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0" r:id="rId5"/>
    <p:sldId id="266" r:id="rId6"/>
    <p:sldId id="267" r:id="rId7"/>
    <p:sldId id="268" r:id="rId8"/>
    <p:sldId id="269" r:id="rId9"/>
    <p:sldId id="270" r:id="rId10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F37"/>
    <a:srgbClr val="005082"/>
    <a:srgbClr val="3859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778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8952" cy="6857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151517" y="313702"/>
            <a:ext cx="5886450" cy="6046470"/>
          </a:xfrm>
          <a:custGeom>
            <a:avLst/>
            <a:gdLst/>
            <a:ahLst/>
            <a:cxnLst/>
            <a:rect l="l" t="t" r="r" b="b"/>
            <a:pathLst>
              <a:path w="5886450" h="6046470">
                <a:moveTo>
                  <a:pt x="5885827" y="3184550"/>
                </a:moveTo>
                <a:lnTo>
                  <a:pt x="5885434" y="3136760"/>
                </a:lnTo>
                <a:lnTo>
                  <a:pt x="5884227" y="3089148"/>
                </a:lnTo>
                <a:lnTo>
                  <a:pt x="5882233" y="3041726"/>
                </a:lnTo>
                <a:lnTo>
                  <a:pt x="5879452" y="2994507"/>
                </a:lnTo>
                <a:lnTo>
                  <a:pt x="5875883" y="2947505"/>
                </a:lnTo>
                <a:lnTo>
                  <a:pt x="5871540" y="2900705"/>
                </a:lnTo>
                <a:lnTo>
                  <a:pt x="5866422" y="2854134"/>
                </a:lnTo>
                <a:lnTo>
                  <a:pt x="5860554" y="2807792"/>
                </a:lnTo>
                <a:lnTo>
                  <a:pt x="5853925" y="2761665"/>
                </a:lnTo>
                <a:lnTo>
                  <a:pt x="5846546" y="2715793"/>
                </a:lnTo>
                <a:lnTo>
                  <a:pt x="5838418" y="2670162"/>
                </a:lnTo>
                <a:lnTo>
                  <a:pt x="5829554" y="2624772"/>
                </a:lnTo>
                <a:lnTo>
                  <a:pt x="5819965" y="2579649"/>
                </a:lnTo>
                <a:lnTo>
                  <a:pt x="5809640" y="2534780"/>
                </a:lnTo>
                <a:lnTo>
                  <a:pt x="5798604" y="2490178"/>
                </a:lnTo>
                <a:lnTo>
                  <a:pt x="5786856" y="2445855"/>
                </a:lnTo>
                <a:lnTo>
                  <a:pt x="5774398" y="2401811"/>
                </a:lnTo>
                <a:lnTo>
                  <a:pt x="5761228" y="2358047"/>
                </a:lnTo>
                <a:lnTo>
                  <a:pt x="5747385" y="2314587"/>
                </a:lnTo>
                <a:lnTo>
                  <a:pt x="5732843" y="2271420"/>
                </a:lnTo>
                <a:lnTo>
                  <a:pt x="5717616" y="2228558"/>
                </a:lnTo>
                <a:lnTo>
                  <a:pt x="5701716" y="2186013"/>
                </a:lnTo>
                <a:lnTo>
                  <a:pt x="5685155" y="2143772"/>
                </a:lnTo>
                <a:lnTo>
                  <a:pt x="5667921" y="2101862"/>
                </a:lnTo>
                <a:lnTo>
                  <a:pt x="5650027" y="2060282"/>
                </a:lnTo>
                <a:lnTo>
                  <a:pt x="5631497" y="2019033"/>
                </a:lnTo>
                <a:lnTo>
                  <a:pt x="5612308" y="1978126"/>
                </a:lnTo>
                <a:lnTo>
                  <a:pt x="5592496" y="1937562"/>
                </a:lnTo>
                <a:lnTo>
                  <a:pt x="5572036" y="1897354"/>
                </a:lnTo>
                <a:lnTo>
                  <a:pt x="5550967" y="1857514"/>
                </a:lnTo>
                <a:lnTo>
                  <a:pt x="5529262" y="1818030"/>
                </a:lnTo>
                <a:lnTo>
                  <a:pt x="5506961" y="1778914"/>
                </a:lnTo>
                <a:lnTo>
                  <a:pt x="5484038" y="1740192"/>
                </a:lnTo>
                <a:lnTo>
                  <a:pt x="5460517" y="1701838"/>
                </a:lnTo>
                <a:lnTo>
                  <a:pt x="5436413" y="1663877"/>
                </a:lnTo>
                <a:lnTo>
                  <a:pt x="5411711" y="1626311"/>
                </a:lnTo>
                <a:lnTo>
                  <a:pt x="5386425" y="1589151"/>
                </a:lnTo>
                <a:lnTo>
                  <a:pt x="5360568" y="1552397"/>
                </a:lnTo>
                <a:lnTo>
                  <a:pt x="5334152" y="1516062"/>
                </a:lnTo>
                <a:lnTo>
                  <a:pt x="5307152" y="1480134"/>
                </a:lnTo>
                <a:lnTo>
                  <a:pt x="5279606" y="1444650"/>
                </a:lnTo>
                <a:lnTo>
                  <a:pt x="5251513" y="1409585"/>
                </a:lnTo>
                <a:lnTo>
                  <a:pt x="5222875" y="1374965"/>
                </a:lnTo>
                <a:lnTo>
                  <a:pt x="5193690" y="1340777"/>
                </a:lnTo>
                <a:lnTo>
                  <a:pt x="5163985" y="1307045"/>
                </a:lnTo>
                <a:lnTo>
                  <a:pt x="5133746" y="1273784"/>
                </a:lnTo>
                <a:lnTo>
                  <a:pt x="5102987" y="1240967"/>
                </a:lnTo>
                <a:lnTo>
                  <a:pt x="5071719" y="1208633"/>
                </a:lnTo>
                <a:lnTo>
                  <a:pt x="5039944" y="1176756"/>
                </a:lnTo>
                <a:lnTo>
                  <a:pt x="5007673" y="1145374"/>
                </a:lnTo>
                <a:lnTo>
                  <a:pt x="4974907" y="1114475"/>
                </a:lnTo>
                <a:lnTo>
                  <a:pt x="4941646" y="1084072"/>
                </a:lnTo>
                <a:lnTo>
                  <a:pt x="4907902" y="1054163"/>
                </a:lnTo>
                <a:lnTo>
                  <a:pt x="4873688" y="1024763"/>
                </a:lnTo>
                <a:lnTo>
                  <a:pt x="4839005" y="995870"/>
                </a:lnTo>
                <a:lnTo>
                  <a:pt x="4803851" y="967498"/>
                </a:lnTo>
                <a:lnTo>
                  <a:pt x="4768240" y="939647"/>
                </a:lnTo>
                <a:lnTo>
                  <a:pt x="4732185" y="912329"/>
                </a:lnTo>
                <a:lnTo>
                  <a:pt x="4695685" y="885532"/>
                </a:lnTo>
                <a:lnTo>
                  <a:pt x="4658753" y="859294"/>
                </a:lnTo>
                <a:lnTo>
                  <a:pt x="4621377" y="833602"/>
                </a:lnTo>
                <a:lnTo>
                  <a:pt x="4583582" y="808456"/>
                </a:lnTo>
                <a:lnTo>
                  <a:pt x="4545368" y="783869"/>
                </a:lnTo>
                <a:lnTo>
                  <a:pt x="4506734" y="759853"/>
                </a:lnTo>
                <a:lnTo>
                  <a:pt x="4467695" y="736409"/>
                </a:lnTo>
                <a:lnTo>
                  <a:pt x="4428261" y="713536"/>
                </a:lnTo>
                <a:lnTo>
                  <a:pt x="4388434" y="691248"/>
                </a:lnTo>
                <a:lnTo>
                  <a:pt x="4348213" y="669556"/>
                </a:lnTo>
                <a:lnTo>
                  <a:pt x="4307611" y="648462"/>
                </a:lnTo>
                <a:lnTo>
                  <a:pt x="4266628" y="627964"/>
                </a:lnTo>
                <a:lnTo>
                  <a:pt x="4225290" y="608076"/>
                </a:lnTo>
                <a:lnTo>
                  <a:pt x="4183570" y="588810"/>
                </a:lnTo>
                <a:lnTo>
                  <a:pt x="4141508" y="570153"/>
                </a:lnTo>
                <a:lnTo>
                  <a:pt x="4099090" y="552119"/>
                </a:lnTo>
                <a:lnTo>
                  <a:pt x="4056329" y="534733"/>
                </a:lnTo>
                <a:lnTo>
                  <a:pt x="4013225" y="517969"/>
                </a:lnTo>
                <a:lnTo>
                  <a:pt x="3969791" y="501865"/>
                </a:lnTo>
                <a:lnTo>
                  <a:pt x="3926040" y="486410"/>
                </a:lnTo>
                <a:lnTo>
                  <a:pt x="3881958" y="471601"/>
                </a:lnTo>
                <a:lnTo>
                  <a:pt x="3837571" y="457466"/>
                </a:lnTo>
                <a:lnTo>
                  <a:pt x="3792867" y="443992"/>
                </a:lnTo>
                <a:lnTo>
                  <a:pt x="3747871" y="431190"/>
                </a:lnTo>
                <a:lnTo>
                  <a:pt x="3702570" y="419074"/>
                </a:lnTo>
                <a:lnTo>
                  <a:pt x="3656990" y="407657"/>
                </a:lnTo>
                <a:lnTo>
                  <a:pt x="3611130" y="396913"/>
                </a:lnTo>
                <a:lnTo>
                  <a:pt x="3564991" y="386880"/>
                </a:lnTo>
                <a:lnTo>
                  <a:pt x="3518585" y="377558"/>
                </a:lnTo>
                <a:lnTo>
                  <a:pt x="3471913" y="368935"/>
                </a:lnTo>
                <a:lnTo>
                  <a:pt x="3424974" y="361035"/>
                </a:lnTo>
                <a:lnTo>
                  <a:pt x="3377793" y="353860"/>
                </a:lnTo>
                <a:lnTo>
                  <a:pt x="3330371" y="347408"/>
                </a:lnTo>
                <a:lnTo>
                  <a:pt x="3282708" y="341693"/>
                </a:lnTo>
                <a:lnTo>
                  <a:pt x="3234817" y="336727"/>
                </a:lnTo>
                <a:lnTo>
                  <a:pt x="3186684" y="332511"/>
                </a:lnTo>
                <a:lnTo>
                  <a:pt x="3138347" y="329031"/>
                </a:lnTo>
                <a:lnTo>
                  <a:pt x="3089795" y="326326"/>
                </a:lnTo>
                <a:lnTo>
                  <a:pt x="3041027" y="324383"/>
                </a:lnTo>
                <a:lnTo>
                  <a:pt x="2992069" y="323215"/>
                </a:lnTo>
                <a:lnTo>
                  <a:pt x="2942920" y="322834"/>
                </a:lnTo>
                <a:lnTo>
                  <a:pt x="2942920" y="0"/>
                </a:lnTo>
                <a:lnTo>
                  <a:pt x="2893758" y="393"/>
                </a:lnTo>
                <a:lnTo>
                  <a:pt x="2844800" y="1562"/>
                </a:lnTo>
                <a:lnTo>
                  <a:pt x="2796032" y="3505"/>
                </a:lnTo>
                <a:lnTo>
                  <a:pt x="2747480" y="6210"/>
                </a:lnTo>
                <a:lnTo>
                  <a:pt x="2699143" y="9677"/>
                </a:lnTo>
                <a:lnTo>
                  <a:pt x="2651023" y="13893"/>
                </a:lnTo>
                <a:lnTo>
                  <a:pt x="2603119" y="18872"/>
                </a:lnTo>
                <a:lnTo>
                  <a:pt x="2555456" y="24587"/>
                </a:lnTo>
                <a:lnTo>
                  <a:pt x="2508034" y="31026"/>
                </a:lnTo>
                <a:lnTo>
                  <a:pt x="2460853" y="38201"/>
                </a:lnTo>
                <a:lnTo>
                  <a:pt x="2413927" y="46101"/>
                </a:lnTo>
                <a:lnTo>
                  <a:pt x="2367254" y="54724"/>
                </a:lnTo>
                <a:lnTo>
                  <a:pt x="2320836" y="64058"/>
                </a:lnTo>
                <a:lnTo>
                  <a:pt x="2274697" y="74091"/>
                </a:lnTo>
                <a:lnTo>
                  <a:pt x="2228837" y="84823"/>
                </a:lnTo>
                <a:lnTo>
                  <a:pt x="2183257" y="96253"/>
                </a:lnTo>
                <a:lnTo>
                  <a:pt x="2137956" y="108369"/>
                </a:lnTo>
                <a:lnTo>
                  <a:pt x="2092960" y="121158"/>
                </a:lnTo>
                <a:lnTo>
                  <a:pt x="2048268" y="134632"/>
                </a:lnTo>
                <a:lnTo>
                  <a:pt x="2003869" y="148767"/>
                </a:lnTo>
                <a:lnTo>
                  <a:pt x="1959787" y="163576"/>
                </a:lnTo>
                <a:lnTo>
                  <a:pt x="1916036" y="179031"/>
                </a:lnTo>
                <a:lnTo>
                  <a:pt x="1872602" y="195148"/>
                </a:lnTo>
                <a:lnTo>
                  <a:pt x="1829498" y="211899"/>
                </a:lnTo>
                <a:lnTo>
                  <a:pt x="1786737" y="229298"/>
                </a:lnTo>
                <a:lnTo>
                  <a:pt x="1744319" y="247319"/>
                </a:lnTo>
                <a:lnTo>
                  <a:pt x="1702257" y="265976"/>
                </a:lnTo>
                <a:lnTo>
                  <a:pt x="1660537" y="285254"/>
                </a:lnTo>
                <a:lnTo>
                  <a:pt x="1619199" y="305142"/>
                </a:lnTo>
                <a:lnTo>
                  <a:pt x="1578216" y="325628"/>
                </a:lnTo>
                <a:lnTo>
                  <a:pt x="1537614" y="346735"/>
                </a:lnTo>
                <a:lnTo>
                  <a:pt x="1497393" y="368427"/>
                </a:lnTo>
                <a:lnTo>
                  <a:pt x="1457566" y="390715"/>
                </a:lnTo>
                <a:lnTo>
                  <a:pt x="1418132" y="413575"/>
                </a:lnTo>
                <a:lnTo>
                  <a:pt x="1379093" y="437019"/>
                </a:lnTo>
                <a:lnTo>
                  <a:pt x="1340459" y="461035"/>
                </a:lnTo>
                <a:lnTo>
                  <a:pt x="1302245" y="485622"/>
                </a:lnTo>
                <a:lnTo>
                  <a:pt x="1264450" y="510768"/>
                </a:lnTo>
                <a:lnTo>
                  <a:pt x="1227074" y="536460"/>
                </a:lnTo>
                <a:lnTo>
                  <a:pt x="1190142" y="562711"/>
                </a:lnTo>
                <a:lnTo>
                  <a:pt x="1153642" y="589495"/>
                </a:lnTo>
                <a:lnTo>
                  <a:pt x="1117587" y="616813"/>
                </a:lnTo>
                <a:lnTo>
                  <a:pt x="1081976" y="644664"/>
                </a:lnTo>
                <a:lnTo>
                  <a:pt x="1046822" y="673036"/>
                </a:lnTo>
                <a:lnTo>
                  <a:pt x="1012139" y="701929"/>
                </a:lnTo>
                <a:lnTo>
                  <a:pt x="977925" y="731329"/>
                </a:lnTo>
                <a:lnTo>
                  <a:pt x="944181" y="761238"/>
                </a:lnTo>
                <a:lnTo>
                  <a:pt x="910932" y="791641"/>
                </a:lnTo>
                <a:lnTo>
                  <a:pt x="878154" y="822540"/>
                </a:lnTo>
                <a:lnTo>
                  <a:pt x="845883" y="853935"/>
                </a:lnTo>
                <a:lnTo>
                  <a:pt x="814108" y="885799"/>
                </a:lnTo>
                <a:lnTo>
                  <a:pt x="782840" y="918146"/>
                </a:lnTo>
                <a:lnTo>
                  <a:pt x="752081" y="950950"/>
                </a:lnTo>
                <a:lnTo>
                  <a:pt x="721842" y="984224"/>
                </a:lnTo>
                <a:lnTo>
                  <a:pt x="692137" y="1017955"/>
                </a:lnTo>
                <a:lnTo>
                  <a:pt x="662952" y="1052131"/>
                </a:lnTo>
                <a:lnTo>
                  <a:pt x="634314" y="1086751"/>
                </a:lnTo>
                <a:lnTo>
                  <a:pt x="606221" y="1121816"/>
                </a:lnTo>
                <a:lnTo>
                  <a:pt x="578675" y="1157312"/>
                </a:lnTo>
                <a:lnTo>
                  <a:pt x="551688" y="1193228"/>
                </a:lnTo>
                <a:lnTo>
                  <a:pt x="525259" y="1229563"/>
                </a:lnTo>
                <a:lnTo>
                  <a:pt x="499402" y="1266317"/>
                </a:lnTo>
                <a:lnTo>
                  <a:pt x="474116" y="1303489"/>
                </a:lnTo>
                <a:lnTo>
                  <a:pt x="449414" y="1341043"/>
                </a:lnTo>
                <a:lnTo>
                  <a:pt x="425310" y="1379004"/>
                </a:lnTo>
                <a:lnTo>
                  <a:pt x="401789" y="1417358"/>
                </a:lnTo>
                <a:lnTo>
                  <a:pt x="378879" y="1456093"/>
                </a:lnTo>
                <a:lnTo>
                  <a:pt x="356565" y="1495196"/>
                </a:lnTo>
                <a:lnTo>
                  <a:pt x="334873" y="1534680"/>
                </a:lnTo>
                <a:lnTo>
                  <a:pt x="313791" y="1574520"/>
                </a:lnTo>
                <a:lnTo>
                  <a:pt x="293331" y="1614728"/>
                </a:lnTo>
                <a:lnTo>
                  <a:pt x="273519" y="1655292"/>
                </a:lnTo>
                <a:lnTo>
                  <a:pt x="254330" y="1696199"/>
                </a:lnTo>
                <a:lnTo>
                  <a:pt x="235800" y="1737448"/>
                </a:lnTo>
                <a:lnTo>
                  <a:pt x="217906" y="1779028"/>
                </a:lnTo>
                <a:lnTo>
                  <a:pt x="200685" y="1820938"/>
                </a:lnTo>
                <a:lnTo>
                  <a:pt x="184111" y="1863178"/>
                </a:lnTo>
                <a:lnTo>
                  <a:pt x="168211" y="1905723"/>
                </a:lnTo>
                <a:lnTo>
                  <a:pt x="152996" y="1948586"/>
                </a:lnTo>
                <a:lnTo>
                  <a:pt x="138455" y="1991753"/>
                </a:lnTo>
                <a:lnTo>
                  <a:pt x="124599" y="2035213"/>
                </a:lnTo>
                <a:lnTo>
                  <a:pt x="111442" y="2078977"/>
                </a:lnTo>
                <a:lnTo>
                  <a:pt x="98983" y="2123021"/>
                </a:lnTo>
                <a:lnTo>
                  <a:pt x="87223" y="2167344"/>
                </a:lnTo>
                <a:lnTo>
                  <a:pt x="76187" y="2211946"/>
                </a:lnTo>
                <a:lnTo>
                  <a:pt x="65862" y="2256802"/>
                </a:lnTo>
                <a:lnTo>
                  <a:pt x="56273" y="2301938"/>
                </a:lnTo>
                <a:lnTo>
                  <a:pt x="47409" y="2347315"/>
                </a:lnTo>
                <a:lnTo>
                  <a:pt x="39281" y="2392959"/>
                </a:lnTo>
                <a:lnTo>
                  <a:pt x="31902" y="2438831"/>
                </a:lnTo>
                <a:lnTo>
                  <a:pt x="25273" y="2484945"/>
                </a:lnTo>
                <a:lnTo>
                  <a:pt x="19405" y="2531300"/>
                </a:lnTo>
                <a:lnTo>
                  <a:pt x="14287" y="2577871"/>
                </a:lnTo>
                <a:lnTo>
                  <a:pt x="9944" y="2624671"/>
                </a:lnTo>
                <a:lnTo>
                  <a:pt x="6388" y="2671673"/>
                </a:lnTo>
                <a:lnTo>
                  <a:pt x="3594" y="2718892"/>
                </a:lnTo>
                <a:lnTo>
                  <a:pt x="1600" y="2766301"/>
                </a:lnTo>
                <a:lnTo>
                  <a:pt x="393" y="2813913"/>
                </a:lnTo>
                <a:lnTo>
                  <a:pt x="0" y="2861716"/>
                </a:lnTo>
                <a:lnTo>
                  <a:pt x="393" y="2909519"/>
                </a:lnTo>
                <a:lnTo>
                  <a:pt x="1600" y="2957131"/>
                </a:lnTo>
                <a:lnTo>
                  <a:pt x="3594" y="3004540"/>
                </a:lnTo>
                <a:lnTo>
                  <a:pt x="6388" y="3051759"/>
                </a:lnTo>
                <a:lnTo>
                  <a:pt x="9944" y="3098762"/>
                </a:lnTo>
                <a:lnTo>
                  <a:pt x="14287" y="3145561"/>
                </a:lnTo>
                <a:lnTo>
                  <a:pt x="19405" y="3192132"/>
                </a:lnTo>
                <a:lnTo>
                  <a:pt x="25273" y="3238487"/>
                </a:lnTo>
                <a:lnTo>
                  <a:pt x="31902" y="3284601"/>
                </a:lnTo>
                <a:lnTo>
                  <a:pt x="39281" y="3330486"/>
                </a:lnTo>
                <a:lnTo>
                  <a:pt x="47409" y="3376117"/>
                </a:lnTo>
                <a:lnTo>
                  <a:pt x="56273" y="3421507"/>
                </a:lnTo>
                <a:lnTo>
                  <a:pt x="65862" y="3466630"/>
                </a:lnTo>
                <a:lnTo>
                  <a:pt x="76187" y="3511499"/>
                </a:lnTo>
                <a:lnTo>
                  <a:pt x="87223" y="3556101"/>
                </a:lnTo>
                <a:lnTo>
                  <a:pt x="98983" y="3600424"/>
                </a:lnTo>
                <a:lnTo>
                  <a:pt x="111442" y="3644468"/>
                </a:lnTo>
                <a:lnTo>
                  <a:pt x="124599" y="3688219"/>
                </a:lnTo>
                <a:lnTo>
                  <a:pt x="138455" y="3731691"/>
                </a:lnTo>
                <a:lnTo>
                  <a:pt x="152996" y="3774859"/>
                </a:lnTo>
                <a:lnTo>
                  <a:pt x="168211" y="3817721"/>
                </a:lnTo>
                <a:lnTo>
                  <a:pt x="184111" y="3860266"/>
                </a:lnTo>
                <a:lnTo>
                  <a:pt x="200685" y="3902506"/>
                </a:lnTo>
                <a:lnTo>
                  <a:pt x="217906" y="3944416"/>
                </a:lnTo>
                <a:lnTo>
                  <a:pt x="235800" y="3985996"/>
                </a:lnTo>
                <a:lnTo>
                  <a:pt x="254330" y="4027246"/>
                </a:lnTo>
                <a:lnTo>
                  <a:pt x="273519" y="4068153"/>
                </a:lnTo>
                <a:lnTo>
                  <a:pt x="293331" y="4108704"/>
                </a:lnTo>
                <a:lnTo>
                  <a:pt x="313791" y="4148912"/>
                </a:lnTo>
                <a:lnTo>
                  <a:pt x="334873" y="4188764"/>
                </a:lnTo>
                <a:lnTo>
                  <a:pt x="356565" y="4228249"/>
                </a:lnTo>
                <a:lnTo>
                  <a:pt x="378879" y="4267352"/>
                </a:lnTo>
                <a:lnTo>
                  <a:pt x="401789" y="4306087"/>
                </a:lnTo>
                <a:lnTo>
                  <a:pt x="425310" y="4344428"/>
                </a:lnTo>
                <a:lnTo>
                  <a:pt x="449414" y="4382389"/>
                </a:lnTo>
                <a:lnTo>
                  <a:pt x="474116" y="4419955"/>
                </a:lnTo>
                <a:lnTo>
                  <a:pt x="499402" y="4457116"/>
                </a:lnTo>
                <a:lnTo>
                  <a:pt x="525259" y="4493869"/>
                </a:lnTo>
                <a:lnTo>
                  <a:pt x="551688" y="4530217"/>
                </a:lnTo>
                <a:lnTo>
                  <a:pt x="578675" y="4566132"/>
                </a:lnTo>
                <a:lnTo>
                  <a:pt x="606221" y="4601629"/>
                </a:lnTo>
                <a:lnTo>
                  <a:pt x="634314" y="4636694"/>
                </a:lnTo>
                <a:lnTo>
                  <a:pt x="662952" y="4671314"/>
                </a:lnTo>
                <a:lnTo>
                  <a:pt x="692137" y="4705489"/>
                </a:lnTo>
                <a:lnTo>
                  <a:pt x="721842" y="4739221"/>
                </a:lnTo>
                <a:lnTo>
                  <a:pt x="752081" y="4772495"/>
                </a:lnTo>
                <a:lnTo>
                  <a:pt x="782840" y="4805299"/>
                </a:lnTo>
                <a:lnTo>
                  <a:pt x="814108" y="4837646"/>
                </a:lnTo>
                <a:lnTo>
                  <a:pt x="845883" y="4869510"/>
                </a:lnTo>
                <a:lnTo>
                  <a:pt x="878154" y="4900892"/>
                </a:lnTo>
                <a:lnTo>
                  <a:pt x="910932" y="4931791"/>
                </a:lnTo>
                <a:lnTo>
                  <a:pt x="944181" y="4962207"/>
                </a:lnTo>
                <a:lnTo>
                  <a:pt x="977925" y="4992103"/>
                </a:lnTo>
                <a:lnTo>
                  <a:pt x="1012139" y="5021516"/>
                </a:lnTo>
                <a:lnTo>
                  <a:pt x="1046822" y="5050409"/>
                </a:lnTo>
                <a:lnTo>
                  <a:pt x="1081976" y="5078781"/>
                </a:lnTo>
                <a:lnTo>
                  <a:pt x="1117587" y="5106632"/>
                </a:lnTo>
                <a:lnTo>
                  <a:pt x="1153642" y="5133949"/>
                </a:lnTo>
                <a:lnTo>
                  <a:pt x="1190142" y="5160734"/>
                </a:lnTo>
                <a:lnTo>
                  <a:pt x="1227074" y="5186985"/>
                </a:lnTo>
                <a:lnTo>
                  <a:pt x="1264450" y="5212677"/>
                </a:lnTo>
                <a:lnTo>
                  <a:pt x="1302245" y="5237823"/>
                </a:lnTo>
                <a:lnTo>
                  <a:pt x="1340459" y="5262397"/>
                </a:lnTo>
                <a:lnTo>
                  <a:pt x="1379093" y="5286426"/>
                </a:lnTo>
                <a:lnTo>
                  <a:pt x="1418132" y="5309870"/>
                </a:lnTo>
                <a:lnTo>
                  <a:pt x="1457566" y="5332730"/>
                </a:lnTo>
                <a:lnTo>
                  <a:pt x="1497393" y="5355018"/>
                </a:lnTo>
                <a:lnTo>
                  <a:pt x="1537614" y="5376710"/>
                </a:lnTo>
                <a:lnTo>
                  <a:pt x="1578216" y="5397817"/>
                </a:lnTo>
                <a:lnTo>
                  <a:pt x="1619199" y="5418302"/>
                </a:lnTo>
                <a:lnTo>
                  <a:pt x="1660537" y="5438191"/>
                </a:lnTo>
                <a:lnTo>
                  <a:pt x="1702257" y="5457469"/>
                </a:lnTo>
                <a:lnTo>
                  <a:pt x="1744319" y="5476125"/>
                </a:lnTo>
                <a:lnTo>
                  <a:pt x="1786737" y="5494147"/>
                </a:lnTo>
                <a:lnTo>
                  <a:pt x="1829498" y="5511546"/>
                </a:lnTo>
                <a:lnTo>
                  <a:pt x="1872602" y="5528297"/>
                </a:lnTo>
                <a:lnTo>
                  <a:pt x="1916036" y="5544413"/>
                </a:lnTo>
                <a:lnTo>
                  <a:pt x="1959787" y="5559869"/>
                </a:lnTo>
                <a:lnTo>
                  <a:pt x="2003869" y="5574677"/>
                </a:lnTo>
                <a:lnTo>
                  <a:pt x="2048268" y="5588813"/>
                </a:lnTo>
                <a:lnTo>
                  <a:pt x="2092960" y="5602287"/>
                </a:lnTo>
                <a:lnTo>
                  <a:pt x="2137956" y="5615076"/>
                </a:lnTo>
                <a:lnTo>
                  <a:pt x="2183257" y="5627192"/>
                </a:lnTo>
                <a:lnTo>
                  <a:pt x="2228837" y="5638622"/>
                </a:lnTo>
                <a:lnTo>
                  <a:pt x="2274697" y="5649353"/>
                </a:lnTo>
                <a:lnTo>
                  <a:pt x="2320836" y="5659386"/>
                </a:lnTo>
                <a:lnTo>
                  <a:pt x="2367254" y="5668721"/>
                </a:lnTo>
                <a:lnTo>
                  <a:pt x="2413927" y="5677344"/>
                </a:lnTo>
                <a:lnTo>
                  <a:pt x="2460853" y="5685244"/>
                </a:lnTo>
                <a:lnTo>
                  <a:pt x="2508034" y="5692419"/>
                </a:lnTo>
                <a:lnTo>
                  <a:pt x="2555456" y="5698858"/>
                </a:lnTo>
                <a:lnTo>
                  <a:pt x="2603119" y="5704573"/>
                </a:lnTo>
                <a:lnTo>
                  <a:pt x="2651023" y="5709551"/>
                </a:lnTo>
                <a:lnTo>
                  <a:pt x="2699143" y="5713768"/>
                </a:lnTo>
                <a:lnTo>
                  <a:pt x="2747480" y="5717235"/>
                </a:lnTo>
                <a:lnTo>
                  <a:pt x="2796032" y="5719940"/>
                </a:lnTo>
                <a:lnTo>
                  <a:pt x="2844800" y="5721883"/>
                </a:lnTo>
                <a:lnTo>
                  <a:pt x="2893758" y="5723052"/>
                </a:lnTo>
                <a:lnTo>
                  <a:pt x="2942907" y="5723445"/>
                </a:lnTo>
                <a:lnTo>
                  <a:pt x="2942907" y="6046267"/>
                </a:lnTo>
                <a:lnTo>
                  <a:pt x="2992069" y="6045886"/>
                </a:lnTo>
                <a:lnTo>
                  <a:pt x="3041027" y="6044717"/>
                </a:lnTo>
                <a:lnTo>
                  <a:pt x="3089795" y="6042774"/>
                </a:lnTo>
                <a:lnTo>
                  <a:pt x="3138347" y="6040069"/>
                </a:lnTo>
                <a:lnTo>
                  <a:pt x="3186684" y="6036589"/>
                </a:lnTo>
                <a:lnTo>
                  <a:pt x="3234817" y="6032373"/>
                </a:lnTo>
                <a:lnTo>
                  <a:pt x="3282708" y="6027407"/>
                </a:lnTo>
                <a:lnTo>
                  <a:pt x="3330371" y="6021692"/>
                </a:lnTo>
                <a:lnTo>
                  <a:pt x="3377793" y="6015240"/>
                </a:lnTo>
                <a:lnTo>
                  <a:pt x="3424974" y="6008065"/>
                </a:lnTo>
                <a:lnTo>
                  <a:pt x="3471913" y="6000166"/>
                </a:lnTo>
                <a:lnTo>
                  <a:pt x="3518585" y="5991542"/>
                </a:lnTo>
                <a:lnTo>
                  <a:pt x="3564991" y="5982220"/>
                </a:lnTo>
                <a:lnTo>
                  <a:pt x="3611130" y="5972187"/>
                </a:lnTo>
                <a:lnTo>
                  <a:pt x="3656990" y="5961443"/>
                </a:lnTo>
                <a:lnTo>
                  <a:pt x="3702570" y="5950026"/>
                </a:lnTo>
                <a:lnTo>
                  <a:pt x="3747871" y="5937910"/>
                </a:lnTo>
                <a:lnTo>
                  <a:pt x="3792867" y="5925109"/>
                </a:lnTo>
                <a:lnTo>
                  <a:pt x="3837571" y="5911634"/>
                </a:lnTo>
                <a:lnTo>
                  <a:pt x="3881958" y="5897499"/>
                </a:lnTo>
                <a:lnTo>
                  <a:pt x="3926040" y="5882691"/>
                </a:lnTo>
                <a:lnTo>
                  <a:pt x="3969791" y="5867235"/>
                </a:lnTo>
                <a:lnTo>
                  <a:pt x="4013225" y="5851131"/>
                </a:lnTo>
                <a:lnTo>
                  <a:pt x="4056329" y="5834367"/>
                </a:lnTo>
                <a:lnTo>
                  <a:pt x="4099090" y="5816981"/>
                </a:lnTo>
                <a:lnTo>
                  <a:pt x="4141508" y="5798947"/>
                </a:lnTo>
                <a:lnTo>
                  <a:pt x="4183570" y="5780303"/>
                </a:lnTo>
                <a:lnTo>
                  <a:pt x="4225290" y="5761025"/>
                </a:lnTo>
                <a:lnTo>
                  <a:pt x="4266628" y="5741136"/>
                </a:lnTo>
                <a:lnTo>
                  <a:pt x="4307611" y="5720639"/>
                </a:lnTo>
                <a:lnTo>
                  <a:pt x="4348213" y="5699544"/>
                </a:lnTo>
                <a:lnTo>
                  <a:pt x="4388434" y="5677852"/>
                </a:lnTo>
                <a:lnTo>
                  <a:pt x="4428261" y="5655564"/>
                </a:lnTo>
                <a:lnTo>
                  <a:pt x="4467695" y="5632691"/>
                </a:lnTo>
                <a:lnTo>
                  <a:pt x="4506734" y="5609247"/>
                </a:lnTo>
                <a:lnTo>
                  <a:pt x="4545368" y="5585231"/>
                </a:lnTo>
                <a:lnTo>
                  <a:pt x="4583582" y="5560644"/>
                </a:lnTo>
                <a:lnTo>
                  <a:pt x="4621377" y="5535511"/>
                </a:lnTo>
                <a:lnTo>
                  <a:pt x="4658753" y="5509806"/>
                </a:lnTo>
                <a:lnTo>
                  <a:pt x="4695685" y="5483568"/>
                </a:lnTo>
                <a:lnTo>
                  <a:pt x="4732185" y="5456783"/>
                </a:lnTo>
                <a:lnTo>
                  <a:pt x="4768240" y="5429453"/>
                </a:lnTo>
                <a:lnTo>
                  <a:pt x="4803851" y="5401602"/>
                </a:lnTo>
                <a:lnTo>
                  <a:pt x="4839005" y="5373230"/>
                </a:lnTo>
                <a:lnTo>
                  <a:pt x="4873688" y="5344338"/>
                </a:lnTo>
                <a:lnTo>
                  <a:pt x="4907902" y="5314937"/>
                </a:lnTo>
                <a:lnTo>
                  <a:pt x="4941646" y="5285029"/>
                </a:lnTo>
                <a:lnTo>
                  <a:pt x="4974907" y="5254625"/>
                </a:lnTo>
                <a:lnTo>
                  <a:pt x="5007673" y="5223726"/>
                </a:lnTo>
                <a:lnTo>
                  <a:pt x="5039944" y="5192344"/>
                </a:lnTo>
                <a:lnTo>
                  <a:pt x="5071719" y="5160480"/>
                </a:lnTo>
                <a:lnTo>
                  <a:pt x="5102987" y="5128133"/>
                </a:lnTo>
                <a:lnTo>
                  <a:pt x="5133746" y="5095329"/>
                </a:lnTo>
                <a:lnTo>
                  <a:pt x="5163985" y="5062055"/>
                </a:lnTo>
                <a:lnTo>
                  <a:pt x="5193690" y="5028323"/>
                </a:lnTo>
                <a:lnTo>
                  <a:pt x="5222875" y="4994148"/>
                </a:lnTo>
                <a:lnTo>
                  <a:pt x="5251513" y="4959515"/>
                </a:lnTo>
                <a:lnTo>
                  <a:pt x="5279606" y="4924463"/>
                </a:lnTo>
                <a:lnTo>
                  <a:pt x="5307152" y="4888966"/>
                </a:lnTo>
                <a:lnTo>
                  <a:pt x="5334152" y="4853038"/>
                </a:lnTo>
                <a:lnTo>
                  <a:pt x="5360568" y="4816703"/>
                </a:lnTo>
                <a:lnTo>
                  <a:pt x="5386425" y="4779950"/>
                </a:lnTo>
                <a:lnTo>
                  <a:pt x="5411711" y="4742789"/>
                </a:lnTo>
                <a:lnTo>
                  <a:pt x="5436413" y="4705223"/>
                </a:lnTo>
                <a:lnTo>
                  <a:pt x="5460517" y="4667262"/>
                </a:lnTo>
                <a:lnTo>
                  <a:pt x="5484038" y="4628921"/>
                </a:lnTo>
                <a:lnTo>
                  <a:pt x="5506961" y="4590186"/>
                </a:lnTo>
                <a:lnTo>
                  <a:pt x="5529262" y="4551070"/>
                </a:lnTo>
                <a:lnTo>
                  <a:pt x="5550967" y="4511599"/>
                </a:lnTo>
                <a:lnTo>
                  <a:pt x="5572036" y="4471746"/>
                </a:lnTo>
                <a:lnTo>
                  <a:pt x="5592496" y="4431538"/>
                </a:lnTo>
                <a:lnTo>
                  <a:pt x="5612308" y="4390987"/>
                </a:lnTo>
                <a:lnTo>
                  <a:pt x="5631497" y="4350080"/>
                </a:lnTo>
                <a:lnTo>
                  <a:pt x="5650027" y="4308830"/>
                </a:lnTo>
                <a:lnTo>
                  <a:pt x="5667921" y="4267251"/>
                </a:lnTo>
                <a:lnTo>
                  <a:pt x="5685155" y="4225328"/>
                </a:lnTo>
                <a:lnTo>
                  <a:pt x="5701716" y="4183100"/>
                </a:lnTo>
                <a:lnTo>
                  <a:pt x="5717616" y="4140543"/>
                </a:lnTo>
                <a:lnTo>
                  <a:pt x="5732843" y="4097693"/>
                </a:lnTo>
                <a:lnTo>
                  <a:pt x="5747385" y="4054525"/>
                </a:lnTo>
                <a:lnTo>
                  <a:pt x="5761228" y="4011053"/>
                </a:lnTo>
                <a:lnTo>
                  <a:pt x="5774398" y="3967302"/>
                </a:lnTo>
                <a:lnTo>
                  <a:pt x="5786856" y="3923258"/>
                </a:lnTo>
                <a:lnTo>
                  <a:pt x="5798604" y="3878935"/>
                </a:lnTo>
                <a:lnTo>
                  <a:pt x="5809640" y="3834333"/>
                </a:lnTo>
                <a:lnTo>
                  <a:pt x="5819965" y="3789464"/>
                </a:lnTo>
                <a:lnTo>
                  <a:pt x="5829554" y="3744341"/>
                </a:lnTo>
                <a:lnTo>
                  <a:pt x="5838418" y="3698951"/>
                </a:lnTo>
                <a:lnTo>
                  <a:pt x="5846546" y="3653320"/>
                </a:lnTo>
                <a:lnTo>
                  <a:pt x="5853925" y="3607435"/>
                </a:lnTo>
                <a:lnTo>
                  <a:pt x="5860554" y="3561321"/>
                </a:lnTo>
                <a:lnTo>
                  <a:pt x="5866422" y="3514979"/>
                </a:lnTo>
                <a:lnTo>
                  <a:pt x="5871540" y="3468395"/>
                </a:lnTo>
                <a:lnTo>
                  <a:pt x="5875883" y="3421608"/>
                </a:lnTo>
                <a:lnTo>
                  <a:pt x="5879452" y="3374593"/>
                </a:lnTo>
                <a:lnTo>
                  <a:pt x="5882233" y="3327387"/>
                </a:lnTo>
                <a:lnTo>
                  <a:pt x="5884227" y="3279965"/>
                </a:lnTo>
                <a:lnTo>
                  <a:pt x="5885434" y="3232353"/>
                </a:lnTo>
                <a:lnTo>
                  <a:pt x="5885827" y="3184550"/>
                </a:lnTo>
                <a:close/>
              </a:path>
            </a:pathLst>
          </a:custGeom>
          <a:solidFill>
            <a:srgbClr val="005082">
              <a:alpha val="8391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933101" y="2068017"/>
            <a:ext cx="4325797" cy="1921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0" i="0">
                <a:solidFill>
                  <a:srgbClr val="5D738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 u="sng">
                <a:solidFill>
                  <a:srgbClr val="ED7D3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0" i="0">
                <a:solidFill>
                  <a:srgbClr val="5D738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149479" y="1944623"/>
            <a:ext cx="4472940" cy="44119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rgbClr val="5D738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0" i="0">
                <a:solidFill>
                  <a:srgbClr val="5D738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9833" y="764479"/>
            <a:ext cx="11292333" cy="4737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0" i="0">
                <a:solidFill>
                  <a:srgbClr val="5D738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27976" y="2330196"/>
            <a:ext cx="6862445" cy="2072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 u="sng">
                <a:solidFill>
                  <a:srgbClr val="ED7D3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rc.mhanational.org/find-affiliate" TargetMode="External"/><Relationship Id="rId2" Type="http://schemas.openxmlformats.org/officeDocument/2006/relationships/hyperlink" Target="https://www.mhanational.org/addressing-youth-mental-health-crisis-urgent-need-more-education-services-and-support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hanational.salsalabs.org/advocacynetworksignup0/index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3933101" y="1676400"/>
            <a:ext cx="4325797" cy="2348720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7145" marR="5080" algn="ctr">
              <a:lnSpc>
                <a:spcPts val="3479"/>
              </a:lnSpc>
              <a:spcBef>
                <a:spcPts val="515"/>
              </a:spcBef>
            </a:pPr>
            <a:r>
              <a:rPr sz="3000" dirty="0">
                <a:solidFill>
                  <a:srgbClr val="FF9F37"/>
                </a:solidFill>
                <a:latin typeface="Montserrat" panose="00000500000000000000" pitchFamily="50" charset="0"/>
              </a:rPr>
              <a:t>MHA Report Findings:</a:t>
            </a:r>
            <a:r>
              <a:rPr sz="3000" spc="5" dirty="0">
                <a:solidFill>
                  <a:srgbClr val="FF9F37"/>
                </a:solidFill>
                <a:latin typeface="Montserrat" panose="00000500000000000000" pitchFamily="50" charset="0"/>
              </a:rPr>
              <a:t> </a:t>
            </a:r>
            <a:r>
              <a:rPr sz="3000" dirty="0">
                <a:latin typeface="Montserrat" panose="00000500000000000000" pitchFamily="50" charset="0"/>
              </a:rPr>
              <a:t>The</a:t>
            </a:r>
            <a:r>
              <a:rPr lang="en-US" sz="3000" dirty="0">
                <a:latin typeface="Montserrat" panose="00000500000000000000" pitchFamily="50" charset="0"/>
              </a:rPr>
              <a:t> </a:t>
            </a:r>
            <a:r>
              <a:rPr sz="3000" dirty="0">
                <a:latin typeface="Montserrat" panose="00000500000000000000" pitchFamily="50" charset="0"/>
              </a:rPr>
              <a:t>Urgent Need</a:t>
            </a:r>
            <a:r>
              <a:rPr sz="3000" spc="5" dirty="0">
                <a:latin typeface="Montserrat" panose="00000500000000000000" pitchFamily="50" charset="0"/>
              </a:rPr>
              <a:t> </a:t>
            </a:r>
            <a:r>
              <a:rPr sz="3000" dirty="0">
                <a:latin typeface="Montserrat" panose="00000500000000000000" pitchFamily="50" charset="0"/>
              </a:rPr>
              <a:t>for</a:t>
            </a:r>
            <a:r>
              <a:rPr sz="3000" spc="5" dirty="0">
                <a:latin typeface="Montserrat" panose="00000500000000000000" pitchFamily="50" charset="0"/>
              </a:rPr>
              <a:t> More</a:t>
            </a:r>
            <a:r>
              <a:rPr lang="en-US" sz="3000" spc="5" dirty="0">
                <a:latin typeface="Montserrat" panose="00000500000000000000" pitchFamily="50" charset="0"/>
              </a:rPr>
              <a:t> </a:t>
            </a:r>
            <a:r>
              <a:rPr sz="3000" dirty="0">
                <a:latin typeface="Montserrat" panose="00000500000000000000" pitchFamily="50" charset="0"/>
              </a:rPr>
              <a:t>Education,</a:t>
            </a:r>
            <a:r>
              <a:rPr sz="3000" spc="5" dirty="0">
                <a:latin typeface="Montserrat" panose="00000500000000000000" pitchFamily="50" charset="0"/>
              </a:rPr>
              <a:t> </a:t>
            </a:r>
            <a:r>
              <a:rPr sz="3000" dirty="0">
                <a:latin typeface="Montserrat" panose="00000500000000000000" pitchFamily="50" charset="0"/>
              </a:rPr>
              <a:t>Services,</a:t>
            </a:r>
            <a:r>
              <a:rPr sz="3000" spc="10" dirty="0">
                <a:latin typeface="Montserrat" panose="00000500000000000000" pitchFamily="50" charset="0"/>
              </a:rPr>
              <a:t> </a:t>
            </a:r>
            <a:r>
              <a:rPr sz="3000" spc="5" dirty="0">
                <a:latin typeface="Montserrat" panose="00000500000000000000" pitchFamily="50" charset="0"/>
              </a:rPr>
              <a:t>and</a:t>
            </a:r>
          </a:p>
          <a:p>
            <a:pPr marL="7620" algn="ctr">
              <a:lnSpc>
                <a:spcPct val="100000"/>
              </a:lnSpc>
              <a:spcBef>
                <a:spcPts val="229"/>
              </a:spcBef>
            </a:pPr>
            <a:r>
              <a:rPr sz="3000" spc="5" dirty="0">
                <a:latin typeface="Montserrat" panose="00000500000000000000" pitchFamily="50" charset="0"/>
              </a:rPr>
              <a:t>Supports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93476" y="4267200"/>
            <a:ext cx="480504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FFFFFF"/>
                </a:solidFill>
                <a:latin typeface="Montserrat" panose="00000500000000000000" pitchFamily="50" charset="0"/>
                <a:cs typeface="Calibri"/>
              </a:rPr>
              <a:t>Mary</a:t>
            </a:r>
            <a:r>
              <a:rPr sz="1500" b="1" spc="-15" dirty="0">
                <a:solidFill>
                  <a:srgbClr val="FFFFFF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b="1" dirty="0">
                <a:solidFill>
                  <a:srgbClr val="FFFFFF"/>
                </a:solidFill>
                <a:latin typeface="Montserrat" panose="00000500000000000000" pitchFamily="50" charset="0"/>
                <a:cs typeface="Calibri"/>
              </a:rPr>
              <a:t>Giliberti,</a:t>
            </a:r>
            <a:r>
              <a:rPr sz="1500" b="1" spc="-15" dirty="0">
                <a:solidFill>
                  <a:srgbClr val="FFFFFF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b="1" dirty="0">
                <a:solidFill>
                  <a:srgbClr val="FFFFFF"/>
                </a:solidFill>
                <a:latin typeface="Montserrat" panose="00000500000000000000" pitchFamily="50" charset="0"/>
                <a:cs typeface="Calibri"/>
              </a:rPr>
              <a:t>Sydney</a:t>
            </a:r>
            <a:r>
              <a:rPr sz="1500" b="1" spc="-15" dirty="0">
                <a:solidFill>
                  <a:srgbClr val="FFFFFF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Montserrat" panose="00000500000000000000" pitchFamily="50" charset="0"/>
                <a:cs typeface="Calibri"/>
              </a:rPr>
              <a:t>Daniello,</a:t>
            </a:r>
            <a:r>
              <a:rPr sz="1500" b="1" spc="-15" dirty="0">
                <a:solidFill>
                  <a:srgbClr val="FFFFFF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b="1" dirty="0">
                <a:solidFill>
                  <a:srgbClr val="FFFFFF"/>
                </a:solidFill>
                <a:latin typeface="Montserrat" panose="00000500000000000000" pitchFamily="50" charset="0"/>
                <a:cs typeface="Calibri"/>
              </a:rPr>
              <a:t>&amp;</a:t>
            </a:r>
            <a:r>
              <a:rPr sz="1500" b="1" spc="-15" dirty="0">
                <a:solidFill>
                  <a:srgbClr val="FFFFFF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b="1" dirty="0">
                <a:solidFill>
                  <a:srgbClr val="FFFFFF"/>
                </a:solidFill>
                <a:latin typeface="Montserrat" panose="00000500000000000000" pitchFamily="50" charset="0"/>
                <a:cs typeface="Calibri"/>
              </a:rPr>
              <a:t>Ethan</a:t>
            </a:r>
            <a:r>
              <a:rPr sz="1500" b="1" spc="-15" dirty="0">
                <a:solidFill>
                  <a:srgbClr val="FFFFFF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b="1" dirty="0">
                <a:solidFill>
                  <a:srgbClr val="FFFFFF"/>
                </a:solidFill>
                <a:latin typeface="Montserrat" panose="00000500000000000000" pitchFamily="50" charset="0"/>
                <a:cs typeface="Calibri"/>
              </a:rPr>
              <a:t>Burrell</a:t>
            </a:r>
            <a:endParaRPr sz="1500" dirty="0">
              <a:latin typeface="Montserrat" panose="00000500000000000000" pitchFamily="50" charset="0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832" y="368239"/>
            <a:ext cx="3360168" cy="898963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5080">
              <a:lnSpc>
                <a:spcPts val="3290"/>
              </a:lnSpc>
              <a:spcBef>
                <a:spcPts val="409"/>
              </a:spcBef>
            </a:pPr>
            <a:r>
              <a:rPr sz="3000" spc="30" dirty="0">
                <a:solidFill>
                  <a:srgbClr val="005082"/>
                </a:solidFill>
                <a:latin typeface="Montserrat" panose="00000500000000000000" pitchFamily="50" charset="0"/>
              </a:rPr>
              <a:t>Who </a:t>
            </a:r>
            <a:r>
              <a:rPr sz="3000" spc="10" dirty="0">
                <a:solidFill>
                  <a:srgbClr val="005082"/>
                </a:solidFill>
                <a:latin typeface="Montserrat" panose="00000500000000000000" pitchFamily="50" charset="0"/>
              </a:rPr>
              <a:t>is </a:t>
            </a:r>
            <a:r>
              <a:rPr sz="3000" spc="15" dirty="0">
                <a:solidFill>
                  <a:srgbClr val="005082"/>
                </a:solidFill>
                <a:latin typeface="Montserrat" panose="00000500000000000000" pitchFamily="50" charset="0"/>
              </a:rPr>
              <a:t>this</a:t>
            </a:r>
            <a:r>
              <a:rPr lang="en-US" sz="3000" spc="15" dirty="0">
                <a:solidFill>
                  <a:srgbClr val="005082"/>
                </a:solidFill>
                <a:latin typeface="Montserrat" panose="00000500000000000000" pitchFamily="50" charset="0"/>
              </a:rPr>
              <a:t> </a:t>
            </a:r>
            <a:r>
              <a:rPr sz="3000" spc="10" dirty="0">
                <a:solidFill>
                  <a:srgbClr val="005082"/>
                </a:solidFill>
                <a:latin typeface="Montserrat" panose="00000500000000000000" pitchFamily="50" charset="0"/>
              </a:rPr>
              <a:t>Information</a:t>
            </a:r>
            <a:r>
              <a:rPr sz="3000" spc="-75" dirty="0">
                <a:solidFill>
                  <a:srgbClr val="005082"/>
                </a:solidFill>
                <a:latin typeface="Montserrat" panose="00000500000000000000" pitchFamily="50" charset="0"/>
              </a:rPr>
              <a:t> </a:t>
            </a:r>
            <a:r>
              <a:rPr sz="3000" dirty="0">
                <a:solidFill>
                  <a:srgbClr val="005082"/>
                </a:solidFill>
                <a:latin typeface="Montserrat" panose="00000500000000000000" pitchFamily="50" charset="0"/>
              </a:rPr>
              <a:t>for?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8738" y="2314955"/>
            <a:ext cx="3629598" cy="109966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>
              <a:lnSpc>
                <a:spcPct val="90200"/>
              </a:lnSpc>
              <a:spcBef>
                <a:spcPts val="475"/>
              </a:spcBef>
            </a:pPr>
            <a:r>
              <a:rPr sz="2500" b="1" spc="-5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The </a:t>
            </a:r>
            <a:r>
              <a:rPr sz="2500" b="1" spc="-60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Target</a:t>
            </a:r>
            <a:r>
              <a:rPr lang="en-US" sz="2500" b="1" spc="-60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2500" b="1" spc="-5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Audience </a:t>
            </a:r>
            <a:r>
              <a:rPr sz="2500" b="1" spc="-20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for</a:t>
            </a:r>
            <a:r>
              <a:rPr lang="en-US" sz="2500" b="1" spc="-20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2500" b="1" spc="-5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this</a:t>
            </a:r>
            <a:r>
              <a:rPr sz="2500" b="1" spc="-85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2500" b="1" spc="-15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Resource</a:t>
            </a:r>
            <a:r>
              <a:rPr lang="en-US" sz="2500" b="1" spc="-15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2500" b="1" spc="-5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Includes:</a:t>
            </a:r>
            <a:endParaRPr sz="2500" dirty="0">
              <a:solidFill>
                <a:srgbClr val="FF9F37"/>
              </a:solidFill>
              <a:latin typeface="Montserrat" panose="00000500000000000000" pitchFamily="50" charset="0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99422" y="2369820"/>
            <a:ext cx="5340985" cy="22442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000" spc="-1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State policymakers</a:t>
            </a:r>
          </a:p>
          <a:p>
            <a:pPr marL="241300" marR="508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000" spc="-1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Advocates</a:t>
            </a:r>
          </a:p>
          <a:p>
            <a:pPr marL="241300" marR="508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000" spc="-1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Youth</a:t>
            </a:r>
          </a:p>
          <a:p>
            <a:pPr marL="241300" marR="508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000" spc="-1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Families</a:t>
            </a:r>
          </a:p>
          <a:p>
            <a:pPr marL="241300" marR="508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000" spc="-1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Administrators</a:t>
            </a:r>
          </a:p>
          <a:p>
            <a:pPr marL="241300" marR="508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000" spc="-1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Mental Health Professionals</a:t>
            </a:r>
          </a:p>
          <a:p>
            <a:pPr marL="241300" marR="508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000" spc="-1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Educators</a:t>
            </a:r>
            <a:endParaRPr lang="en-US" sz="2000" dirty="0">
              <a:solidFill>
                <a:srgbClr val="005082"/>
              </a:solidFill>
              <a:latin typeface="Montserrat" panose="00000500000000000000" pitchFamily="50" charset="0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8737" y="1613588"/>
            <a:ext cx="3050540" cy="0"/>
          </a:xfrm>
          <a:custGeom>
            <a:avLst/>
            <a:gdLst/>
            <a:ahLst/>
            <a:cxnLst/>
            <a:rect l="l" t="t" r="r" b="b"/>
            <a:pathLst>
              <a:path w="3050540">
                <a:moveTo>
                  <a:pt x="0" y="0"/>
                </a:moveTo>
                <a:lnTo>
                  <a:pt x="3050171" y="0"/>
                </a:lnTo>
              </a:path>
            </a:pathLst>
          </a:custGeom>
          <a:ln w="28560">
            <a:solidFill>
              <a:srgbClr val="D0CECE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anose="00000500000000000000" pitchFamily="50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943621" y="5403856"/>
            <a:ext cx="4667885" cy="1454150"/>
          </a:xfrm>
          <a:custGeom>
            <a:avLst/>
            <a:gdLst/>
            <a:ahLst/>
            <a:cxnLst/>
            <a:rect l="l" t="t" r="r" b="b"/>
            <a:pathLst>
              <a:path w="4667884" h="1454150">
                <a:moveTo>
                  <a:pt x="2333905" y="0"/>
                </a:moveTo>
                <a:lnTo>
                  <a:pt x="2285622" y="439"/>
                </a:lnTo>
                <a:lnTo>
                  <a:pt x="2237553" y="1752"/>
                </a:lnTo>
                <a:lnTo>
                  <a:pt x="2189705" y="3932"/>
                </a:lnTo>
                <a:lnTo>
                  <a:pt x="2142085" y="6970"/>
                </a:lnTo>
                <a:lnTo>
                  <a:pt x="2094702" y="10860"/>
                </a:lnTo>
                <a:lnTo>
                  <a:pt x="2047562" y="15593"/>
                </a:lnTo>
                <a:lnTo>
                  <a:pt x="2000674" y="21162"/>
                </a:lnTo>
                <a:lnTo>
                  <a:pt x="1954045" y="27559"/>
                </a:lnTo>
                <a:lnTo>
                  <a:pt x="1907682" y="34777"/>
                </a:lnTo>
                <a:lnTo>
                  <a:pt x="1861594" y="42808"/>
                </a:lnTo>
                <a:lnTo>
                  <a:pt x="1815788" y="51645"/>
                </a:lnTo>
                <a:lnTo>
                  <a:pt x="1770270" y="61279"/>
                </a:lnTo>
                <a:lnTo>
                  <a:pt x="1725050" y="71704"/>
                </a:lnTo>
                <a:lnTo>
                  <a:pt x="1680135" y="82912"/>
                </a:lnTo>
                <a:lnTo>
                  <a:pt x="1635531" y="94895"/>
                </a:lnTo>
                <a:lnTo>
                  <a:pt x="1591248" y="107646"/>
                </a:lnTo>
                <a:lnTo>
                  <a:pt x="1547291" y="121156"/>
                </a:lnTo>
                <a:lnTo>
                  <a:pt x="1503670" y="135419"/>
                </a:lnTo>
                <a:lnTo>
                  <a:pt x="1460391" y="150427"/>
                </a:lnTo>
                <a:lnTo>
                  <a:pt x="1417462" y="166172"/>
                </a:lnTo>
                <a:lnTo>
                  <a:pt x="1374891" y="182647"/>
                </a:lnTo>
                <a:lnTo>
                  <a:pt x="1332685" y="199844"/>
                </a:lnTo>
                <a:lnTo>
                  <a:pt x="1290852" y="217755"/>
                </a:lnTo>
                <a:lnTo>
                  <a:pt x="1249399" y="236374"/>
                </a:lnTo>
                <a:lnTo>
                  <a:pt x="1208335" y="255691"/>
                </a:lnTo>
                <a:lnTo>
                  <a:pt x="1167666" y="275700"/>
                </a:lnTo>
                <a:lnTo>
                  <a:pt x="1127401" y="296394"/>
                </a:lnTo>
                <a:lnTo>
                  <a:pt x="1087546" y="317763"/>
                </a:lnTo>
                <a:lnTo>
                  <a:pt x="1048110" y="339802"/>
                </a:lnTo>
                <a:lnTo>
                  <a:pt x="1009099" y="362502"/>
                </a:lnTo>
                <a:lnTo>
                  <a:pt x="970523" y="385856"/>
                </a:lnTo>
                <a:lnTo>
                  <a:pt x="932387" y="409856"/>
                </a:lnTo>
                <a:lnTo>
                  <a:pt x="894700" y="434494"/>
                </a:lnTo>
                <a:lnTo>
                  <a:pt x="857470" y="459764"/>
                </a:lnTo>
                <a:lnTo>
                  <a:pt x="820704" y="485657"/>
                </a:lnTo>
                <a:lnTo>
                  <a:pt x="784409" y="512165"/>
                </a:lnTo>
                <a:lnTo>
                  <a:pt x="748593" y="539282"/>
                </a:lnTo>
                <a:lnTo>
                  <a:pt x="713264" y="567000"/>
                </a:lnTo>
                <a:lnTo>
                  <a:pt x="678430" y="595310"/>
                </a:lnTo>
                <a:lnTo>
                  <a:pt x="644097" y="624206"/>
                </a:lnTo>
                <a:lnTo>
                  <a:pt x="610274" y="653680"/>
                </a:lnTo>
                <a:lnTo>
                  <a:pt x="576968" y="683724"/>
                </a:lnTo>
                <a:lnTo>
                  <a:pt x="544187" y="714330"/>
                </a:lnTo>
                <a:lnTo>
                  <a:pt x="511938" y="745492"/>
                </a:lnTo>
                <a:lnTo>
                  <a:pt x="480228" y="777201"/>
                </a:lnTo>
                <a:lnTo>
                  <a:pt x="449067" y="809450"/>
                </a:lnTo>
                <a:lnTo>
                  <a:pt x="418460" y="842232"/>
                </a:lnTo>
                <a:lnTo>
                  <a:pt x="388416" y="875538"/>
                </a:lnTo>
                <a:lnTo>
                  <a:pt x="358942" y="909361"/>
                </a:lnTo>
                <a:lnTo>
                  <a:pt x="330047" y="943693"/>
                </a:lnTo>
                <a:lnTo>
                  <a:pt x="301736" y="978528"/>
                </a:lnTo>
                <a:lnTo>
                  <a:pt x="274019" y="1013857"/>
                </a:lnTo>
                <a:lnTo>
                  <a:pt x="246902" y="1049673"/>
                </a:lnTo>
                <a:lnTo>
                  <a:pt x="220393" y="1085967"/>
                </a:lnTo>
                <a:lnTo>
                  <a:pt x="194500" y="1122734"/>
                </a:lnTo>
                <a:lnTo>
                  <a:pt x="169231" y="1159964"/>
                </a:lnTo>
                <a:lnTo>
                  <a:pt x="144592" y="1197651"/>
                </a:lnTo>
                <a:lnTo>
                  <a:pt x="120592" y="1235786"/>
                </a:lnTo>
                <a:lnTo>
                  <a:pt x="97238" y="1274363"/>
                </a:lnTo>
                <a:lnTo>
                  <a:pt x="74538" y="1313373"/>
                </a:lnTo>
                <a:lnTo>
                  <a:pt x="52500" y="1352810"/>
                </a:lnTo>
                <a:lnTo>
                  <a:pt x="31130" y="1392664"/>
                </a:lnTo>
                <a:lnTo>
                  <a:pt x="10437" y="1432930"/>
                </a:lnTo>
                <a:lnTo>
                  <a:pt x="0" y="1454143"/>
                </a:lnTo>
                <a:lnTo>
                  <a:pt x="4667811" y="1454143"/>
                </a:lnTo>
                <a:lnTo>
                  <a:pt x="4636680" y="1392664"/>
                </a:lnTo>
                <a:lnTo>
                  <a:pt x="4615311" y="1352810"/>
                </a:lnTo>
                <a:lnTo>
                  <a:pt x="4593272" y="1313373"/>
                </a:lnTo>
                <a:lnTo>
                  <a:pt x="4570572" y="1274363"/>
                </a:lnTo>
                <a:lnTo>
                  <a:pt x="4547218" y="1235786"/>
                </a:lnTo>
                <a:lnTo>
                  <a:pt x="4523218" y="1197651"/>
                </a:lnTo>
                <a:lnTo>
                  <a:pt x="4498579" y="1159964"/>
                </a:lnTo>
                <a:lnTo>
                  <a:pt x="4473310" y="1122734"/>
                </a:lnTo>
                <a:lnTo>
                  <a:pt x="4447417" y="1085967"/>
                </a:lnTo>
                <a:lnTo>
                  <a:pt x="4420908" y="1049673"/>
                </a:lnTo>
                <a:lnTo>
                  <a:pt x="4393792" y="1013857"/>
                </a:lnTo>
                <a:lnTo>
                  <a:pt x="4366074" y="978528"/>
                </a:lnTo>
                <a:lnTo>
                  <a:pt x="4337764" y="943693"/>
                </a:lnTo>
                <a:lnTo>
                  <a:pt x="4308868" y="909361"/>
                </a:lnTo>
                <a:lnTo>
                  <a:pt x="4279394" y="875538"/>
                </a:lnTo>
                <a:lnTo>
                  <a:pt x="4249350" y="842232"/>
                </a:lnTo>
                <a:lnTo>
                  <a:pt x="4218743" y="809450"/>
                </a:lnTo>
                <a:lnTo>
                  <a:pt x="4187582" y="777201"/>
                </a:lnTo>
                <a:lnTo>
                  <a:pt x="4155873" y="745492"/>
                </a:lnTo>
                <a:lnTo>
                  <a:pt x="4123624" y="714330"/>
                </a:lnTo>
                <a:lnTo>
                  <a:pt x="4090842" y="683724"/>
                </a:lnTo>
                <a:lnTo>
                  <a:pt x="4057536" y="653680"/>
                </a:lnTo>
                <a:lnTo>
                  <a:pt x="4023713" y="624206"/>
                </a:lnTo>
                <a:lnTo>
                  <a:pt x="3989380" y="595310"/>
                </a:lnTo>
                <a:lnTo>
                  <a:pt x="3954546" y="567000"/>
                </a:lnTo>
                <a:lnTo>
                  <a:pt x="3919217" y="539282"/>
                </a:lnTo>
                <a:lnTo>
                  <a:pt x="3883401" y="512165"/>
                </a:lnTo>
                <a:lnTo>
                  <a:pt x="3847107" y="485657"/>
                </a:lnTo>
                <a:lnTo>
                  <a:pt x="3810340" y="459764"/>
                </a:lnTo>
                <a:lnTo>
                  <a:pt x="3773110" y="434494"/>
                </a:lnTo>
                <a:lnTo>
                  <a:pt x="3735423" y="409856"/>
                </a:lnTo>
                <a:lnTo>
                  <a:pt x="3697288" y="385856"/>
                </a:lnTo>
                <a:lnTo>
                  <a:pt x="3658711" y="362502"/>
                </a:lnTo>
                <a:lnTo>
                  <a:pt x="3619701" y="339802"/>
                </a:lnTo>
                <a:lnTo>
                  <a:pt x="3580264" y="317763"/>
                </a:lnTo>
                <a:lnTo>
                  <a:pt x="3540410" y="296394"/>
                </a:lnTo>
                <a:lnTo>
                  <a:pt x="3500144" y="275700"/>
                </a:lnTo>
                <a:lnTo>
                  <a:pt x="3459475" y="255691"/>
                </a:lnTo>
                <a:lnTo>
                  <a:pt x="3418411" y="236374"/>
                </a:lnTo>
                <a:lnTo>
                  <a:pt x="3376958" y="217755"/>
                </a:lnTo>
                <a:lnTo>
                  <a:pt x="3335125" y="199844"/>
                </a:lnTo>
                <a:lnTo>
                  <a:pt x="3292919" y="182647"/>
                </a:lnTo>
                <a:lnTo>
                  <a:pt x="3250348" y="166172"/>
                </a:lnTo>
                <a:lnTo>
                  <a:pt x="3207420" y="150427"/>
                </a:lnTo>
                <a:lnTo>
                  <a:pt x="3164141" y="135419"/>
                </a:lnTo>
                <a:lnTo>
                  <a:pt x="3120519" y="121156"/>
                </a:lnTo>
                <a:lnTo>
                  <a:pt x="3076563" y="107646"/>
                </a:lnTo>
                <a:lnTo>
                  <a:pt x="3032279" y="94895"/>
                </a:lnTo>
                <a:lnTo>
                  <a:pt x="2987676" y="82912"/>
                </a:lnTo>
                <a:lnTo>
                  <a:pt x="2942760" y="71704"/>
                </a:lnTo>
                <a:lnTo>
                  <a:pt x="2897540" y="61279"/>
                </a:lnTo>
                <a:lnTo>
                  <a:pt x="2852023" y="51645"/>
                </a:lnTo>
                <a:lnTo>
                  <a:pt x="2806216" y="42808"/>
                </a:lnTo>
                <a:lnTo>
                  <a:pt x="2760128" y="34777"/>
                </a:lnTo>
                <a:lnTo>
                  <a:pt x="2713765" y="27559"/>
                </a:lnTo>
                <a:lnTo>
                  <a:pt x="2667136" y="21162"/>
                </a:lnTo>
                <a:lnTo>
                  <a:pt x="2620248" y="15593"/>
                </a:lnTo>
                <a:lnTo>
                  <a:pt x="2573108" y="10860"/>
                </a:lnTo>
                <a:lnTo>
                  <a:pt x="2525725" y="6970"/>
                </a:lnTo>
                <a:lnTo>
                  <a:pt x="2478105" y="3932"/>
                </a:lnTo>
                <a:lnTo>
                  <a:pt x="2430257" y="1752"/>
                </a:lnTo>
                <a:lnTo>
                  <a:pt x="2382188" y="439"/>
                </a:lnTo>
                <a:lnTo>
                  <a:pt x="2333905" y="0"/>
                </a:lnTo>
                <a:close/>
              </a:path>
            </a:pathLst>
          </a:custGeom>
          <a:solidFill>
            <a:srgbClr val="005082"/>
          </a:solidFill>
        </p:spPr>
        <p:txBody>
          <a:bodyPr wrap="square" lIns="0" tIns="0" rIns="0" bIns="0" rtlCol="0"/>
          <a:lstStyle/>
          <a:p>
            <a:endParaRPr dirty="0">
              <a:latin typeface="Montserrat" panose="00000500000000000000" pitchFamily="50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833" y="307279"/>
            <a:ext cx="7627367" cy="896399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ts val="3310"/>
              </a:lnSpc>
              <a:spcBef>
                <a:spcPts val="390"/>
              </a:spcBef>
            </a:pPr>
            <a:r>
              <a:rPr sz="3000" spc="-20" dirty="0">
                <a:solidFill>
                  <a:srgbClr val="005082"/>
                </a:solidFill>
                <a:latin typeface="Montserrat" panose="00000500000000000000" pitchFamily="50" charset="0"/>
              </a:rPr>
              <a:t>Youth</a:t>
            </a:r>
            <a:r>
              <a:rPr sz="3000" spc="5" dirty="0">
                <a:solidFill>
                  <a:srgbClr val="005082"/>
                </a:solidFill>
                <a:latin typeface="Montserrat" panose="00000500000000000000" pitchFamily="50" charset="0"/>
              </a:rPr>
              <a:t> </a:t>
            </a:r>
            <a:r>
              <a:rPr sz="3000" spc="10" dirty="0">
                <a:solidFill>
                  <a:srgbClr val="005082"/>
                </a:solidFill>
                <a:latin typeface="Montserrat" panose="00000500000000000000" pitchFamily="50" charset="0"/>
              </a:rPr>
              <a:t>Mental</a:t>
            </a:r>
            <a:r>
              <a:rPr sz="3000" dirty="0">
                <a:solidFill>
                  <a:srgbClr val="005082"/>
                </a:solidFill>
                <a:latin typeface="Montserrat" panose="00000500000000000000" pitchFamily="50" charset="0"/>
              </a:rPr>
              <a:t> </a:t>
            </a:r>
            <a:r>
              <a:rPr sz="3000" spc="20" dirty="0">
                <a:solidFill>
                  <a:srgbClr val="005082"/>
                </a:solidFill>
                <a:latin typeface="Montserrat" panose="00000500000000000000" pitchFamily="50" charset="0"/>
              </a:rPr>
              <a:t>Health</a:t>
            </a:r>
            <a:r>
              <a:rPr sz="3000" spc="10" dirty="0">
                <a:solidFill>
                  <a:srgbClr val="005082"/>
                </a:solidFill>
                <a:latin typeface="Montserrat" panose="00000500000000000000" pitchFamily="50" charset="0"/>
              </a:rPr>
              <a:t> </a:t>
            </a:r>
            <a:r>
              <a:rPr sz="3000" spc="-20" dirty="0">
                <a:solidFill>
                  <a:srgbClr val="005082"/>
                </a:solidFill>
                <a:latin typeface="Montserrat" panose="00000500000000000000" pitchFamily="50" charset="0"/>
              </a:rPr>
              <a:t>Trends</a:t>
            </a:r>
            <a:r>
              <a:rPr sz="3000" spc="5" dirty="0">
                <a:solidFill>
                  <a:srgbClr val="005082"/>
                </a:solidFill>
                <a:latin typeface="Montserrat" panose="00000500000000000000" pitchFamily="50" charset="0"/>
              </a:rPr>
              <a:t> are</a:t>
            </a:r>
            <a:r>
              <a:rPr lang="en-US" sz="3000" spc="5" dirty="0">
                <a:solidFill>
                  <a:srgbClr val="005082"/>
                </a:solidFill>
                <a:latin typeface="Montserrat" panose="00000500000000000000" pitchFamily="50" charset="0"/>
              </a:rPr>
              <a:t> </a:t>
            </a:r>
            <a:r>
              <a:rPr sz="3000" spc="-10" dirty="0">
                <a:solidFill>
                  <a:srgbClr val="005082"/>
                </a:solidFill>
                <a:latin typeface="Montserrat" panose="00000500000000000000" pitchFamily="50" charset="0"/>
              </a:rPr>
              <a:t>Troubling</a:t>
            </a:r>
            <a:r>
              <a:rPr sz="3000" spc="5" dirty="0">
                <a:solidFill>
                  <a:srgbClr val="005082"/>
                </a:solidFill>
                <a:latin typeface="Montserrat" panose="00000500000000000000" pitchFamily="50" charset="0"/>
              </a:rPr>
              <a:t> </a:t>
            </a:r>
            <a:r>
              <a:rPr sz="3000" spc="25" dirty="0">
                <a:solidFill>
                  <a:srgbClr val="005082"/>
                </a:solidFill>
                <a:latin typeface="Montserrat" panose="00000500000000000000" pitchFamily="50" charset="0"/>
              </a:rPr>
              <a:t>and</a:t>
            </a:r>
            <a:r>
              <a:rPr sz="3000" spc="5" dirty="0">
                <a:solidFill>
                  <a:srgbClr val="005082"/>
                </a:solidFill>
                <a:latin typeface="Montserrat" panose="00000500000000000000" pitchFamily="50" charset="0"/>
              </a:rPr>
              <a:t> </a:t>
            </a:r>
            <a:r>
              <a:rPr sz="3000" spc="15" dirty="0">
                <a:solidFill>
                  <a:srgbClr val="005082"/>
                </a:solidFill>
                <a:latin typeface="Montserrat" panose="00000500000000000000" pitchFamily="50" charset="0"/>
              </a:rPr>
              <a:t>Access</a:t>
            </a:r>
            <a:r>
              <a:rPr sz="3000" spc="5" dirty="0">
                <a:solidFill>
                  <a:srgbClr val="005082"/>
                </a:solidFill>
                <a:latin typeface="Montserrat" panose="00000500000000000000" pitchFamily="50" charset="0"/>
              </a:rPr>
              <a:t> to</a:t>
            </a:r>
            <a:r>
              <a:rPr sz="3000" dirty="0">
                <a:solidFill>
                  <a:srgbClr val="005082"/>
                </a:solidFill>
                <a:latin typeface="Montserrat" panose="00000500000000000000" pitchFamily="50" charset="0"/>
              </a:rPr>
              <a:t> </a:t>
            </a:r>
            <a:r>
              <a:rPr sz="3000" spc="10" dirty="0">
                <a:solidFill>
                  <a:srgbClr val="005082"/>
                </a:solidFill>
                <a:latin typeface="Montserrat" panose="00000500000000000000" pitchFamily="50" charset="0"/>
              </a:rPr>
              <a:t>Care</a:t>
            </a:r>
            <a:r>
              <a:rPr sz="3000" spc="5" dirty="0">
                <a:solidFill>
                  <a:srgbClr val="005082"/>
                </a:solidFill>
                <a:latin typeface="Montserrat" panose="00000500000000000000" pitchFamily="50" charset="0"/>
              </a:rPr>
              <a:t> </a:t>
            </a:r>
            <a:r>
              <a:rPr sz="3000" spc="15" dirty="0">
                <a:solidFill>
                  <a:srgbClr val="005082"/>
                </a:solidFill>
                <a:latin typeface="Montserrat" panose="00000500000000000000" pitchFamily="50" charset="0"/>
              </a:rPr>
              <a:t>is</a:t>
            </a:r>
            <a:r>
              <a:rPr sz="3000" spc="10" dirty="0">
                <a:solidFill>
                  <a:srgbClr val="005082"/>
                </a:solidFill>
                <a:latin typeface="Montserrat" panose="00000500000000000000" pitchFamily="50" charset="0"/>
              </a:rPr>
              <a:t> </a:t>
            </a:r>
            <a:r>
              <a:rPr sz="3000" spc="15" dirty="0">
                <a:solidFill>
                  <a:srgbClr val="005082"/>
                </a:solidFill>
                <a:latin typeface="Montserrat" panose="00000500000000000000" pitchFamily="50" charset="0"/>
              </a:rPr>
              <a:t>Limited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7086" y="1944623"/>
            <a:ext cx="5427914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12700">
              <a:spcBef>
                <a:spcPts val="100"/>
              </a:spcBef>
            </a:pPr>
            <a:r>
              <a:rPr sz="2500" b="1" spc="-15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Data</a:t>
            </a:r>
            <a:r>
              <a:rPr sz="2500" b="1" spc="-10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 Shows</a:t>
            </a:r>
            <a:r>
              <a:rPr sz="2500" b="1" spc="-5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2500" b="1" spc="-10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Significant</a:t>
            </a:r>
            <a:r>
              <a:rPr lang="en-US" sz="2500" b="1" spc="-10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2500" b="1" spc="-5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Inequity</a:t>
            </a:r>
            <a:r>
              <a:rPr lang="en-US" sz="2500" b="1" spc="-5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2500" b="1" spc="-5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in</a:t>
            </a:r>
            <a:r>
              <a:rPr lang="en-US" sz="2500" b="1" spc="-15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2500" b="1" spc="-10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Outcomes </a:t>
            </a:r>
            <a:r>
              <a:rPr sz="2500" b="1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and</a:t>
            </a:r>
            <a:r>
              <a:rPr sz="2500" b="1" spc="-10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2500" b="1" spc="-5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Access</a:t>
            </a:r>
            <a:endParaRPr sz="2500" dirty="0">
              <a:solidFill>
                <a:srgbClr val="FF9F37"/>
              </a:solidFill>
              <a:latin typeface="Montserrat" panose="00000500000000000000" pitchFamily="50" charset="0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68036" y="2972827"/>
            <a:ext cx="6417945" cy="3313429"/>
            <a:chOff x="268036" y="2972827"/>
            <a:chExt cx="6417945" cy="3313429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7182" y="3085987"/>
              <a:ext cx="6198058" cy="307747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87086" y="2991877"/>
              <a:ext cx="6379845" cy="3275329"/>
            </a:xfrm>
            <a:custGeom>
              <a:avLst/>
              <a:gdLst/>
              <a:ahLst/>
              <a:cxnLst/>
              <a:rect l="l" t="t" r="r" b="b"/>
              <a:pathLst>
                <a:path w="6379845" h="3275329">
                  <a:moveTo>
                    <a:pt x="0" y="0"/>
                  </a:moveTo>
                  <a:lnTo>
                    <a:pt x="6379823" y="0"/>
                  </a:lnTo>
                  <a:lnTo>
                    <a:pt x="6379823" y="3275076"/>
                  </a:lnTo>
                  <a:lnTo>
                    <a:pt x="0" y="3275076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ED7D31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anose="00000500000000000000" pitchFamily="50" charset="0"/>
              </a:endParaRPr>
            </a:p>
          </p:txBody>
        </p:sp>
      </p:grpSp>
      <p:sp>
        <p:nvSpPr>
          <p:cNvPr id="7" name="object 7"/>
          <p:cNvSpPr/>
          <p:nvPr/>
        </p:nvSpPr>
        <p:spPr>
          <a:xfrm>
            <a:off x="358737" y="1613588"/>
            <a:ext cx="3051810" cy="0"/>
          </a:xfrm>
          <a:custGeom>
            <a:avLst/>
            <a:gdLst/>
            <a:ahLst/>
            <a:cxnLst/>
            <a:rect l="l" t="t" r="r" b="b"/>
            <a:pathLst>
              <a:path w="3051810">
                <a:moveTo>
                  <a:pt x="0" y="0"/>
                </a:moveTo>
                <a:lnTo>
                  <a:pt x="3051728" y="1"/>
                </a:lnTo>
              </a:path>
            </a:pathLst>
          </a:custGeom>
          <a:ln w="28575">
            <a:solidFill>
              <a:srgbClr val="D0CECE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anose="00000500000000000000" pitchFamily="50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sz="half" idx="3"/>
          </p:nvPr>
        </p:nvSpPr>
        <p:spPr>
          <a:xfrm>
            <a:off x="7149479" y="1944623"/>
            <a:ext cx="4472940" cy="44109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ts val="2014"/>
              </a:lnSpc>
              <a:spcBef>
                <a:spcPts val="100"/>
              </a:spcBef>
            </a:pPr>
            <a:r>
              <a:rPr sz="1500" u="none" spc="-5" dirty="0">
                <a:solidFill>
                  <a:srgbClr val="005082"/>
                </a:solidFill>
                <a:latin typeface="Montserrat" panose="00000500000000000000" pitchFamily="50" charset="0"/>
              </a:rPr>
              <a:t>The</a:t>
            </a:r>
            <a:r>
              <a:rPr sz="1500" u="none" spc="5" dirty="0">
                <a:solidFill>
                  <a:srgbClr val="005082"/>
                </a:solidFill>
                <a:latin typeface="Montserrat" panose="00000500000000000000" pitchFamily="50" charset="0"/>
              </a:rPr>
              <a:t> </a:t>
            </a:r>
            <a:r>
              <a:rPr sz="1500" u="none" spc="-10" dirty="0">
                <a:solidFill>
                  <a:srgbClr val="005082"/>
                </a:solidFill>
                <a:latin typeface="Montserrat" panose="00000500000000000000" pitchFamily="50" charset="0"/>
              </a:rPr>
              <a:t>percent</a:t>
            </a:r>
            <a:r>
              <a:rPr sz="1500" u="none" spc="5" dirty="0">
                <a:solidFill>
                  <a:srgbClr val="005082"/>
                </a:solidFill>
                <a:latin typeface="Montserrat" panose="00000500000000000000" pitchFamily="50" charset="0"/>
              </a:rPr>
              <a:t> </a:t>
            </a:r>
            <a:r>
              <a:rPr sz="1500" u="none" dirty="0">
                <a:solidFill>
                  <a:srgbClr val="005082"/>
                </a:solidFill>
                <a:latin typeface="Montserrat" panose="00000500000000000000" pitchFamily="50" charset="0"/>
              </a:rPr>
              <a:t>of</a:t>
            </a:r>
            <a:r>
              <a:rPr sz="1500" u="none" spc="10" dirty="0">
                <a:solidFill>
                  <a:srgbClr val="005082"/>
                </a:solidFill>
                <a:latin typeface="Montserrat" panose="00000500000000000000" pitchFamily="50" charset="0"/>
              </a:rPr>
              <a:t> </a:t>
            </a:r>
            <a:r>
              <a:rPr sz="1500" u="none" spc="-5" dirty="0">
                <a:solidFill>
                  <a:srgbClr val="005082"/>
                </a:solidFill>
                <a:latin typeface="Montserrat" panose="00000500000000000000" pitchFamily="50" charset="0"/>
              </a:rPr>
              <a:t>youth </a:t>
            </a:r>
            <a:r>
              <a:rPr sz="1500" u="none" spc="-10" dirty="0">
                <a:solidFill>
                  <a:srgbClr val="005082"/>
                </a:solidFill>
                <a:latin typeface="Montserrat" panose="00000500000000000000" pitchFamily="50" charset="0"/>
              </a:rPr>
              <a:t>experiencing</a:t>
            </a:r>
            <a:r>
              <a:rPr sz="1500" u="none" dirty="0">
                <a:solidFill>
                  <a:srgbClr val="005082"/>
                </a:solidFill>
                <a:latin typeface="Montserrat" panose="00000500000000000000" pitchFamily="50" charset="0"/>
              </a:rPr>
              <a:t> </a:t>
            </a:r>
            <a:r>
              <a:rPr sz="1500" u="none" spc="-10" dirty="0">
                <a:solidFill>
                  <a:srgbClr val="005082"/>
                </a:solidFill>
                <a:latin typeface="Montserrat" panose="00000500000000000000" pitchFamily="50" charset="0"/>
              </a:rPr>
              <a:t>depression</a:t>
            </a:r>
            <a:r>
              <a:rPr sz="1500" u="none" spc="-5" dirty="0">
                <a:solidFill>
                  <a:srgbClr val="005082"/>
                </a:solidFill>
                <a:latin typeface="Montserrat" panose="00000500000000000000" pitchFamily="50" charset="0"/>
              </a:rPr>
              <a:t> has</a:t>
            </a:r>
            <a:r>
              <a:rPr lang="en-US" sz="1500" u="none" spc="-5" dirty="0">
                <a:solidFill>
                  <a:srgbClr val="005082"/>
                </a:solidFill>
                <a:latin typeface="Montserrat" panose="00000500000000000000" pitchFamily="50" charset="0"/>
              </a:rPr>
              <a:t> </a:t>
            </a:r>
            <a:r>
              <a:rPr sz="1500" b="1" u="none" spc="-5" dirty="0">
                <a:solidFill>
                  <a:srgbClr val="005082"/>
                </a:solidFill>
                <a:latin typeface="Montserrat" panose="00000500000000000000" pitchFamily="50" charset="0"/>
              </a:rPr>
              <a:t>doubled</a:t>
            </a:r>
            <a:r>
              <a:rPr sz="1500" b="1" u="none" spc="-15" dirty="0">
                <a:solidFill>
                  <a:srgbClr val="005082"/>
                </a:solidFill>
                <a:latin typeface="Montserrat" panose="00000500000000000000" pitchFamily="50" charset="0"/>
              </a:rPr>
              <a:t> </a:t>
            </a:r>
            <a:r>
              <a:rPr sz="1500" b="1" u="none" spc="-5" dirty="0">
                <a:solidFill>
                  <a:srgbClr val="005082"/>
                </a:solidFill>
                <a:latin typeface="Montserrat" panose="00000500000000000000" pitchFamily="50" charset="0"/>
              </a:rPr>
              <a:t>in</a:t>
            </a:r>
            <a:r>
              <a:rPr sz="1500" b="1" u="none" spc="-10" dirty="0">
                <a:solidFill>
                  <a:srgbClr val="005082"/>
                </a:solidFill>
                <a:latin typeface="Montserrat" panose="00000500000000000000" pitchFamily="50" charset="0"/>
              </a:rPr>
              <a:t> </a:t>
            </a:r>
            <a:r>
              <a:rPr sz="1500" b="1" u="none" spc="-5" dirty="0">
                <a:solidFill>
                  <a:srgbClr val="005082"/>
                </a:solidFill>
                <a:latin typeface="Montserrat" panose="00000500000000000000" pitchFamily="50" charset="0"/>
              </a:rPr>
              <a:t>the</a:t>
            </a:r>
            <a:r>
              <a:rPr sz="1500" b="1" u="none" spc="-15" dirty="0">
                <a:solidFill>
                  <a:srgbClr val="005082"/>
                </a:solidFill>
                <a:latin typeface="Montserrat" panose="00000500000000000000" pitchFamily="50" charset="0"/>
              </a:rPr>
              <a:t> </a:t>
            </a:r>
            <a:r>
              <a:rPr sz="1500" b="1" u="none" spc="-10" dirty="0">
                <a:solidFill>
                  <a:srgbClr val="005082"/>
                </a:solidFill>
                <a:latin typeface="Montserrat" panose="00000500000000000000" pitchFamily="50" charset="0"/>
              </a:rPr>
              <a:t>past </a:t>
            </a:r>
            <a:r>
              <a:rPr sz="1500" b="1" u="none" spc="-5" dirty="0">
                <a:solidFill>
                  <a:srgbClr val="005082"/>
                </a:solidFill>
                <a:latin typeface="Montserrat" panose="00000500000000000000" pitchFamily="50" charset="0"/>
              </a:rPr>
              <a:t>decade</a:t>
            </a:r>
            <a:r>
              <a:rPr sz="1500" u="none" spc="-5" dirty="0">
                <a:solidFill>
                  <a:srgbClr val="005082"/>
                </a:solidFill>
                <a:latin typeface="Montserrat" panose="00000500000000000000" pitchFamily="50" charset="0"/>
              </a:rPr>
              <a:t>.</a:t>
            </a:r>
            <a:endParaRPr lang="en-US" sz="1500" u="none" spc="-5" dirty="0">
              <a:solidFill>
                <a:srgbClr val="005082"/>
              </a:solidFill>
              <a:latin typeface="Montserrat" panose="00000500000000000000" pitchFamily="50" charset="0"/>
            </a:endParaRPr>
          </a:p>
          <a:p>
            <a:pPr algn="l">
              <a:lnSpc>
                <a:spcPct val="100000"/>
              </a:lnSpc>
            </a:pPr>
            <a:endParaRPr lang="en-US" sz="1500" dirty="0">
              <a:solidFill>
                <a:srgbClr val="005082"/>
              </a:solidFill>
              <a:latin typeface="Montserrat" panose="00000500000000000000" pitchFamily="50" charset="0"/>
            </a:endParaRPr>
          </a:p>
          <a:p>
            <a:pPr marL="12700" marR="81915" algn="l">
              <a:lnSpc>
                <a:spcPct val="100600"/>
              </a:lnSpc>
              <a:spcBef>
                <a:spcPts val="1480"/>
              </a:spcBef>
            </a:pPr>
            <a:r>
              <a:rPr sz="1500" u="none" dirty="0">
                <a:solidFill>
                  <a:srgbClr val="005082"/>
                </a:solidFill>
                <a:latin typeface="Montserrat" panose="00000500000000000000" pitchFamily="50" charset="0"/>
              </a:rPr>
              <a:t>50% of </a:t>
            </a:r>
            <a:r>
              <a:rPr sz="1500" u="none" spc="-10" dirty="0">
                <a:solidFill>
                  <a:srgbClr val="005082"/>
                </a:solidFill>
                <a:latin typeface="Montserrat" panose="00000500000000000000" pitchFamily="50" charset="0"/>
              </a:rPr>
              <a:t>mental </a:t>
            </a:r>
            <a:r>
              <a:rPr sz="1500" u="none" spc="-5" dirty="0">
                <a:solidFill>
                  <a:srgbClr val="005082"/>
                </a:solidFill>
                <a:latin typeface="Montserrat" panose="00000500000000000000" pitchFamily="50" charset="0"/>
              </a:rPr>
              <a:t>health conditions begin </a:t>
            </a:r>
            <a:r>
              <a:rPr sz="1500" u="none" spc="-15" dirty="0">
                <a:solidFill>
                  <a:srgbClr val="005082"/>
                </a:solidFill>
                <a:latin typeface="Montserrat" panose="00000500000000000000" pitchFamily="50" charset="0"/>
              </a:rPr>
              <a:t>before </a:t>
            </a:r>
            <a:r>
              <a:rPr sz="1500" u="none" spc="-5" dirty="0">
                <a:solidFill>
                  <a:srgbClr val="005082"/>
                </a:solidFill>
                <a:latin typeface="Montserrat" panose="00000500000000000000" pitchFamily="50" charset="0"/>
              </a:rPr>
              <a:t>the</a:t>
            </a:r>
            <a:r>
              <a:rPr lang="en-US" sz="1500" u="none" spc="-5" dirty="0">
                <a:solidFill>
                  <a:srgbClr val="005082"/>
                </a:solidFill>
                <a:latin typeface="Montserrat" panose="00000500000000000000" pitchFamily="50" charset="0"/>
              </a:rPr>
              <a:t> </a:t>
            </a:r>
            <a:r>
              <a:rPr sz="1500" u="none" spc="-10" dirty="0">
                <a:solidFill>
                  <a:srgbClr val="005082"/>
                </a:solidFill>
                <a:latin typeface="Montserrat" panose="00000500000000000000" pitchFamily="50" charset="0"/>
              </a:rPr>
              <a:t>age </a:t>
            </a:r>
            <a:r>
              <a:rPr sz="1500" u="none" dirty="0">
                <a:solidFill>
                  <a:srgbClr val="005082"/>
                </a:solidFill>
                <a:latin typeface="Montserrat" panose="00000500000000000000" pitchFamily="50" charset="0"/>
              </a:rPr>
              <a:t>of 14 </a:t>
            </a:r>
            <a:r>
              <a:rPr sz="1500" u="none" spc="-5" dirty="0">
                <a:solidFill>
                  <a:srgbClr val="005082"/>
                </a:solidFill>
                <a:latin typeface="Montserrat" panose="00000500000000000000" pitchFamily="50" charset="0"/>
              </a:rPr>
              <a:t>and </a:t>
            </a:r>
            <a:r>
              <a:rPr sz="1500" b="1" u="none" dirty="0">
                <a:solidFill>
                  <a:srgbClr val="005082"/>
                </a:solidFill>
                <a:latin typeface="Montserrat" panose="00000500000000000000" pitchFamily="50" charset="0"/>
              </a:rPr>
              <a:t>75% </a:t>
            </a:r>
            <a:r>
              <a:rPr sz="1500" b="1" u="none" spc="-5" dirty="0">
                <a:solidFill>
                  <a:srgbClr val="005082"/>
                </a:solidFill>
                <a:latin typeface="Montserrat" panose="00000500000000000000" pitchFamily="50" charset="0"/>
              </a:rPr>
              <a:t>by </a:t>
            </a:r>
            <a:r>
              <a:rPr sz="1500" b="1" u="none" spc="-10" dirty="0">
                <a:solidFill>
                  <a:srgbClr val="005082"/>
                </a:solidFill>
                <a:latin typeface="Montserrat" panose="00000500000000000000" pitchFamily="50" charset="0"/>
              </a:rPr>
              <a:t>age </a:t>
            </a:r>
            <a:r>
              <a:rPr sz="1500" b="1" u="none" spc="-5" dirty="0">
                <a:solidFill>
                  <a:srgbClr val="005082"/>
                </a:solidFill>
                <a:latin typeface="Montserrat" panose="00000500000000000000" pitchFamily="50" charset="0"/>
              </a:rPr>
              <a:t>24</a:t>
            </a:r>
            <a:r>
              <a:rPr sz="1500" u="none" spc="-5" dirty="0">
                <a:solidFill>
                  <a:srgbClr val="005082"/>
                </a:solidFill>
                <a:latin typeface="Montserrat" panose="00000500000000000000" pitchFamily="50" charset="0"/>
              </a:rPr>
              <a:t>. The </a:t>
            </a:r>
            <a:r>
              <a:rPr sz="1500" u="none" spc="-20" dirty="0">
                <a:solidFill>
                  <a:srgbClr val="005082"/>
                </a:solidFill>
                <a:latin typeface="Montserrat" panose="00000500000000000000" pitchFamily="50" charset="0"/>
              </a:rPr>
              <a:t>average </a:t>
            </a:r>
            <a:r>
              <a:rPr sz="1500" u="none" spc="-10" dirty="0">
                <a:solidFill>
                  <a:srgbClr val="005082"/>
                </a:solidFill>
                <a:latin typeface="Montserrat" panose="00000500000000000000" pitchFamily="50" charset="0"/>
              </a:rPr>
              <a:t>delay </a:t>
            </a:r>
            <a:r>
              <a:rPr sz="1500" u="none" spc="-5" dirty="0">
                <a:solidFill>
                  <a:srgbClr val="005082"/>
                </a:solidFill>
                <a:latin typeface="Montserrat" panose="00000500000000000000" pitchFamily="50" charset="0"/>
              </a:rPr>
              <a:t>is</a:t>
            </a:r>
            <a:r>
              <a:rPr lang="en-US" sz="1500" u="none" spc="-5" dirty="0">
                <a:solidFill>
                  <a:srgbClr val="005082"/>
                </a:solidFill>
                <a:latin typeface="Montserrat" panose="00000500000000000000" pitchFamily="50" charset="0"/>
              </a:rPr>
              <a:t> </a:t>
            </a:r>
            <a:r>
              <a:rPr sz="1500" u="none" dirty="0">
                <a:solidFill>
                  <a:srgbClr val="005082"/>
                </a:solidFill>
                <a:latin typeface="Montserrat" panose="00000500000000000000" pitchFamily="50" charset="0"/>
              </a:rPr>
              <a:t>11 </a:t>
            </a:r>
            <a:r>
              <a:rPr sz="1500" u="none" spc="-15" dirty="0">
                <a:solidFill>
                  <a:srgbClr val="005082"/>
                </a:solidFill>
                <a:latin typeface="Montserrat" panose="00000500000000000000" pitchFamily="50" charset="0"/>
              </a:rPr>
              <a:t>years</a:t>
            </a:r>
            <a:r>
              <a:rPr sz="1500" u="none" spc="-5" dirty="0">
                <a:solidFill>
                  <a:srgbClr val="005082"/>
                </a:solidFill>
                <a:latin typeface="Montserrat" panose="00000500000000000000" pitchFamily="50" charset="0"/>
              </a:rPr>
              <a:t> between</a:t>
            </a:r>
            <a:r>
              <a:rPr sz="1500" u="none" spc="-10" dirty="0">
                <a:solidFill>
                  <a:srgbClr val="005082"/>
                </a:solidFill>
                <a:latin typeface="Montserrat" panose="00000500000000000000" pitchFamily="50" charset="0"/>
              </a:rPr>
              <a:t> symptoms</a:t>
            </a:r>
            <a:r>
              <a:rPr sz="1500" u="none" spc="-5" dirty="0">
                <a:solidFill>
                  <a:srgbClr val="005082"/>
                </a:solidFill>
                <a:latin typeface="Montserrat" panose="00000500000000000000" pitchFamily="50" charset="0"/>
              </a:rPr>
              <a:t> and accessing </a:t>
            </a:r>
            <a:r>
              <a:rPr sz="1500" u="none" spc="-10" dirty="0">
                <a:solidFill>
                  <a:srgbClr val="005082"/>
                </a:solidFill>
                <a:latin typeface="Montserrat" panose="00000500000000000000" pitchFamily="50" charset="0"/>
              </a:rPr>
              <a:t>care.</a:t>
            </a:r>
          </a:p>
          <a:p>
            <a:pPr algn="l">
              <a:lnSpc>
                <a:spcPct val="100000"/>
              </a:lnSpc>
            </a:pPr>
            <a:endParaRPr sz="1500" u="none" dirty="0">
              <a:solidFill>
                <a:srgbClr val="005082"/>
              </a:solidFill>
              <a:latin typeface="Montserrat" panose="00000500000000000000" pitchFamily="50" charset="0"/>
            </a:endParaRPr>
          </a:p>
          <a:p>
            <a:pPr marL="12700" marR="5080" algn="l">
              <a:lnSpc>
                <a:spcPct val="100600"/>
              </a:lnSpc>
              <a:spcBef>
                <a:spcPts val="1480"/>
              </a:spcBef>
            </a:pPr>
            <a:r>
              <a:rPr sz="1500" b="1" u="none" spc="-5" dirty="0">
                <a:solidFill>
                  <a:srgbClr val="005082"/>
                </a:solidFill>
                <a:latin typeface="Montserrat" panose="00000500000000000000" pitchFamily="50" charset="0"/>
              </a:rPr>
              <a:t>Suicide is the second-leading cause of </a:t>
            </a:r>
            <a:r>
              <a:rPr sz="1500" b="1" u="none" spc="-10" dirty="0">
                <a:solidFill>
                  <a:srgbClr val="005082"/>
                </a:solidFill>
                <a:latin typeface="Montserrat" panose="00000500000000000000" pitchFamily="50" charset="0"/>
              </a:rPr>
              <a:t>death </a:t>
            </a:r>
            <a:r>
              <a:rPr sz="1500" u="none" spc="-10" dirty="0">
                <a:solidFill>
                  <a:srgbClr val="005082"/>
                </a:solidFill>
                <a:latin typeface="Montserrat" panose="00000500000000000000" pitchFamily="50" charset="0"/>
              </a:rPr>
              <a:t>for</a:t>
            </a:r>
            <a:r>
              <a:rPr lang="en-US" sz="1500" u="none" spc="-10" dirty="0">
                <a:solidFill>
                  <a:srgbClr val="005082"/>
                </a:solidFill>
                <a:latin typeface="Montserrat" panose="00000500000000000000" pitchFamily="50" charset="0"/>
              </a:rPr>
              <a:t> </a:t>
            </a:r>
            <a:r>
              <a:rPr sz="1500" u="none" spc="-5" dirty="0">
                <a:solidFill>
                  <a:srgbClr val="005082"/>
                </a:solidFill>
                <a:latin typeface="Montserrat" panose="00000500000000000000" pitchFamily="50" charset="0"/>
              </a:rPr>
              <a:t>youth,</a:t>
            </a:r>
            <a:r>
              <a:rPr sz="1500" u="none" spc="-10" dirty="0">
                <a:solidFill>
                  <a:srgbClr val="005082"/>
                </a:solidFill>
                <a:latin typeface="Montserrat" panose="00000500000000000000" pitchFamily="50" charset="0"/>
              </a:rPr>
              <a:t> </a:t>
            </a:r>
            <a:r>
              <a:rPr sz="1500" u="none" spc="-5" dirty="0">
                <a:solidFill>
                  <a:srgbClr val="005082"/>
                </a:solidFill>
                <a:latin typeface="Montserrat" panose="00000500000000000000" pitchFamily="50" charset="0"/>
              </a:rPr>
              <a:t>and</a:t>
            </a:r>
            <a:r>
              <a:rPr sz="1500" u="none" spc="-10" dirty="0">
                <a:solidFill>
                  <a:srgbClr val="005082"/>
                </a:solidFill>
                <a:latin typeface="Montserrat" panose="00000500000000000000" pitchFamily="50" charset="0"/>
              </a:rPr>
              <a:t> </a:t>
            </a:r>
            <a:r>
              <a:rPr sz="1500" u="none" spc="-5" dirty="0">
                <a:solidFill>
                  <a:srgbClr val="005082"/>
                </a:solidFill>
                <a:latin typeface="Montserrat" panose="00000500000000000000" pitchFamily="50" charset="0"/>
              </a:rPr>
              <a:t>the</a:t>
            </a:r>
            <a:r>
              <a:rPr sz="1500" u="none" dirty="0">
                <a:solidFill>
                  <a:srgbClr val="005082"/>
                </a:solidFill>
                <a:latin typeface="Montserrat" panose="00000500000000000000" pitchFamily="50" charset="0"/>
              </a:rPr>
              <a:t> </a:t>
            </a:r>
            <a:r>
              <a:rPr sz="1500" u="none" spc="-5" dirty="0">
                <a:solidFill>
                  <a:srgbClr val="005082"/>
                </a:solidFill>
                <a:latin typeface="Montserrat" panose="00000500000000000000" pitchFamily="50" charset="0"/>
              </a:rPr>
              <a:t>suicide</a:t>
            </a:r>
            <a:r>
              <a:rPr sz="1500" u="none" dirty="0">
                <a:solidFill>
                  <a:srgbClr val="005082"/>
                </a:solidFill>
                <a:latin typeface="Montserrat" panose="00000500000000000000" pitchFamily="50" charset="0"/>
              </a:rPr>
              <a:t> </a:t>
            </a:r>
            <a:r>
              <a:rPr sz="1500" u="none" spc="-5" dirty="0">
                <a:solidFill>
                  <a:srgbClr val="005082"/>
                </a:solidFill>
                <a:latin typeface="Montserrat" panose="00000500000000000000" pitchFamily="50" charset="0"/>
              </a:rPr>
              <a:t>death</a:t>
            </a:r>
            <a:r>
              <a:rPr sz="1500" u="none" spc="-10" dirty="0">
                <a:solidFill>
                  <a:srgbClr val="005082"/>
                </a:solidFill>
                <a:latin typeface="Montserrat" panose="00000500000000000000" pitchFamily="50" charset="0"/>
              </a:rPr>
              <a:t> </a:t>
            </a:r>
            <a:r>
              <a:rPr sz="1500" u="none" spc="-20" dirty="0">
                <a:solidFill>
                  <a:srgbClr val="005082"/>
                </a:solidFill>
                <a:latin typeface="Montserrat" panose="00000500000000000000" pitchFamily="50" charset="0"/>
              </a:rPr>
              <a:t>rate</a:t>
            </a:r>
            <a:r>
              <a:rPr sz="1500" u="none" spc="-5" dirty="0">
                <a:solidFill>
                  <a:srgbClr val="005082"/>
                </a:solidFill>
                <a:latin typeface="Montserrat" panose="00000500000000000000" pitchFamily="50" charset="0"/>
              </a:rPr>
              <a:t> </a:t>
            </a:r>
            <a:r>
              <a:rPr sz="1500" u="none" spc="-10" dirty="0">
                <a:solidFill>
                  <a:srgbClr val="005082"/>
                </a:solidFill>
                <a:latin typeface="Montserrat" panose="00000500000000000000" pitchFamily="50" charset="0"/>
              </a:rPr>
              <a:t>for </a:t>
            </a:r>
            <a:r>
              <a:rPr sz="1500" u="none" spc="-5" dirty="0">
                <a:solidFill>
                  <a:srgbClr val="005082"/>
                </a:solidFill>
                <a:latin typeface="Montserrat" panose="00000500000000000000" pitchFamily="50" charset="0"/>
              </a:rPr>
              <a:t>Black</a:t>
            </a:r>
            <a:r>
              <a:rPr sz="1500" u="none" dirty="0">
                <a:solidFill>
                  <a:srgbClr val="005082"/>
                </a:solidFill>
                <a:latin typeface="Montserrat" panose="00000500000000000000" pitchFamily="50" charset="0"/>
              </a:rPr>
              <a:t> </a:t>
            </a:r>
            <a:r>
              <a:rPr sz="1500" u="none" spc="-5" dirty="0">
                <a:solidFill>
                  <a:srgbClr val="005082"/>
                </a:solidFill>
                <a:latin typeface="Montserrat" panose="00000500000000000000" pitchFamily="50" charset="0"/>
              </a:rPr>
              <a:t>youth</a:t>
            </a:r>
            <a:r>
              <a:rPr sz="1500" u="none" spc="-10" dirty="0">
                <a:solidFill>
                  <a:srgbClr val="005082"/>
                </a:solidFill>
                <a:latin typeface="Montserrat" panose="00000500000000000000" pitchFamily="50" charset="0"/>
              </a:rPr>
              <a:t> </a:t>
            </a:r>
            <a:r>
              <a:rPr sz="1500" u="none" spc="-5" dirty="0">
                <a:solidFill>
                  <a:srgbClr val="005082"/>
                </a:solidFill>
                <a:latin typeface="Montserrat" panose="00000500000000000000" pitchFamily="50" charset="0"/>
              </a:rPr>
              <a:t>is</a:t>
            </a:r>
            <a:r>
              <a:rPr lang="en-US" sz="1500" u="none" spc="-5" dirty="0">
                <a:solidFill>
                  <a:srgbClr val="005082"/>
                </a:solidFill>
                <a:latin typeface="Montserrat" panose="00000500000000000000" pitchFamily="50" charset="0"/>
              </a:rPr>
              <a:t> </a:t>
            </a:r>
            <a:r>
              <a:rPr sz="1500" u="none" spc="-5" dirty="0">
                <a:solidFill>
                  <a:srgbClr val="005082"/>
                </a:solidFill>
                <a:latin typeface="Montserrat" panose="00000500000000000000" pitchFamily="50" charset="0"/>
              </a:rPr>
              <a:t>rising </a:t>
            </a:r>
            <a:r>
              <a:rPr sz="1500" u="none" spc="-15" dirty="0">
                <a:solidFill>
                  <a:srgbClr val="005082"/>
                </a:solidFill>
                <a:latin typeface="Montserrat" panose="00000500000000000000" pitchFamily="50" charset="0"/>
              </a:rPr>
              <a:t>faster</a:t>
            </a:r>
            <a:r>
              <a:rPr sz="1500" u="none" spc="-5" dirty="0">
                <a:solidFill>
                  <a:srgbClr val="005082"/>
                </a:solidFill>
                <a:latin typeface="Montserrat" panose="00000500000000000000" pitchFamily="50" charset="0"/>
              </a:rPr>
              <a:t> than</a:t>
            </a:r>
            <a:r>
              <a:rPr sz="1500" u="none" spc="-10" dirty="0">
                <a:solidFill>
                  <a:srgbClr val="005082"/>
                </a:solidFill>
                <a:latin typeface="Montserrat" panose="00000500000000000000" pitchFamily="50" charset="0"/>
              </a:rPr>
              <a:t> </a:t>
            </a:r>
            <a:r>
              <a:rPr sz="1500" u="none" spc="-15" dirty="0">
                <a:solidFill>
                  <a:srgbClr val="005082"/>
                </a:solidFill>
                <a:latin typeface="Montserrat" panose="00000500000000000000" pitchFamily="50" charset="0"/>
              </a:rPr>
              <a:t>any</a:t>
            </a:r>
            <a:r>
              <a:rPr sz="1500" u="none" spc="5" dirty="0">
                <a:solidFill>
                  <a:srgbClr val="005082"/>
                </a:solidFill>
                <a:latin typeface="Montserrat" panose="00000500000000000000" pitchFamily="50" charset="0"/>
              </a:rPr>
              <a:t> </a:t>
            </a:r>
            <a:r>
              <a:rPr sz="1500" u="none" dirty="0">
                <a:solidFill>
                  <a:srgbClr val="005082"/>
                </a:solidFill>
                <a:latin typeface="Montserrat" panose="00000500000000000000" pitchFamily="50" charset="0"/>
              </a:rPr>
              <a:t>other</a:t>
            </a:r>
            <a:r>
              <a:rPr sz="1500" u="none" spc="-10" dirty="0">
                <a:solidFill>
                  <a:srgbClr val="005082"/>
                </a:solidFill>
                <a:latin typeface="Montserrat" panose="00000500000000000000" pitchFamily="50" charset="0"/>
              </a:rPr>
              <a:t> racial/ethnic</a:t>
            </a:r>
            <a:r>
              <a:rPr sz="1500" u="none" spc="5" dirty="0">
                <a:solidFill>
                  <a:srgbClr val="005082"/>
                </a:solidFill>
                <a:latin typeface="Montserrat" panose="00000500000000000000" pitchFamily="50" charset="0"/>
              </a:rPr>
              <a:t> </a:t>
            </a:r>
            <a:r>
              <a:rPr sz="1500" u="none" spc="-10" dirty="0">
                <a:solidFill>
                  <a:srgbClr val="005082"/>
                </a:solidFill>
                <a:latin typeface="Montserrat" panose="00000500000000000000" pitchFamily="50" charset="0"/>
              </a:rPr>
              <a:t>group.</a:t>
            </a:r>
          </a:p>
          <a:p>
            <a:pPr algn="l">
              <a:lnSpc>
                <a:spcPct val="100000"/>
              </a:lnSpc>
            </a:pPr>
            <a:endParaRPr sz="2000" u="none" dirty="0">
              <a:solidFill>
                <a:srgbClr val="005082"/>
              </a:solidFill>
              <a:latin typeface="Montserrat" panose="00000500000000000000" pitchFamily="50" charset="0"/>
            </a:endParaRPr>
          </a:p>
          <a:p>
            <a:pPr marL="12700" marR="127635" algn="l">
              <a:lnSpc>
                <a:spcPct val="100600"/>
              </a:lnSpc>
              <a:spcBef>
                <a:spcPts val="1385"/>
              </a:spcBef>
            </a:pPr>
            <a:r>
              <a:rPr sz="1500" u="none" spc="-5" dirty="0">
                <a:solidFill>
                  <a:srgbClr val="005082"/>
                </a:solidFill>
                <a:latin typeface="Montserrat" panose="00000500000000000000" pitchFamily="50" charset="0"/>
              </a:rPr>
              <a:t>Only </a:t>
            </a:r>
            <a:r>
              <a:rPr sz="1500" u="none" spc="-10" dirty="0">
                <a:solidFill>
                  <a:srgbClr val="005082"/>
                </a:solidFill>
                <a:latin typeface="Montserrat" panose="00000500000000000000" pitchFamily="50" charset="0"/>
              </a:rPr>
              <a:t>roughly</a:t>
            </a:r>
            <a:r>
              <a:rPr sz="1500" u="none" dirty="0">
                <a:solidFill>
                  <a:srgbClr val="005082"/>
                </a:solidFill>
                <a:latin typeface="Montserrat" panose="00000500000000000000" pitchFamily="50" charset="0"/>
              </a:rPr>
              <a:t> </a:t>
            </a:r>
            <a:r>
              <a:rPr sz="1500" u="none" spc="-5" dirty="0">
                <a:solidFill>
                  <a:srgbClr val="005082"/>
                </a:solidFill>
                <a:latin typeface="Montserrat" panose="00000500000000000000" pitchFamily="50" charset="0"/>
              </a:rPr>
              <a:t>half</a:t>
            </a:r>
            <a:r>
              <a:rPr sz="1500" u="none" dirty="0">
                <a:solidFill>
                  <a:srgbClr val="005082"/>
                </a:solidFill>
                <a:latin typeface="Montserrat" panose="00000500000000000000" pitchFamily="50" charset="0"/>
              </a:rPr>
              <a:t> of </a:t>
            </a:r>
            <a:r>
              <a:rPr sz="1500" u="none" spc="-10" dirty="0">
                <a:solidFill>
                  <a:srgbClr val="005082"/>
                </a:solidFill>
                <a:latin typeface="Montserrat" panose="00000500000000000000" pitchFamily="50" charset="0"/>
              </a:rPr>
              <a:t>white</a:t>
            </a:r>
            <a:r>
              <a:rPr sz="1500" u="none" dirty="0">
                <a:solidFill>
                  <a:srgbClr val="005082"/>
                </a:solidFill>
                <a:latin typeface="Montserrat" panose="00000500000000000000" pitchFamily="50" charset="0"/>
              </a:rPr>
              <a:t> </a:t>
            </a:r>
            <a:r>
              <a:rPr sz="1500" u="none" spc="-5" dirty="0">
                <a:solidFill>
                  <a:srgbClr val="005082"/>
                </a:solidFill>
                <a:latin typeface="Montserrat" panose="00000500000000000000" pitchFamily="50" charset="0"/>
              </a:rPr>
              <a:t>youth</a:t>
            </a:r>
            <a:r>
              <a:rPr sz="1500" u="none" spc="-10" dirty="0">
                <a:solidFill>
                  <a:srgbClr val="005082"/>
                </a:solidFill>
                <a:latin typeface="Montserrat" panose="00000500000000000000" pitchFamily="50" charset="0"/>
              </a:rPr>
              <a:t> </a:t>
            </a:r>
            <a:r>
              <a:rPr sz="1500" u="none" spc="-5" dirty="0">
                <a:solidFill>
                  <a:srgbClr val="005082"/>
                </a:solidFill>
                <a:latin typeface="Montserrat" panose="00000500000000000000" pitchFamily="50" charset="0"/>
              </a:rPr>
              <a:t>and </a:t>
            </a:r>
            <a:r>
              <a:rPr sz="1500" b="1" u="none" spc="-10" dirty="0">
                <a:solidFill>
                  <a:srgbClr val="005082"/>
                </a:solidFill>
                <a:latin typeface="Montserrat" panose="00000500000000000000" pitchFamily="50" charset="0"/>
              </a:rPr>
              <a:t>one-third</a:t>
            </a:r>
            <a:r>
              <a:rPr sz="1500" b="1" u="none" spc="-5" dirty="0">
                <a:solidFill>
                  <a:srgbClr val="005082"/>
                </a:solidFill>
                <a:latin typeface="Montserrat" panose="00000500000000000000" pitchFamily="50" charset="0"/>
              </a:rPr>
              <a:t> of</a:t>
            </a:r>
            <a:r>
              <a:rPr lang="en-US" sz="1500" b="1" u="none" spc="-5" dirty="0">
                <a:solidFill>
                  <a:srgbClr val="005082"/>
                </a:solidFill>
                <a:latin typeface="Montserrat" panose="00000500000000000000" pitchFamily="50" charset="0"/>
              </a:rPr>
              <a:t> </a:t>
            </a:r>
            <a:r>
              <a:rPr sz="1500" b="1" u="none" spc="-5" dirty="0">
                <a:solidFill>
                  <a:srgbClr val="005082"/>
                </a:solidFill>
                <a:latin typeface="Montserrat" panose="00000500000000000000" pitchFamily="50" charset="0"/>
              </a:rPr>
              <a:t>Black</a:t>
            </a:r>
            <a:r>
              <a:rPr sz="1500" b="1" u="none" spc="-10" dirty="0">
                <a:solidFill>
                  <a:srgbClr val="005082"/>
                </a:solidFill>
                <a:latin typeface="Montserrat" panose="00000500000000000000" pitchFamily="50" charset="0"/>
              </a:rPr>
              <a:t> </a:t>
            </a:r>
            <a:r>
              <a:rPr sz="1500" b="1" u="none" spc="-5" dirty="0">
                <a:solidFill>
                  <a:srgbClr val="005082"/>
                </a:solidFill>
                <a:latin typeface="Montserrat" panose="00000500000000000000" pitchFamily="50" charset="0"/>
              </a:rPr>
              <a:t>and</a:t>
            </a:r>
            <a:r>
              <a:rPr sz="1500" b="1" u="none" dirty="0">
                <a:solidFill>
                  <a:srgbClr val="005082"/>
                </a:solidFill>
                <a:latin typeface="Montserrat" panose="00000500000000000000" pitchFamily="50" charset="0"/>
              </a:rPr>
              <a:t> </a:t>
            </a:r>
            <a:r>
              <a:rPr sz="1500" b="1" u="none" spc="-5" dirty="0">
                <a:solidFill>
                  <a:srgbClr val="005082"/>
                </a:solidFill>
                <a:latin typeface="Montserrat" panose="00000500000000000000" pitchFamily="50" charset="0"/>
              </a:rPr>
              <a:t>Latino</a:t>
            </a:r>
            <a:r>
              <a:rPr sz="1500" b="1" u="none" dirty="0">
                <a:solidFill>
                  <a:srgbClr val="005082"/>
                </a:solidFill>
                <a:latin typeface="Montserrat" panose="00000500000000000000" pitchFamily="50" charset="0"/>
              </a:rPr>
              <a:t> </a:t>
            </a:r>
            <a:r>
              <a:rPr sz="1500" b="1" u="none" spc="-10" dirty="0">
                <a:solidFill>
                  <a:srgbClr val="005082"/>
                </a:solidFill>
                <a:latin typeface="Montserrat" panose="00000500000000000000" pitchFamily="50" charset="0"/>
              </a:rPr>
              <a:t>youth</a:t>
            </a:r>
            <a:r>
              <a:rPr sz="1500" b="1" u="none" dirty="0">
                <a:solidFill>
                  <a:srgbClr val="005082"/>
                </a:solidFill>
                <a:latin typeface="Montserrat" panose="00000500000000000000" pitchFamily="50" charset="0"/>
              </a:rPr>
              <a:t> </a:t>
            </a:r>
            <a:r>
              <a:rPr sz="1500" u="none" spc="-5" dirty="0">
                <a:solidFill>
                  <a:srgbClr val="005082"/>
                </a:solidFill>
                <a:latin typeface="Montserrat" panose="00000500000000000000" pitchFamily="50" charset="0"/>
              </a:rPr>
              <a:t>with </a:t>
            </a:r>
            <a:r>
              <a:rPr sz="1500" u="none" dirty="0">
                <a:solidFill>
                  <a:srgbClr val="005082"/>
                </a:solidFill>
                <a:latin typeface="Montserrat" panose="00000500000000000000" pitchFamily="50" charset="0"/>
              </a:rPr>
              <a:t>major</a:t>
            </a:r>
            <a:r>
              <a:rPr sz="1500" u="none" spc="-5" dirty="0">
                <a:solidFill>
                  <a:srgbClr val="005082"/>
                </a:solidFill>
                <a:latin typeface="Montserrat" panose="00000500000000000000" pitchFamily="50" charset="0"/>
              </a:rPr>
              <a:t> </a:t>
            </a:r>
            <a:r>
              <a:rPr sz="1500" u="none" spc="-10" dirty="0">
                <a:solidFill>
                  <a:srgbClr val="005082"/>
                </a:solidFill>
                <a:latin typeface="Montserrat" panose="00000500000000000000" pitchFamily="50" charset="0"/>
              </a:rPr>
              <a:t>depression</a:t>
            </a:r>
            <a:r>
              <a:rPr lang="en-US" sz="1500" u="none" spc="-10" dirty="0">
                <a:solidFill>
                  <a:srgbClr val="005082"/>
                </a:solidFill>
                <a:latin typeface="Montserrat" panose="00000500000000000000" pitchFamily="50" charset="0"/>
              </a:rPr>
              <a:t> </a:t>
            </a:r>
            <a:r>
              <a:rPr sz="1500" u="none" spc="-10" dirty="0">
                <a:solidFill>
                  <a:srgbClr val="005082"/>
                </a:solidFill>
                <a:latin typeface="Montserrat" panose="00000500000000000000" pitchFamily="50" charset="0"/>
              </a:rPr>
              <a:t>received treatment.</a:t>
            </a:r>
          </a:p>
        </p:txBody>
      </p:sp>
      <p:sp>
        <p:nvSpPr>
          <p:cNvPr id="9" name="object 9"/>
          <p:cNvSpPr/>
          <p:nvPr/>
        </p:nvSpPr>
        <p:spPr>
          <a:xfrm>
            <a:off x="7070740" y="2733932"/>
            <a:ext cx="4371975" cy="0"/>
          </a:xfrm>
          <a:custGeom>
            <a:avLst/>
            <a:gdLst/>
            <a:ahLst/>
            <a:cxnLst/>
            <a:rect l="l" t="t" r="r" b="b"/>
            <a:pathLst>
              <a:path w="4371975">
                <a:moveTo>
                  <a:pt x="0" y="0"/>
                </a:moveTo>
                <a:lnTo>
                  <a:pt x="4371616" y="1"/>
                </a:lnTo>
              </a:path>
            </a:pathLst>
          </a:custGeom>
          <a:ln w="6350">
            <a:solidFill>
              <a:srgbClr val="D0CECE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anose="00000500000000000000" pitchFamily="50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070740" y="4130245"/>
            <a:ext cx="4371975" cy="0"/>
          </a:xfrm>
          <a:custGeom>
            <a:avLst/>
            <a:gdLst/>
            <a:ahLst/>
            <a:cxnLst/>
            <a:rect l="l" t="t" r="r" b="b"/>
            <a:pathLst>
              <a:path w="4371975">
                <a:moveTo>
                  <a:pt x="0" y="0"/>
                </a:moveTo>
                <a:lnTo>
                  <a:pt x="4371616" y="1"/>
                </a:lnTo>
              </a:path>
            </a:pathLst>
          </a:custGeom>
          <a:ln w="6350">
            <a:solidFill>
              <a:srgbClr val="D0CECE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anose="00000500000000000000" pitchFamily="50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070740" y="5327520"/>
            <a:ext cx="4458335" cy="0"/>
          </a:xfrm>
          <a:custGeom>
            <a:avLst/>
            <a:gdLst/>
            <a:ahLst/>
            <a:cxnLst/>
            <a:rect l="l" t="t" r="r" b="b"/>
            <a:pathLst>
              <a:path w="4458334">
                <a:moveTo>
                  <a:pt x="0" y="0"/>
                </a:moveTo>
                <a:lnTo>
                  <a:pt x="4458113" y="1"/>
                </a:lnTo>
              </a:path>
            </a:pathLst>
          </a:custGeom>
          <a:ln w="6350">
            <a:solidFill>
              <a:srgbClr val="D0CECE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anose="00000500000000000000" pitchFamily="50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754950" y="0"/>
            <a:ext cx="2437130" cy="1894205"/>
          </a:xfrm>
          <a:custGeom>
            <a:avLst/>
            <a:gdLst/>
            <a:ahLst/>
            <a:cxnLst/>
            <a:rect l="l" t="t" r="r" b="b"/>
            <a:pathLst>
              <a:path w="2437129" h="1894205">
                <a:moveTo>
                  <a:pt x="2437050" y="0"/>
                </a:moveTo>
                <a:lnTo>
                  <a:pt x="0" y="0"/>
                </a:lnTo>
                <a:lnTo>
                  <a:pt x="6633" y="16354"/>
                </a:lnTo>
                <a:lnTo>
                  <a:pt x="24319" y="58169"/>
                </a:lnTo>
                <a:lnTo>
                  <a:pt x="42599" y="99667"/>
                </a:lnTo>
                <a:lnTo>
                  <a:pt x="61468" y="140843"/>
                </a:lnTo>
                <a:lnTo>
                  <a:pt x="80920" y="181692"/>
                </a:lnTo>
                <a:lnTo>
                  <a:pt x="100950" y="222208"/>
                </a:lnTo>
                <a:lnTo>
                  <a:pt x="121552" y="262387"/>
                </a:lnTo>
                <a:lnTo>
                  <a:pt x="142722" y="302222"/>
                </a:lnTo>
                <a:lnTo>
                  <a:pt x="164454" y="341709"/>
                </a:lnTo>
                <a:lnTo>
                  <a:pt x="186743" y="380842"/>
                </a:lnTo>
                <a:lnTo>
                  <a:pt x="209583" y="419616"/>
                </a:lnTo>
                <a:lnTo>
                  <a:pt x="232969" y="458026"/>
                </a:lnTo>
                <a:lnTo>
                  <a:pt x="256895" y="496065"/>
                </a:lnTo>
                <a:lnTo>
                  <a:pt x="281357" y="533729"/>
                </a:lnTo>
                <a:lnTo>
                  <a:pt x="306349" y="571013"/>
                </a:lnTo>
                <a:lnTo>
                  <a:pt x="331865" y="607911"/>
                </a:lnTo>
                <a:lnTo>
                  <a:pt x="357901" y="644418"/>
                </a:lnTo>
                <a:lnTo>
                  <a:pt x="384451" y="680528"/>
                </a:lnTo>
                <a:lnTo>
                  <a:pt x="411509" y="716236"/>
                </a:lnTo>
                <a:lnTo>
                  <a:pt x="439071" y="751537"/>
                </a:lnTo>
                <a:lnTo>
                  <a:pt x="467130" y="786425"/>
                </a:lnTo>
                <a:lnTo>
                  <a:pt x="495683" y="820896"/>
                </a:lnTo>
                <a:lnTo>
                  <a:pt x="524722" y="854943"/>
                </a:lnTo>
                <a:lnTo>
                  <a:pt x="554244" y="888562"/>
                </a:lnTo>
                <a:lnTo>
                  <a:pt x="584242" y="921747"/>
                </a:lnTo>
                <a:lnTo>
                  <a:pt x="614711" y="954493"/>
                </a:lnTo>
                <a:lnTo>
                  <a:pt x="645646" y="986794"/>
                </a:lnTo>
                <a:lnTo>
                  <a:pt x="677042" y="1018645"/>
                </a:lnTo>
                <a:lnTo>
                  <a:pt x="708893" y="1050040"/>
                </a:lnTo>
                <a:lnTo>
                  <a:pt x="741194" y="1080976"/>
                </a:lnTo>
                <a:lnTo>
                  <a:pt x="773940" y="1111445"/>
                </a:lnTo>
                <a:lnTo>
                  <a:pt x="807124" y="1141443"/>
                </a:lnTo>
                <a:lnTo>
                  <a:pt x="840743" y="1170964"/>
                </a:lnTo>
                <a:lnTo>
                  <a:pt x="874791" y="1200004"/>
                </a:lnTo>
                <a:lnTo>
                  <a:pt x="909261" y="1228556"/>
                </a:lnTo>
                <a:lnTo>
                  <a:pt x="944150" y="1256616"/>
                </a:lnTo>
                <a:lnTo>
                  <a:pt x="979451" y="1284177"/>
                </a:lnTo>
                <a:lnTo>
                  <a:pt x="1015159" y="1311236"/>
                </a:lnTo>
                <a:lnTo>
                  <a:pt x="1051269" y="1337786"/>
                </a:lnTo>
                <a:lnTo>
                  <a:pt x="1087775" y="1363821"/>
                </a:lnTo>
                <a:lnTo>
                  <a:pt x="1124673" y="1389338"/>
                </a:lnTo>
                <a:lnTo>
                  <a:pt x="1161957" y="1414330"/>
                </a:lnTo>
                <a:lnTo>
                  <a:pt x="1199621" y="1438791"/>
                </a:lnTo>
                <a:lnTo>
                  <a:pt x="1237661" y="1462718"/>
                </a:lnTo>
                <a:lnTo>
                  <a:pt x="1276070" y="1486104"/>
                </a:lnTo>
                <a:lnTo>
                  <a:pt x="1314844" y="1508944"/>
                </a:lnTo>
                <a:lnTo>
                  <a:pt x="1353977" y="1531232"/>
                </a:lnTo>
                <a:lnTo>
                  <a:pt x="1393464" y="1552964"/>
                </a:lnTo>
                <a:lnTo>
                  <a:pt x="1433300" y="1574134"/>
                </a:lnTo>
                <a:lnTo>
                  <a:pt x="1473478" y="1594737"/>
                </a:lnTo>
                <a:lnTo>
                  <a:pt x="1513995" y="1614767"/>
                </a:lnTo>
                <a:lnTo>
                  <a:pt x="1554844" y="1634219"/>
                </a:lnTo>
                <a:lnTo>
                  <a:pt x="1596020" y="1653087"/>
                </a:lnTo>
                <a:lnTo>
                  <a:pt x="1637518" y="1671367"/>
                </a:lnTo>
                <a:lnTo>
                  <a:pt x="1679332" y="1689053"/>
                </a:lnTo>
                <a:lnTo>
                  <a:pt x="1721458" y="1706140"/>
                </a:lnTo>
                <a:lnTo>
                  <a:pt x="1763889" y="1722622"/>
                </a:lnTo>
                <a:lnTo>
                  <a:pt x="1806621" y="1738494"/>
                </a:lnTo>
                <a:lnTo>
                  <a:pt x="1849648" y="1753750"/>
                </a:lnTo>
                <a:lnTo>
                  <a:pt x="1892965" y="1768386"/>
                </a:lnTo>
                <a:lnTo>
                  <a:pt x="1936566" y="1782395"/>
                </a:lnTo>
                <a:lnTo>
                  <a:pt x="1980447" y="1795774"/>
                </a:lnTo>
                <a:lnTo>
                  <a:pt x="2024601" y="1808515"/>
                </a:lnTo>
                <a:lnTo>
                  <a:pt x="2069024" y="1820615"/>
                </a:lnTo>
                <a:lnTo>
                  <a:pt x="2113710" y="1832067"/>
                </a:lnTo>
                <a:lnTo>
                  <a:pt x="2158653" y="1842867"/>
                </a:lnTo>
                <a:lnTo>
                  <a:pt x="2203849" y="1853008"/>
                </a:lnTo>
                <a:lnTo>
                  <a:pt x="2249293" y="1862486"/>
                </a:lnTo>
                <a:lnTo>
                  <a:pt x="2294978" y="1871295"/>
                </a:lnTo>
                <a:lnTo>
                  <a:pt x="2340899" y="1879431"/>
                </a:lnTo>
                <a:lnTo>
                  <a:pt x="2387051" y="1886886"/>
                </a:lnTo>
                <a:lnTo>
                  <a:pt x="2433430" y="1893657"/>
                </a:lnTo>
                <a:lnTo>
                  <a:pt x="2437050" y="1894130"/>
                </a:lnTo>
                <a:lnTo>
                  <a:pt x="2437050" y="0"/>
                </a:lnTo>
                <a:close/>
              </a:path>
            </a:pathLst>
          </a:custGeom>
          <a:solidFill>
            <a:srgbClr val="FF9F37"/>
          </a:solidFill>
        </p:spPr>
        <p:txBody>
          <a:bodyPr wrap="square" lIns="0" tIns="0" rIns="0" bIns="0" rtlCol="0"/>
          <a:lstStyle/>
          <a:p>
            <a:endParaRPr>
              <a:latin typeface="Montserrat" panose="00000500000000000000" pitchFamily="50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8738" y="2302764"/>
            <a:ext cx="4483820" cy="144655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ct val="90100"/>
              </a:lnSpc>
              <a:spcBef>
                <a:spcPts val="480"/>
              </a:spcBef>
            </a:pPr>
            <a:r>
              <a:rPr sz="2500" b="1" spc="-20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States </a:t>
            </a:r>
            <a:r>
              <a:rPr sz="2500" b="1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With </a:t>
            </a:r>
            <a:r>
              <a:rPr sz="2500" b="1" spc="-20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Better</a:t>
            </a:r>
            <a:r>
              <a:rPr lang="en-US" sz="2500" b="1" spc="-20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2500" b="1" spc="-15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Mental</a:t>
            </a:r>
            <a:r>
              <a:rPr sz="2500" b="1" spc="-10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2500" b="1" spc="-5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Health</a:t>
            </a:r>
            <a:r>
              <a:rPr lang="en-US" sz="2500" b="1" spc="-5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2500" b="1" spc="-10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Policies</a:t>
            </a:r>
            <a:r>
              <a:rPr sz="2500" b="1" spc="-30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2500" b="1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Had</a:t>
            </a:r>
            <a:r>
              <a:rPr sz="2500" b="1" spc="-35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2500" b="1" spc="-20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Better</a:t>
            </a:r>
            <a:r>
              <a:rPr lang="en-US" sz="2500" b="1" spc="-20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2500" b="1" spc="-15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Mental </a:t>
            </a:r>
            <a:r>
              <a:rPr sz="2500" b="1" spc="-5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Health </a:t>
            </a:r>
            <a:r>
              <a:rPr sz="2500" b="1" spc="-10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and</a:t>
            </a:r>
            <a:r>
              <a:rPr lang="en-US" sz="2500" b="1" spc="-10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2500" b="1" spc="-15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Substance</a:t>
            </a:r>
            <a:r>
              <a:rPr sz="2500" b="1" spc="-10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2500" b="1" spc="-5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Use</a:t>
            </a:r>
            <a:r>
              <a:rPr lang="en-US" sz="2500" b="1" spc="-5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2500" b="1" spc="-10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Outcomes</a:t>
            </a:r>
            <a:endParaRPr sz="2500" dirty="0">
              <a:solidFill>
                <a:srgbClr val="FF9F37"/>
              </a:solidFill>
              <a:latin typeface="Montserrat" panose="00000500000000000000" pitchFamily="50" charset="0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50713" y="2345435"/>
            <a:ext cx="5056505" cy="2251386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ct val="91500"/>
              </a:lnSpc>
              <a:spcBef>
                <a:spcPts val="300"/>
              </a:spcBef>
            </a:pPr>
            <a:r>
              <a:rPr lang="en-US" sz="2500" b="1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Advocacy Recommendations</a:t>
            </a:r>
          </a:p>
          <a:p>
            <a:pPr marL="12700" marR="5080">
              <a:lnSpc>
                <a:spcPct val="91500"/>
              </a:lnSpc>
              <a:spcBef>
                <a:spcPts val="300"/>
              </a:spcBef>
            </a:pPr>
            <a:endParaRPr lang="en-US" sz="2500" b="1" dirty="0">
              <a:solidFill>
                <a:srgbClr val="005082"/>
              </a:solidFill>
              <a:latin typeface="Montserrat" panose="00000500000000000000" pitchFamily="50" charset="0"/>
              <a:cs typeface="Calibri"/>
            </a:endParaRPr>
          </a:p>
          <a:p>
            <a:pPr marL="355600" marR="5080" indent="-342900">
              <a:lnSpc>
                <a:spcPct val="91500"/>
              </a:lnSpc>
              <a:spcBef>
                <a:spcPts val="300"/>
              </a:spcBef>
              <a:buAutoNum type="arabicPeriod"/>
            </a:pPr>
            <a:r>
              <a:rPr lang="en-US" sz="1500" b="1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Build or improve on existing policy structures whenever possible.</a:t>
            </a:r>
          </a:p>
          <a:p>
            <a:pPr marL="355600" marR="5080" indent="-342900">
              <a:lnSpc>
                <a:spcPct val="91500"/>
              </a:lnSpc>
              <a:spcBef>
                <a:spcPts val="300"/>
              </a:spcBef>
              <a:buAutoNum type="arabicPeriod"/>
            </a:pPr>
            <a:endParaRPr lang="en-US" sz="1500" b="1" dirty="0">
              <a:solidFill>
                <a:srgbClr val="005082"/>
              </a:solidFill>
              <a:latin typeface="Montserrat" panose="00000500000000000000" pitchFamily="50" charset="0"/>
              <a:cs typeface="Calibri"/>
            </a:endParaRPr>
          </a:p>
          <a:p>
            <a:pPr marL="355600" marR="5080" indent="-342900">
              <a:lnSpc>
                <a:spcPct val="91500"/>
              </a:lnSpc>
              <a:spcBef>
                <a:spcPts val="300"/>
              </a:spcBef>
              <a:buAutoNum type="arabicPeriod"/>
            </a:pPr>
            <a:r>
              <a:rPr lang="en-US" sz="1500" b="1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Be vigilant with implementation.</a:t>
            </a:r>
          </a:p>
          <a:p>
            <a:pPr marL="355600" marR="5080" indent="-342900">
              <a:lnSpc>
                <a:spcPct val="91500"/>
              </a:lnSpc>
              <a:spcBef>
                <a:spcPts val="300"/>
              </a:spcBef>
              <a:buAutoNum type="arabicPeriod"/>
            </a:pPr>
            <a:endParaRPr lang="en-US" sz="1500" b="1" dirty="0">
              <a:solidFill>
                <a:srgbClr val="005082"/>
              </a:solidFill>
              <a:latin typeface="Montserrat" panose="00000500000000000000" pitchFamily="50" charset="0"/>
              <a:cs typeface="Calibri"/>
            </a:endParaRPr>
          </a:p>
          <a:p>
            <a:pPr marL="355600" marR="5080" indent="-342900">
              <a:lnSpc>
                <a:spcPct val="91500"/>
              </a:lnSpc>
              <a:spcBef>
                <a:spcPts val="300"/>
              </a:spcBef>
              <a:buAutoNum type="arabicPeriod"/>
            </a:pPr>
            <a:endParaRPr sz="1500" b="1" dirty="0">
              <a:solidFill>
                <a:srgbClr val="005082"/>
              </a:solidFill>
              <a:latin typeface="Montserrat" panose="00000500000000000000" pitchFamily="50" charset="0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50713" y="3753381"/>
            <a:ext cx="5404485" cy="0"/>
          </a:xfrm>
          <a:custGeom>
            <a:avLst/>
            <a:gdLst/>
            <a:ahLst/>
            <a:cxnLst/>
            <a:rect l="l" t="t" r="r" b="b"/>
            <a:pathLst>
              <a:path w="5404484">
                <a:moveTo>
                  <a:pt x="0" y="0"/>
                </a:moveTo>
                <a:lnTo>
                  <a:pt x="5403879" y="1"/>
                </a:lnTo>
              </a:path>
            </a:pathLst>
          </a:custGeom>
          <a:ln w="6350">
            <a:solidFill>
              <a:srgbClr val="D0CECE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anose="00000500000000000000" pitchFamily="50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37477" y="374335"/>
            <a:ext cx="5810923" cy="47577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5080">
              <a:lnSpc>
                <a:spcPts val="3290"/>
              </a:lnSpc>
              <a:spcBef>
                <a:spcPts val="409"/>
              </a:spcBef>
            </a:pPr>
            <a:r>
              <a:rPr sz="3000" spc="10" dirty="0">
                <a:solidFill>
                  <a:srgbClr val="385988"/>
                </a:solidFill>
                <a:latin typeface="Montserrat" panose="00000500000000000000" pitchFamily="50" charset="0"/>
              </a:rPr>
              <a:t>Mental </a:t>
            </a:r>
            <a:r>
              <a:rPr sz="3000" spc="20" dirty="0">
                <a:solidFill>
                  <a:srgbClr val="385988"/>
                </a:solidFill>
                <a:latin typeface="Montserrat" panose="00000500000000000000" pitchFamily="50" charset="0"/>
              </a:rPr>
              <a:t>Health </a:t>
            </a:r>
            <a:r>
              <a:rPr sz="3000" spc="5" dirty="0">
                <a:solidFill>
                  <a:srgbClr val="385988"/>
                </a:solidFill>
                <a:latin typeface="Montserrat" panose="00000500000000000000" pitchFamily="50" charset="0"/>
              </a:rPr>
              <a:t>Education</a:t>
            </a:r>
            <a:endParaRPr sz="3000" spc="15" dirty="0">
              <a:solidFill>
                <a:srgbClr val="385988"/>
              </a:solidFill>
              <a:latin typeface="Montserrat" panose="00000500000000000000" pitchFamily="50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8737" y="1613588"/>
            <a:ext cx="3051810" cy="0"/>
          </a:xfrm>
          <a:custGeom>
            <a:avLst/>
            <a:gdLst/>
            <a:ahLst/>
            <a:cxnLst/>
            <a:rect l="l" t="t" r="r" b="b"/>
            <a:pathLst>
              <a:path w="3051810">
                <a:moveTo>
                  <a:pt x="0" y="0"/>
                </a:moveTo>
                <a:lnTo>
                  <a:pt x="3051728" y="1"/>
                </a:lnTo>
              </a:path>
            </a:pathLst>
          </a:custGeom>
          <a:ln w="28575">
            <a:solidFill>
              <a:srgbClr val="D0CECE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anose="00000500000000000000" pitchFamily="50" charset="0"/>
            </a:endParaRPr>
          </a:p>
        </p:txBody>
      </p:sp>
      <p:sp>
        <p:nvSpPr>
          <p:cNvPr id="7" name="object 7"/>
          <p:cNvSpPr/>
          <p:nvPr/>
        </p:nvSpPr>
        <p:spPr>
          <a:xfrm rot="20726328">
            <a:off x="8771730" y="-624926"/>
            <a:ext cx="4217035" cy="1820545"/>
          </a:xfrm>
          <a:custGeom>
            <a:avLst/>
            <a:gdLst/>
            <a:ahLst/>
            <a:cxnLst/>
            <a:rect l="l" t="t" r="r" b="b"/>
            <a:pathLst>
              <a:path w="4217034" h="1820545">
                <a:moveTo>
                  <a:pt x="0" y="0"/>
                </a:moveTo>
                <a:lnTo>
                  <a:pt x="16620" y="51292"/>
                </a:lnTo>
                <a:lnTo>
                  <a:pt x="31628" y="94571"/>
                </a:lnTo>
                <a:lnTo>
                  <a:pt x="47373" y="137499"/>
                </a:lnTo>
                <a:lnTo>
                  <a:pt x="63848" y="180070"/>
                </a:lnTo>
                <a:lnTo>
                  <a:pt x="81045" y="222276"/>
                </a:lnTo>
                <a:lnTo>
                  <a:pt x="98956" y="264109"/>
                </a:lnTo>
                <a:lnTo>
                  <a:pt x="117574" y="305562"/>
                </a:lnTo>
                <a:lnTo>
                  <a:pt x="136892" y="346626"/>
                </a:lnTo>
                <a:lnTo>
                  <a:pt x="156901" y="387295"/>
                </a:lnTo>
                <a:lnTo>
                  <a:pt x="177594" y="427560"/>
                </a:lnTo>
                <a:lnTo>
                  <a:pt x="198964" y="467415"/>
                </a:lnTo>
                <a:lnTo>
                  <a:pt x="221003" y="506851"/>
                </a:lnTo>
                <a:lnTo>
                  <a:pt x="243703" y="545862"/>
                </a:lnTo>
                <a:lnTo>
                  <a:pt x="267057" y="584438"/>
                </a:lnTo>
                <a:lnTo>
                  <a:pt x="291056" y="622574"/>
                </a:lnTo>
                <a:lnTo>
                  <a:pt x="315695" y="660260"/>
                </a:lnTo>
                <a:lnTo>
                  <a:pt x="340964" y="697491"/>
                </a:lnTo>
                <a:lnTo>
                  <a:pt x="366857" y="734257"/>
                </a:lnTo>
                <a:lnTo>
                  <a:pt x="393366" y="770552"/>
                </a:lnTo>
                <a:lnTo>
                  <a:pt x="420483" y="806367"/>
                </a:lnTo>
                <a:lnTo>
                  <a:pt x="448200" y="841696"/>
                </a:lnTo>
                <a:lnTo>
                  <a:pt x="476511" y="876531"/>
                </a:lnTo>
                <a:lnTo>
                  <a:pt x="505406" y="910863"/>
                </a:lnTo>
                <a:lnTo>
                  <a:pt x="534880" y="944686"/>
                </a:lnTo>
                <a:lnTo>
                  <a:pt x="564924" y="977992"/>
                </a:lnTo>
                <a:lnTo>
                  <a:pt x="595531" y="1010774"/>
                </a:lnTo>
                <a:lnTo>
                  <a:pt x="626692" y="1043023"/>
                </a:lnTo>
                <a:lnTo>
                  <a:pt x="658402" y="1074732"/>
                </a:lnTo>
                <a:lnTo>
                  <a:pt x="690651" y="1105893"/>
                </a:lnTo>
                <a:lnTo>
                  <a:pt x="723432" y="1136500"/>
                </a:lnTo>
                <a:lnTo>
                  <a:pt x="756738" y="1166544"/>
                </a:lnTo>
                <a:lnTo>
                  <a:pt x="790561" y="1196018"/>
                </a:lnTo>
                <a:lnTo>
                  <a:pt x="824893" y="1224913"/>
                </a:lnTo>
                <a:lnTo>
                  <a:pt x="859728" y="1253224"/>
                </a:lnTo>
                <a:lnTo>
                  <a:pt x="895057" y="1280941"/>
                </a:lnTo>
                <a:lnTo>
                  <a:pt x="930872" y="1308058"/>
                </a:lnTo>
                <a:lnTo>
                  <a:pt x="967167" y="1334567"/>
                </a:lnTo>
                <a:lnTo>
                  <a:pt x="1003934" y="1360460"/>
                </a:lnTo>
                <a:lnTo>
                  <a:pt x="1041164" y="1385729"/>
                </a:lnTo>
                <a:lnTo>
                  <a:pt x="1078851" y="1410368"/>
                </a:lnTo>
                <a:lnTo>
                  <a:pt x="1116986" y="1434367"/>
                </a:lnTo>
                <a:lnTo>
                  <a:pt x="1155563" y="1457721"/>
                </a:lnTo>
                <a:lnTo>
                  <a:pt x="1194573" y="1480421"/>
                </a:lnTo>
                <a:lnTo>
                  <a:pt x="1234009" y="1502460"/>
                </a:lnTo>
                <a:lnTo>
                  <a:pt x="1273864" y="1523830"/>
                </a:lnTo>
                <a:lnTo>
                  <a:pt x="1314129" y="1544523"/>
                </a:lnTo>
                <a:lnTo>
                  <a:pt x="1354798" y="1564532"/>
                </a:lnTo>
                <a:lnTo>
                  <a:pt x="1395863" y="1583850"/>
                </a:lnTo>
                <a:lnTo>
                  <a:pt x="1437315" y="1602468"/>
                </a:lnTo>
                <a:lnTo>
                  <a:pt x="1479148" y="1620379"/>
                </a:lnTo>
                <a:lnTo>
                  <a:pt x="1521354" y="1637576"/>
                </a:lnTo>
                <a:lnTo>
                  <a:pt x="1563925" y="1654051"/>
                </a:lnTo>
                <a:lnTo>
                  <a:pt x="1606854" y="1669796"/>
                </a:lnTo>
                <a:lnTo>
                  <a:pt x="1650133" y="1684804"/>
                </a:lnTo>
                <a:lnTo>
                  <a:pt x="1693754" y="1699067"/>
                </a:lnTo>
                <a:lnTo>
                  <a:pt x="1737710" y="1712577"/>
                </a:lnTo>
                <a:lnTo>
                  <a:pt x="1781994" y="1725328"/>
                </a:lnTo>
                <a:lnTo>
                  <a:pt x="1826597" y="1737311"/>
                </a:lnTo>
                <a:lnTo>
                  <a:pt x="1871513" y="1748519"/>
                </a:lnTo>
                <a:lnTo>
                  <a:pt x="1916733" y="1758944"/>
                </a:lnTo>
                <a:lnTo>
                  <a:pt x="1962250" y="1768578"/>
                </a:lnTo>
                <a:lnTo>
                  <a:pt x="2008057" y="1777415"/>
                </a:lnTo>
                <a:lnTo>
                  <a:pt x="2054145" y="1785446"/>
                </a:lnTo>
                <a:lnTo>
                  <a:pt x="2100507" y="1792664"/>
                </a:lnTo>
                <a:lnTo>
                  <a:pt x="2147137" y="1799061"/>
                </a:lnTo>
                <a:lnTo>
                  <a:pt x="2194025" y="1804630"/>
                </a:lnTo>
                <a:lnTo>
                  <a:pt x="2241164" y="1809363"/>
                </a:lnTo>
                <a:lnTo>
                  <a:pt x="2288547" y="1813252"/>
                </a:lnTo>
                <a:lnTo>
                  <a:pt x="2336167" y="1816291"/>
                </a:lnTo>
                <a:lnTo>
                  <a:pt x="2384015" y="1818470"/>
                </a:lnTo>
                <a:lnTo>
                  <a:pt x="2432085" y="1819784"/>
                </a:lnTo>
                <a:lnTo>
                  <a:pt x="2480367" y="1820223"/>
                </a:lnTo>
                <a:lnTo>
                  <a:pt x="2528650" y="1819784"/>
                </a:lnTo>
                <a:lnTo>
                  <a:pt x="2576719" y="1818470"/>
                </a:lnTo>
                <a:lnTo>
                  <a:pt x="2624568" y="1816291"/>
                </a:lnTo>
                <a:lnTo>
                  <a:pt x="2672187" y="1813252"/>
                </a:lnTo>
                <a:lnTo>
                  <a:pt x="2719570" y="1809363"/>
                </a:lnTo>
                <a:lnTo>
                  <a:pt x="2766710" y="1804630"/>
                </a:lnTo>
                <a:lnTo>
                  <a:pt x="2813598" y="1799061"/>
                </a:lnTo>
                <a:lnTo>
                  <a:pt x="2860227" y="1792664"/>
                </a:lnTo>
                <a:lnTo>
                  <a:pt x="2906589" y="1785446"/>
                </a:lnTo>
                <a:lnTo>
                  <a:pt x="2952678" y="1777415"/>
                </a:lnTo>
                <a:lnTo>
                  <a:pt x="2998484" y="1768578"/>
                </a:lnTo>
                <a:lnTo>
                  <a:pt x="3044001" y="1758944"/>
                </a:lnTo>
                <a:lnTo>
                  <a:pt x="3089221" y="1748519"/>
                </a:lnTo>
                <a:lnTo>
                  <a:pt x="3134137" y="1737311"/>
                </a:lnTo>
                <a:lnTo>
                  <a:pt x="3178740" y="1725328"/>
                </a:lnTo>
                <a:lnTo>
                  <a:pt x="3223024" y="1712577"/>
                </a:lnTo>
                <a:lnTo>
                  <a:pt x="3266980" y="1699067"/>
                </a:lnTo>
                <a:lnTo>
                  <a:pt x="3310602" y="1684804"/>
                </a:lnTo>
                <a:lnTo>
                  <a:pt x="3353881" y="1669796"/>
                </a:lnTo>
                <a:lnTo>
                  <a:pt x="3396809" y="1654051"/>
                </a:lnTo>
                <a:lnTo>
                  <a:pt x="3439380" y="1637576"/>
                </a:lnTo>
                <a:lnTo>
                  <a:pt x="3481586" y="1620379"/>
                </a:lnTo>
                <a:lnTo>
                  <a:pt x="3523419" y="1602468"/>
                </a:lnTo>
                <a:lnTo>
                  <a:pt x="3564872" y="1583850"/>
                </a:lnTo>
                <a:lnTo>
                  <a:pt x="3605936" y="1564532"/>
                </a:lnTo>
                <a:lnTo>
                  <a:pt x="3646605" y="1544523"/>
                </a:lnTo>
                <a:lnTo>
                  <a:pt x="3686870" y="1523830"/>
                </a:lnTo>
                <a:lnTo>
                  <a:pt x="3726725" y="1502460"/>
                </a:lnTo>
                <a:lnTo>
                  <a:pt x="3766161" y="1480421"/>
                </a:lnTo>
                <a:lnTo>
                  <a:pt x="3805171" y="1457721"/>
                </a:lnTo>
                <a:lnTo>
                  <a:pt x="3843748" y="1434367"/>
                </a:lnTo>
                <a:lnTo>
                  <a:pt x="3881883" y="1410368"/>
                </a:lnTo>
                <a:lnTo>
                  <a:pt x="3919570" y="1385729"/>
                </a:lnTo>
                <a:lnTo>
                  <a:pt x="3956800" y="1360460"/>
                </a:lnTo>
                <a:lnTo>
                  <a:pt x="3993566" y="1334567"/>
                </a:lnTo>
                <a:lnTo>
                  <a:pt x="4029861" y="1308058"/>
                </a:lnTo>
                <a:lnTo>
                  <a:pt x="4065677" y="1280941"/>
                </a:lnTo>
                <a:lnTo>
                  <a:pt x="4101006" y="1253224"/>
                </a:lnTo>
                <a:lnTo>
                  <a:pt x="4135840" y="1224913"/>
                </a:lnTo>
                <a:lnTo>
                  <a:pt x="4170173" y="1196018"/>
                </a:lnTo>
                <a:lnTo>
                  <a:pt x="4203996" y="1166544"/>
                </a:lnTo>
                <a:lnTo>
                  <a:pt x="4216592" y="1155181"/>
                </a:lnTo>
                <a:lnTo>
                  <a:pt x="0" y="0"/>
                </a:lnTo>
                <a:close/>
              </a:path>
            </a:pathLst>
          </a:custGeom>
          <a:solidFill>
            <a:srgbClr val="005082"/>
          </a:solidFill>
        </p:spPr>
        <p:txBody>
          <a:bodyPr wrap="square" lIns="0" tIns="0" rIns="0" bIns="0" rtlCol="0"/>
          <a:lstStyle/>
          <a:p>
            <a:endParaRPr dirty="0">
              <a:latin typeface="Montserrat" panose="00000500000000000000" pitchFamily="50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832" y="374335"/>
            <a:ext cx="4198367" cy="898963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5080">
              <a:lnSpc>
                <a:spcPts val="3290"/>
              </a:lnSpc>
              <a:spcBef>
                <a:spcPts val="409"/>
              </a:spcBef>
            </a:pPr>
            <a:r>
              <a:rPr lang="en-US" sz="3000" spc="15" dirty="0">
                <a:solidFill>
                  <a:srgbClr val="005082"/>
                </a:solidFill>
                <a:latin typeface="Montserrat" panose="00000500000000000000" pitchFamily="50" charset="0"/>
              </a:rPr>
              <a:t>Mental Health Education- New York</a:t>
            </a:r>
            <a:endParaRPr sz="3000" spc="15" dirty="0">
              <a:solidFill>
                <a:srgbClr val="005082"/>
              </a:solidFill>
              <a:latin typeface="Montserrat" panose="00000500000000000000" pitchFamily="50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88444" y="1928876"/>
            <a:ext cx="6169660" cy="9951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spc="-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“§</a:t>
            </a:r>
            <a:r>
              <a:rPr sz="150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804.</a:t>
            </a:r>
            <a:r>
              <a:rPr sz="1500" spc="409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spc="-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Health</a:t>
            </a:r>
            <a:r>
              <a:rPr sz="1500" spc="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spc="-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education</a:t>
            </a:r>
            <a:r>
              <a:rPr sz="150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spc="-1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regarding</a:t>
            </a:r>
            <a:r>
              <a:rPr sz="1500" spc="1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b="1" spc="-10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mental</a:t>
            </a:r>
            <a:r>
              <a:rPr sz="1500" b="1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b="1" spc="-5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health</a:t>
            </a:r>
            <a:r>
              <a:rPr sz="1500" spc="-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,</a:t>
            </a:r>
            <a:r>
              <a:rPr sz="150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spc="-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alcohol,</a:t>
            </a:r>
            <a:r>
              <a:rPr sz="1500" spc="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spc="-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drugs,</a:t>
            </a:r>
            <a:r>
              <a:rPr lang="en-US" sz="1500" spc="-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lang="en-US" sz="1500" spc="-1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tobacco</a:t>
            </a:r>
            <a:r>
              <a:rPr lang="en-US" sz="1500" spc="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lang="en-US" sz="1500" spc="-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abuse</a:t>
            </a:r>
            <a:r>
              <a:rPr lang="en-US" sz="1500" spc="1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lang="en-US" sz="150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and</a:t>
            </a:r>
            <a:r>
              <a:rPr lang="en-US" sz="1500" spc="1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lang="en-US" sz="1500" spc="-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the</a:t>
            </a:r>
            <a:r>
              <a:rPr lang="en-US" sz="1500" spc="1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lang="en-US" sz="1500" spc="-1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prevention</a:t>
            </a:r>
            <a:r>
              <a:rPr lang="en-US" sz="1500" spc="1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lang="en-US" sz="150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and</a:t>
            </a:r>
            <a:r>
              <a:rPr lang="en-US" sz="1500" spc="1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lang="en-US" sz="1500" spc="-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detection</a:t>
            </a:r>
            <a:r>
              <a:rPr lang="en-US" sz="1500" spc="1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lang="en-US" sz="150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of</a:t>
            </a:r>
            <a:r>
              <a:rPr lang="en-US" sz="1500" spc="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lang="en-US" sz="1500" spc="-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certain</a:t>
            </a:r>
            <a:r>
              <a:rPr lang="en-US" sz="1500" spc="1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lang="en-US" sz="1500" spc="-1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cancers.</a:t>
            </a:r>
            <a:endParaRPr lang="en-US" sz="1500" dirty="0">
              <a:solidFill>
                <a:srgbClr val="005082"/>
              </a:solidFill>
              <a:latin typeface="Montserrat" panose="00000500000000000000" pitchFamily="50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Montserrat" panose="00000500000000000000" pitchFamily="50" charset="0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4763254" y="2532641"/>
            <a:ext cx="6862445" cy="18517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849109" algn="l"/>
              </a:tabLst>
            </a:pPr>
            <a:r>
              <a:rPr dirty="0">
                <a:latin typeface="Montserrat" panose="00000500000000000000" pitchFamily="50" charset="0"/>
              </a:rPr>
              <a:t> </a:t>
            </a:r>
            <a:r>
              <a:rPr lang="en-US" dirty="0">
                <a:latin typeface="Montserrat" panose="00000500000000000000" pitchFamily="50" charset="0"/>
              </a:rPr>
              <a:t>	</a:t>
            </a:r>
            <a:endParaRPr dirty="0">
              <a:latin typeface="Montserrat" panose="00000500000000000000" pitchFamily="50" charset="0"/>
            </a:endParaRPr>
          </a:p>
          <a:p>
            <a:pPr marL="73025" marR="123189">
              <a:lnSpc>
                <a:spcPct val="99700"/>
              </a:lnSpc>
              <a:spcBef>
                <a:spcPts val="1500"/>
              </a:spcBef>
            </a:pPr>
            <a:r>
              <a:rPr sz="1500" b="1" u="none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1.</a:t>
            </a:r>
            <a:r>
              <a:rPr sz="1500" b="1" u="none" spc="-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u="none" spc="-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All</a:t>
            </a:r>
            <a:r>
              <a:rPr sz="1500" u="none" spc="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u="none" spc="-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schools</a:t>
            </a:r>
            <a:r>
              <a:rPr sz="1500" u="none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u="none" spc="-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shall</a:t>
            </a:r>
            <a:r>
              <a:rPr sz="1500" u="none" spc="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u="none" spc="-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ensure</a:t>
            </a:r>
            <a:r>
              <a:rPr sz="1500" u="none" spc="1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u="none" spc="-1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that</a:t>
            </a:r>
            <a:r>
              <a:rPr sz="1500" u="none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u="none" spc="-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their</a:t>
            </a:r>
            <a:r>
              <a:rPr sz="1500" u="none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u="none" spc="-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health</a:t>
            </a:r>
            <a:r>
              <a:rPr sz="1500" u="none" spc="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u="none" spc="-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education</a:t>
            </a:r>
            <a:r>
              <a:rPr sz="1500" u="none" spc="1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u="none" spc="-1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programs</a:t>
            </a:r>
            <a:r>
              <a:rPr lang="en-US" sz="1500" u="none" spc="-1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u="none" spc="-1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recognize</a:t>
            </a:r>
            <a:r>
              <a:rPr sz="1500" u="none" spc="1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u="none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the</a:t>
            </a:r>
            <a:r>
              <a:rPr sz="1500" u="none" spc="1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u="none" spc="-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multiple</a:t>
            </a:r>
            <a:r>
              <a:rPr sz="1500" u="none" spc="1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u="none" spc="-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dimensions</a:t>
            </a:r>
            <a:r>
              <a:rPr sz="1500" u="none" spc="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u="none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of</a:t>
            </a:r>
            <a:r>
              <a:rPr sz="1500" u="none" spc="1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u="none" spc="-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health</a:t>
            </a:r>
            <a:r>
              <a:rPr sz="1500" u="none" spc="1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u="none" spc="-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by</a:t>
            </a:r>
            <a:r>
              <a:rPr sz="1500" u="none" spc="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u="none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including</a:t>
            </a:r>
            <a:r>
              <a:rPr sz="1500" u="none" spc="1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u="none" spc="-1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mental</a:t>
            </a:r>
            <a:r>
              <a:rPr sz="1500" u="none" spc="1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u="none" spc="-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health</a:t>
            </a:r>
            <a:r>
              <a:rPr lang="en-US" sz="1500" u="none" spc="-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u="none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and</a:t>
            </a:r>
            <a:r>
              <a:rPr sz="1500" u="none" spc="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u="none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the</a:t>
            </a:r>
            <a:r>
              <a:rPr sz="1500" u="none" spc="1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u="none" spc="-1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relation</a:t>
            </a:r>
            <a:r>
              <a:rPr sz="1500" u="none" spc="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u="none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of</a:t>
            </a:r>
            <a:r>
              <a:rPr sz="1500" u="none" spc="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u="none" spc="-1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physical</a:t>
            </a:r>
            <a:r>
              <a:rPr sz="1500" u="none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and</a:t>
            </a:r>
            <a:r>
              <a:rPr sz="1500" u="none" spc="1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u="none" spc="-1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mental</a:t>
            </a:r>
            <a:r>
              <a:rPr sz="1500" u="none" spc="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u="none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health</a:t>
            </a:r>
            <a:r>
              <a:rPr sz="1500" u="none" spc="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u="none" spc="-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so</a:t>
            </a:r>
            <a:r>
              <a:rPr sz="1500" u="none" spc="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u="none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as</a:t>
            </a:r>
            <a:r>
              <a:rPr sz="1500" u="none" spc="-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u="none" spc="-1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to</a:t>
            </a:r>
            <a:r>
              <a:rPr sz="1500" u="none" spc="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u="none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enhance</a:t>
            </a:r>
            <a:r>
              <a:rPr sz="1500" u="none" spc="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u="none" spc="-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student</a:t>
            </a:r>
            <a:r>
              <a:rPr lang="en-US" sz="1500" u="none" spc="-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u="none" spc="-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understanding,</a:t>
            </a:r>
            <a:r>
              <a:rPr sz="1500" u="none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u="none" spc="-1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attitudes</a:t>
            </a:r>
            <a:r>
              <a:rPr sz="1500" u="none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and</a:t>
            </a:r>
            <a:r>
              <a:rPr sz="1500" u="none" spc="1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u="none" spc="-1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behaviors</a:t>
            </a:r>
            <a:r>
              <a:rPr sz="1500" u="none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u="none" spc="-1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that</a:t>
            </a:r>
            <a:r>
              <a:rPr sz="1500" u="none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u="none" spc="-1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promote</a:t>
            </a:r>
            <a:r>
              <a:rPr sz="1500" u="none" spc="1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u="none" spc="-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health,</a:t>
            </a:r>
            <a:r>
              <a:rPr sz="1500" u="none" spc="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u="none" spc="-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well-being</a:t>
            </a:r>
            <a:r>
              <a:rPr lang="en-US" sz="1500" u="none" spc="-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u="none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and</a:t>
            </a:r>
            <a:r>
              <a:rPr sz="1500" u="none" spc="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u="none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human</a:t>
            </a:r>
            <a:r>
              <a:rPr sz="1500" u="none" spc="1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u="none" spc="-2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dignity.</a:t>
            </a:r>
            <a:endParaRPr sz="1500" dirty="0">
              <a:solidFill>
                <a:srgbClr val="005082"/>
              </a:solidFill>
              <a:latin typeface="Montserrat" panose="00000500000000000000" pitchFamily="50" charset="0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88444" y="4900676"/>
            <a:ext cx="6309360" cy="116570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90"/>
              </a:spcBef>
            </a:pPr>
            <a:r>
              <a:rPr sz="1500" b="1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2.</a:t>
            </a:r>
            <a:r>
              <a:rPr sz="1500" b="1" spc="-10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b="1" spc="-5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All schools shall include,</a:t>
            </a:r>
            <a:r>
              <a:rPr sz="1500" b="1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b="1" spc="-5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as</a:t>
            </a:r>
            <a:r>
              <a:rPr sz="1500" b="1" spc="-10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b="1" spc="-5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an</a:t>
            </a:r>
            <a:r>
              <a:rPr sz="1500" b="1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b="1" spc="-15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integral</a:t>
            </a:r>
            <a:r>
              <a:rPr sz="1500" b="1" spc="-5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 part</a:t>
            </a:r>
            <a:r>
              <a:rPr sz="1500" b="1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b="1" spc="-5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of</a:t>
            </a:r>
            <a:r>
              <a:rPr sz="1500" b="1" spc="10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b="1" spc="-5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health </a:t>
            </a:r>
            <a:r>
              <a:rPr sz="1500" b="1" spc="-10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education,</a:t>
            </a:r>
            <a:r>
              <a:rPr lang="en-US" sz="1500" b="1" spc="-10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b="1" spc="-10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instruction</a:t>
            </a:r>
            <a:r>
              <a:rPr sz="1500" b="1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b="1" spc="-5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so</a:t>
            </a:r>
            <a:r>
              <a:rPr sz="1500" b="1" spc="5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b="1" spc="-5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as</a:t>
            </a:r>
            <a:r>
              <a:rPr sz="1500" b="1" spc="5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b="1" spc="-10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to</a:t>
            </a:r>
            <a:r>
              <a:rPr sz="1500" b="1" spc="5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b="1" spc="-15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discourage</a:t>
            </a:r>
            <a:r>
              <a:rPr sz="1500" b="1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b="1" spc="-5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the</a:t>
            </a:r>
            <a:r>
              <a:rPr sz="1500" b="1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b="1" spc="-5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misuse</a:t>
            </a:r>
            <a:r>
              <a:rPr sz="1500" b="1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b="1" spc="-5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and</a:t>
            </a:r>
            <a:r>
              <a:rPr sz="1500" b="1" spc="5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b="1" spc="-5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abuse</a:t>
            </a:r>
            <a:r>
              <a:rPr sz="1500" b="1" spc="5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b="1" spc="-5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of</a:t>
            </a:r>
            <a:r>
              <a:rPr sz="1500" b="1" spc="15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b="1" spc="-10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alcohol,</a:t>
            </a:r>
            <a:r>
              <a:rPr lang="en-US" sz="1500" b="1" spc="-10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b="1" spc="-10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tobacco</a:t>
            </a:r>
            <a:r>
              <a:rPr sz="1500" b="1" spc="-5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 and</a:t>
            </a:r>
            <a:r>
              <a:rPr sz="1500" b="1" spc="15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b="1" spc="-5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other</a:t>
            </a:r>
            <a:r>
              <a:rPr sz="1500" b="1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b="1" spc="-5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drugs</a:t>
            </a:r>
            <a:r>
              <a:rPr sz="1500" b="1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b="1" spc="-5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and</a:t>
            </a:r>
            <a:r>
              <a:rPr sz="1500" b="1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b="1" spc="-15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promote</a:t>
            </a:r>
            <a:r>
              <a:rPr sz="1500" b="1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b="1" spc="-10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attitudes</a:t>
            </a:r>
            <a:r>
              <a:rPr sz="1500" b="1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b="1" spc="-5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and</a:t>
            </a:r>
            <a:r>
              <a:rPr sz="1500" b="1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b="1" spc="-10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behavior</a:t>
            </a:r>
            <a:r>
              <a:rPr sz="1500" b="1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b="1" spc="-10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that</a:t>
            </a:r>
            <a:r>
              <a:rPr lang="en-US" sz="1500" b="1" spc="-10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b="1" spc="-5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enhance</a:t>
            </a:r>
            <a:r>
              <a:rPr sz="1500" b="1" spc="-10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b="1" spc="-5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health,</a:t>
            </a:r>
            <a:r>
              <a:rPr sz="1500" b="1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b="1" spc="-10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well-being,</a:t>
            </a:r>
            <a:r>
              <a:rPr sz="1500" b="1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b="1" spc="-5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and</a:t>
            </a:r>
            <a:r>
              <a:rPr sz="1500" b="1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b="1" spc="-5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human</a:t>
            </a:r>
            <a:r>
              <a:rPr sz="1500" b="1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b="1" spc="-35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dignity.”</a:t>
            </a:r>
            <a:endParaRPr sz="1500" dirty="0">
              <a:solidFill>
                <a:srgbClr val="FF9F37"/>
              </a:solidFill>
              <a:latin typeface="Montserrat" panose="00000500000000000000" pitchFamily="50" charset="0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8737" y="1613588"/>
            <a:ext cx="3930015" cy="0"/>
          </a:xfrm>
          <a:custGeom>
            <a:avLst/>
            <a:gdLst/>
            <a:ahLst/>
            <a:cxnLst/>
            <a:rect l="l" t="t" r="r" b="b"/>
            <a:pathLst>
              <a:path w="3930015">
                <a:moveTo>
                  <a:pt x="0" y="0"/>
                </a:moveTo>
                <a:lnTo>
                  <a:pt x="3929639" y="1"/>
                </a:lnTo>
              </a:path>
            </a:pathLst>
          </a:custGeom>
          <a:ln w="28575">
            <a:solidFill>
              <a:srgbClr val="D0CECE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anose="00000500000000000000" pitchFamily="50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8737" y="1885188"/>
            <a:ext cx="3728827" cy="12054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670"/>
              </a:lnSpc>
              <a:spcBef>
                <a:spcPts val="100"/>
              </a:spcBef>
            </a:pPr>
            <a:r>
              <a:rPr sz="2500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Bill</a:t>
            </a:r>
            <a:r>
              <a:rPr sz="2500" spc="-30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2500" spc="-70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Text:</a:t>
            </a:r>
            <a:endParaRPr sz="2500" dirty="0">
              <a:solidFill>
                <a:srgbClr val="FF9F37"/>
              </a:solidFill>
              <a:latin typeface="Montserrat" panose="00000500000000000000" pitchFamily="50" charset="0"/>
              <a:cs typeface="Calibri"/>
            </a:endParaRPr>
          </a:p>
          <a:p>
            <a:pPr marL="12700" marR="5080">
              <a:lnSpc>
                <a:spcPct val="89700"/>
              </a:lnSpc>
              <a:spcBef>
                <a:spcPts val="225"/>
              </a:spcBef>
            </a:pPr>
            <a:r>
              <a:rPr sz="2500" b="1" spc="-5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The</a:t>
            </a:r>
            <a:r>
              <a:rPr sz="2500" b="1" spc="-60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2500" b="1" spc="-15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Difference</a:t>
            </a:r>
            <a:r>
              <a:rPr lang="en-US" sz="2500" b="1" spc="-15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2500" b="1" spc="-40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Two</a:t>
            </a:r>
            <a:r>
              <a:rPr sz="2500" b="1" spc="-10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2500" b="1" spc="-35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Words</a:t>
            </a:r>
            <a:r>
              <a:rPr lang="en-US" sz="2500" b="1" spc="-35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2500" b="1" spc="-5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Can</a:t>
            </a:r>
            <a:r>
              <a:rPr sz="2500" b="1" spc="-15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2500" b="1" spc="-25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Make</a:t>
            </a:r>
            <a:endParaRPr sz="2500" dirty="0">
              <a:solidFill>
                <a:srgbClr val="FF9F37"/>
              </a:solidFill>
              <a:latin typeface="Montserrat" panose="00000500000000000000" pitchFamily="50" charset="0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808819" y="4727488"/>
            <a:ext cx="6881495" cy="0"/>
          </a:xfrm>
          <a:custGeom>
            <a:avLst/>
            <a:gdLst/>
            <a:ahLst/>
            <a:cxnLst/>
            <a:rect l="l" t="t" r="r" b="b"/>
            <a:pathLst>
              <a:path w="6881495">
                <a:moveTo>
                  <a:pt x="0" y="0"/>
                </a:moveTo>
                <a:lnTo>
                  <a:pt x="6881433" y="1"/>
                </a:lnTo>
              </a:path>
            </a:pathLst>
          </a:custGeom>
          <a:ln w="6350">
            <a:solidFill>
              <a:srgbClr val="D0CECE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anose="00000500000000000000" pitchFamily="50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22554" y="5457601"/>
            <a:ext cx="4613910" cy="1400810"/>
          </a:xfrm>
          <a:custGeom>
            <a:avLst/>
            <a:gdLst/>
            <a:ahLst/>
            <a:cxnLst/>
            <a:rect l="l" t="t" r="r" b="b"/>
            <a:pathLst>
              <a:path w="4613910" h="1400809">
                <a:moveTo>
                  <a:pt x="2306748" y="0"/>
                </a:moveTo>
                <a:lnTo>
                  <a:pt x="2258465" y="439"/>
                </a:lnTo>
                <a:lnTo>
                  <a:pt x="2210396" y="1752"/>
                </a:lnTo>
                <a:lnTo>
                  <a:pt x="2162548" y="3932"/>
                </a:lnTo>
                <a:lnTo>
                  <a:pt x="2114928" y="6970"/>
                </a:lnTo>
                <a:lnTo>
                  <a:pt x="2067545" y="10860"/>
                </a:lnTo>
                <a:lnTo>
                  <a:pt x="2020405" y="15593"/>
                </a:lnTo>
                <a:lnTo>
                  <a:pt x="1973517" y="21162"/>
                </a:lnTo>
                <a:lnTo>
                  <a:pt x="1926888" y="27559"/>
                </a:lnTo>
                <a:lnTo>
                  <a:pt x="1880526" y="34777"/>
                </a:lnTo>
                <a:lnTo>
                  <a:pt x="1834437" y="42808"/>
                </a:lnTo>
                <a:lnTo>
                  <a:pt x="1788631" y="51644"/>
                </a:lnTo>
                <a:lnTo>
                  <a:pt x="1743114" y="61279"/>
                </a:lnTo>
                <a:lnTo>
                  <a:pt x="1697894" y="71704"/>
                </a:lnTo>
                <a:lnTo>
                  <a:pt x="1652978" y="82912"/>
                </a:lnTo>
                <a:lnTo>
                  <a:pt x="1608374" y="94895"/>
                </a:lnTo>
                <a:lnTo>
                  <a:pt x="1564091" y="107646"/>
                </a:lnTo>
                <a:lnTo>
                  <a:pt x="1520134" y="121156"/>
                </a:lnTo>
                <a:lnTo>
                  <a:pt x="1476513" y="135419"/>
                </a:lnTo>
                <a:lnTo>
                  <a:pt x="1433234" y="150427"/>
                </a:lnTo>
                <a:lnTo>
                  <a:pt x="1390305" y="166172"/>
                </a:lnTo>
                <a:lnTo>
                  <a:pt x="1347734" y="182647"/>
                </a:lnTo>
                <a:lnTo>
                  <a:pt x="1305528" y="199844"/>
                </a:lnTo>
                <a:lnTo>
                  <a:pt x="1263695" y="217755"/>
                </a:lnTo>
                <a:lnTo>
                  <a:pt x="1222243" y="236373"/>
                </a:lnTo>
                <a:lnTo>
                  <a:pt x="1181179" y="255691"/>
                </a:lnTo>
                <a:lnTo>
                  <a:pt x="1140510" y="275700"/>
                </a:lnTo>
                <a:lnTo>
                  <a:pt x="1100244" y="296393"/>
                </a:lnTo>
                <a:lnTo>
                  <a:pt x="1060390" y="317763"/>
                </a:lnTo>
                <a:lnTo>
                  <a:pt x="1020953" y="339802"/>
                </a:lnTo>
                <a:lnTo>
                  <a:pt x="981943" y="362502"/>
                </a:lnTo>
                <a:lnTo>
                  <a:pt x="943366" y="385856"/>
                </a:lnTo>
                <a:lnTo>
                  <a:pt x="905231" y="409855"/>
                </a:lnTo>
                <a:lnTo>
                  <a:pt x="867544" y="434494"/>
                </a:lnTo>
                <a:lnTo>
                  <a:pt x="830314" y="459763"/>
                </a:lnTo>
                <a:lnTo>
                  <a:pt x="793548" y="485656"/>
                </a:lnTo>
                <a:lnTo>
                  <a:pt x="757253" y="512165"/>
                </a:lnTo>
                <a:lnTo>
                  <a:pt x="721437" y="539282"/>
                </a:lnTo>
                <a:lnTo>
                  <a:pt x="686108" y="566999"/>
                </a:lnTo>
                <a:lnTo>
                  <a:pt x="651274" y="595310"/>
                </a:lnTo>
                <a:lnTo>
                  <a:pt x="616941" y="624205"/>
                </a:lnTo>
                <a:lnTo>
                  <a:pt x="583118" y="653679"/>
                </a:lnTo>
                <a:lnTo>
                  <a:pt x="549812" y="683723"/>
                </a:lnTo>
                <a:lnTo>
                  <a:pt x="517031" y="714330"/>
                </a:lnTo>
                <a:lnTo>
                  <a:pt x="484782" y="745491"/>
                </a:lnTo>
                <a:lnTo>
                  <a:pt x="453073" y="777200"/>
                </a:lnTo>
                <a:lnTo>
                  <a:pt x="421911" y="809449"/>
                </a:lnTo>
                <a:lnTo>
                  <a:pt x="391305" y="842231"/>
                </a:lnTo>
                <a:lnTo>
                  <a:pt x="361261" y="875537"/>
                </a:lnTo>
                <a:lnTo>
                  <a:pt x="331787" y="909360"/>
                </a:lnTo>
                <a:lnTo>
                  <a:pt x="302891" y="943692"/>
                </a:lnTo>
                <a:lnTo>
                  <a:pt x="274581" y="978527"/>
                </a:lnTo>
                <a:lnTo>
                  <a:pt x="246863" y="1013856"/>
                </a:lnTo>
                <a:lnTo>
                  <a:pt x="219746" y="1049671"/>
                </a:lnTo>
                <a:lnTo>
                  <a:pt x="193238" y="1085966"/>
                </a:lnTo>
                <a:lnTo>
                  <a:pt x="167345" y="1122733"/>
                </a:lnTo>
                <a:lnTo>
                  <a:pt x="142075" y="1159963"/>
                </a:lnTo>
                <a:lnTo>
                  <a:pt x="117437" y="1197650"/>
                </a:lnTo>
                <a:lnTo>
                  <a:pt x="93437" y="1235785"/>
                </a:lnTo>
                <a:lnTo>
                  <a:pt x="70083" y="1274362"/>
                </a:lnTo>
                <a:lnTo>
                  <a:pt x="47383" y="1313372"/>
                </a:lnTo>
                <a:lnTo>
                  <a:pt x="25345" y="1352808"/>
                </a:lnTo>
                <a:lnTo>
                  <a:pt x="3975" y="1392663"/>
                </a:lnTo>
                <a:lnTo>
                  <a:pt x="0" y="1400398"/>
                </a:lnTo>
                <a:lnTo>
                  <a:pt x="4613495" y="1400398"/>
                </a:lnTo>
                <a:lnTo>
                  <a:pt x="4588150" y="1352808"/>
                </a:lnTo>
                <a:lnTo>
                  <a:pt x="4566112" y="1313372"/>
                </a:lnTo>
                <a:lnTo>
                  <a:pt x="4543412" y="1274362"/>
                </a:lnTo>
                <a:lnTo>
                  <a:pt x="4520058" y="1235785"/>
                </a:lnTo>
                <a:lnTo>
                  <a:pt x="4496058" y="1197650"/>
                </a:lnTo>
                <a:lnTo>
                  <a:pt x="4471419" y="1159963"/>
                </a:lnTo>
                <a:lnTo>
                  <a:pt x="4446150" y="1122733"/>
                </a:lnTo>
                <a:lnTo>
                  <a:pt x="4420257" y="1085966"/>
                </a:lnTo>
                <a:lnTo>
                  <a:pt x="4393748" y="1049671"/>
                </a:lnTo>
                <a:lnTo>
                  <a:pt x="4366632" y="1013856"/>
                </a:lnTo>
                <a:lnTo>
                  <a:pt x="4338914" y="978527"/>
                </a:lnTo>
                <a:lnTo>
                  <a:pt x="4310604" y="943692"/>
                </a:lnTo>
                <a:lnTo>
                  <a:pt x="4281708" y="909360"/>
                </a:lnTo>
                <a:lnTo>
                  <a:pt x="4252234" y="875537"/>
                </a:lnTo>
                <a:lnTo>
                  <a:pt x="4222190" y="842231"/>
                </a:lnTo>
                <a:lnTo>
                  <a:pt x="4191584" y="809449"/>
                </a:lnTo>
                <a:lnTo>
                  <a:pt x="4160422" y="777200"/>
                </a:lnTo>
                <a:lnTo>
                  <a:pt x="4128713" y="745491"/>
                </a:lnTo>
                <a:lnTo>
                  <a:pt x="4096464" y="714330"/>
                </a:lnTo>
                <a:lnTo>
                  <a:pt x="4063683" y="683723"/>
                </a:lnTo>
                <a:lnTo>
                  <a:pt x="4030377" y="653679"/>
                </a:lnTo>
                <a:lnTo>
                  <a:pt x="3996554" y="624205"/>
                </a:lnTo>
                <a:lnTo>
                  <a:pt x="3962221" y="595310"/>
                </a:lnTo>
                <a:lnTo>
                  <a:pt x="3927387" y="566999"/>
                </a:lnTo>
                <a:lnTo>
                  <a:pt x="3892058" y="539282"/>
                </a:lnTo>
                <a:lnTo>
                  <a:pt x="3856242" y="512165"/>
                </a:lnTo>
                <a:lnTo>
                  <a:pt x="3819948" y="485656"/>
                </a:lnTo>
                <a:lnTo>
                  <a:pt x="3783181" y="459763"/>
                </a:lnTo>
                <a:lnTo>
                  <a:pt x="3745951" y="434494"/>
                </a:lnTo>
                <a:lnTo>
                  <a:pt x="3708264" y="409855"/>
                </a:lnTo>
                <a:lnTo>
                  <a:pt x="3670129" y="385856"/>
                </a:lnTo>
                <a:lnTo>
                  <a:pt x="3631552" y="362502"/>
                </a:lnTo>
                <a:lnTo>
                  <a:pt x="3592542" y="339802"/>
                </a:lnTo>
                <a:lnTo>
                  <a:pt x="3553106" y="317763"/>
                </a:lnTo>
                <a:lnTo>
                  <a:pt x="3513251" y="296393"/>
                </a:lnTo>
                <a:lnTo>
                  <a:pt x="3472986" y="275700"/>
                </a:lnTo>
                <a:lnTo>
                  <a:pt x="3432317" y="255691"/>
                </a:lnTo>
                <a:lnTo>
                  <a:pt x="3391252" y="236373"/>
                </a:lnTo>
                <a:lnTo>
                  <a:pt x="3349800" y="217755"/>
                </a:lnTo>
                <a:lnTo>
                  <a:pt x="3307967" y="199844"/>
                </a:lnTo>
                <a:lnTo>
                  <a:pt x="3265761" y="182647"/>
                </a:lnTo>
                <a:lnTo>
                  <a:pt x="3223190" y="166172"/>
                </a:lnTo>
                <a:lnTo>
                  <a:pt x="3180261" y="150427"/>
                </a:lnTo>
                <a:lnTo>
                  <a:pt x="3136983" y="135419"/>
                </a:lnTo>
                <a:lnTo>
                  <a:pt x="3093361" y="121156"/>
                </a:lnTo>
                <a:lnTo>
                  <a:pt x="3049405" y="107646"/>
                </a:lnTo>
                <a:lnTo>
                  <a:pt x="3005121" y="94895"/>
                </a:lnTo>
                <a:lnTo>
                  <a:pt x="2960518" y="82912"/>
                </a:lnTo>
                <a:lnTo>
                  <a:pt x="2915602" y="71704"/>
                </a:lnTo>
                <a:lnTo>
                  <a:pt x="2870382" y="61279"/>
                </a:lnTo>
                <a:lnTo>
                  <a:pt x="2824865" y="51644"/>
                </a:lnTo>
                <a:lnTo>
                  <a:pt x="2779058" y="42808"/>
                </a:lnTo>
                <a:lnTo>
                  <a:pt x="2732970" y="34777"/>
                </a:lnTo>
                <a:lnTo>
                  <a:pt x="2686608" y="27559"/>
                </a:lnTo>
                <a:lnTo>
                  <a:pt x="2639979" y="21162"/>
                </a:lnTo>
                <a:lnTo>
                  <a:pt x="2593091" y="15593"/>
                </a:lnTo>
                <a:lnTo>
                  <a:pt x="2545951" y="10860"/>
                </a:lnTo>
                <a:lnTo>
                  <a:pt x="2498568" y="6970"/>
                </a:lnTo>
                <a:lnTo>
                  <a:pt x="2450948" y="3932"/>
                </a:lnTo>
                <a:lnTo>
                  <a:pt x="2403100" y="1752"/>
                </a:lnTo>
                <a:lnTo>
                  <a:pt x="2355031" y="439"/>
                </a:lnTo>
                <a:lnTo>
                  <a:pt x="2306748" y="0"/>
                </a:lnTo>
                <a:close/>
              </a:path>
            </a:pathLst>
          </a:custGeom>
          <a:solidFill>
            <a:srgbClr val="005082"/>
          </a:solidFill>
        </p:spPr>
        <p:txBody>
          <a:bodyPr wrap="square" lIns="0" tIns="0" rIns="0" bIns="0" rtlCol="0"/>
          <a:lstStyle/>
          <a:p>
            <a:endParaRPr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466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831" y="398718"/>
            <a:ext cx="4215765" cy="89154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5080">
              <a:lnSpc>
                <a:spcPts val="3290"/>
              </a:lnSpc>
              <a:spcBef>
                <a:spcPts val="409"/>
              </a:spcBef>
            </a:pPr>
            <a:r>
              <a:rPr lang="en-US" sz="2800" spc="15" dirty="0">
                <a:solidFill>
                  <a:srgbClr val="005082"/>
                </a:solidFill>
                <a:latin typeface="Montserrat" panose="00000500000000000000" pitchFamily="50" charset="0"/>
              </a:rPr>
              <a:t>Mental Health Education- New York</a:t>
            </a:r>
            <a:endParaRPr spc="15" dirty="0">
              <a:latin typeface="Montserrat" panose="00000500000000000000" pitchFamily="50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8736" y="2189335"/>
            <a:ext cx="2841663" cy="11669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500" b="1" spc="-10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MHANYS’ Resource Center </a:t>
            </a:r>
            <a:r>
              <a:rPr sz="2500" b="1" spc="-10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Proposal</a:t>
            </a:r>
            <a:endParaRPr sz="2500" dirty="0">
              <a:solidFill>
                <a:srgbClr val="FF9F37"/>
              </a:solidFill>
              <a:latin typeface="Montserrat" panose="00000500000000000000" pitchFamily="50" charset="0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8737" y="1613588"/>
            <a:ext cx="3051810" cy="0"/>
          </a:xfrm>
          <a:custGeom>
            <a:avLst/>
            <a:gdLst/>
            <a:ahLst/>
            <a:cxnLst/>
            <a:rect l="l" t="t" r="r" b="b"/>
            <a:pathLst>
              <a:path w="3051810">
                <a:moveTo>
                  <a:pt x="0" y="0"/>
                </a:moveTo>
                <a:lnTo>
                  <a:pt x="3051728" y="1"/>
                </a:lnTo>
              </a:path>
            </a:pathLst>
          </a:custGeom>
          <a:ln w="28575">
            <a:solidFill>
              <a:srgbClr val="D0CECE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anose="00000500000000000000" pitchFamily="50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99742" y="2188205"/>
            <a:ext cx="6313805" cy="16286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2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“The</a:t>
            </a:r>
            <a:r>
              <a:rPr sz="150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spc="-1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Resource</a:t>
            </a:r>
            <a:r>
              <a:rPr sz="150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spc="-1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Center</a:t>
            </a:r>
            <a:r>
              <a:rPr sz="1500" spc="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shall </a:t>
            </a:r>
            <a:r>
              <a:rPr sz="1500" spc="-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help</a:t>
            </a:r>
            <a:r>
              <a:rPr sz="150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spc="-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schools</a:t>
            </a:r>
            <a:r>
              <a:rPr sz="150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spc="-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identify</a:t>
            </a:r>
            <a:r>
              <a:rPr sz="1500" spc="-1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spc="-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evidence-</a:t>
            </a:r>
            <a:r>
              <a:rPr lang="en-US" sz="1500" spc="-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based</a:t>
            </a:r>
            <a:r>
              <a:rPr sz="1500" spc="-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spc="-1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resources</a:t>
            </a:r>
            <a:r>
              <a:rPr sz="150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spc="-1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to</a:t>
            </a:r>
            <a:r>
              <a:rPr sz="1500" spc="-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spc="-1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develop</a:t>
            </a:r>
            <a:r>
              <a:rPr sz="1500" spc="-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spc="-1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mental</a:t>
            </a:r>
            <a:r>
              <a:rPr sz="1500" spc="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health</a:t>
            </a:r>
            <a:r>
              <a:rPr sz="1500" spc="-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curricula,</a:t>
            </a:r>
            <a:r>
              <a:rPr sz="150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spc="-1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provide</a:t>
            </a:r>
            <a:r>
              <a:rPr lang="en-US" sz="1500" spc="-1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spc="-1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resources</a:t>
            </a:r>
            <a:r>
              <a:rPr sz="150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spc="-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and</a:t>
            </a:r>
            <a:r>
              <a:rPr sz="150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spc="-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guidance</a:t>
            </a:r>
            <a:r>
              <a:rPr sz="150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spc="-1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to</a:t>
            </a:r>
            <a:r>
              <a:rPr sz="1500" spc="-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support</a:t>
            </a:r>
            <a:r>
              <a:rPr sz="1500" spc="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spc="-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schools’ </a:t>
            </a:r>
            <a:r>
              <a:rPr sz="150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ability</a:t>
            </a:r>
            <a:r>
              <a:rPr sz="1500" spc="-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spc="-1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to</a:t>
            </a:r>
            <a:r>
              <a:rPr sz="1500" spc="-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comply</a:t>
            </a:r>
            <a:r>
              <a:rPr lang="en-US" sz="1500" spc="-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with the </a:t>
            </a:r>
            <a:r>
              <a:rPr sz="1500" spc="-1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required mental </a:t>
            </a:r>
            <a:r>
              <a:rPr sz="150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health </a:t>
            </a:r>
            <a:r>
              <a:rPr sz="1500" spc="-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education of students, </a:t>
            </a:r>
            <a:r>
              <a:rPr sz="1500" spc="-2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make</a:t>
            </a:r>
            <a:r>
              <a:rPr lang="en-US" sz="1500" spc="-2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spc="-1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available</a:t>
            </a:r>
            <a:r>
              <a:rPr sz="150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spc="-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and </a:t>
            </a:r>
            <a:r>
              <a:rPr sz="150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accessible </a:t>
            </a:r>
            <a:r>
              <a:rPr sz="1500" spc="-1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mental</a:t>
            </a:r>
            <a:r>
              <a:rPr sz="150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health</a:t>
            </a:r>
            <a:r>
              <a:rPr sz="1500" spc="-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spc="-1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training</a:t>
            </a:r>
            <a:r>
              <a:rPr sz="1500" spc="-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spc="-1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for</a:t>
            </a:r>
            <a:r>
              <a:rPr sz="150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spc="-3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staff,</a:t>
            </a:r>
            <a:r>
              <a:rPr sz="1500" spc="-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and</a:t>
            </a:r>
            <a:r>
              <a:rPr lang="en-US" sz="1500" spc="-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spc="-1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provide</a:t>
            </a:r>
            <a:r>
              <a:rPr sz="150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spc="-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schools</a:t>
            </a:r>
            <a:r>
              <a:rPr sz="150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with</a:t>
            </a:r>
            <a:r>
              <a:rPr sz="1500" spc="-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assistance</a:t>
            </a:r>
            <a:r>
              <a:rPr sz="150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spc="-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identifying</a:t>
            </a:r>
            <a:r>
              <a:rPr sz="1500" spc="-1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spc="-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local</a:t>
            </a:r>
            <a:r>
              <a:rPr sz="150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spc="-1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mental</a:t>
            </a:r>
            <a:r>
              <a:rPr lang="en-US" sz="1500" spc="-1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health</a:t>
            </a:r>
            <a:r>
              <a:rPr sz="1500" spc="-1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services </a:t>
            </a:r>
            <a:r>
              <a:rPr sz="1500" spc="-1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for</a:t>
            </a:r>
            <a:r>
              <a:rPr sz="150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spc="-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students </a:t>
            </a:r>
            <a:r>
              <a:rPr sz="150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in</a:t>
            </a:r>
            <a:r>
              <a:rPr sz="1500" spc="-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spc="-3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need.”</a:t>
            </a:r>
            <a:endParaRPr sz="1500" dirty="0">
              <a:solidFill>
                <a:srgbClr val="005082"/>
              </a:solidFill>
              <a:latin typeface="Montserrat" panose="00000500000000000000" pitchFamily="50" charset="0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99742" y="4450191"/>
            <a:ext cx="585914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Appropriations</a:t>
            </a:r>
            <a:r>
              <a:rPr sz="150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spc="-1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language</a:t>
            </a:r>
            <a:r>
              <a:rPr sz="150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spc="-1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allocated</a:t>
            </a:r>
            <a:r>
              <a:rPr sz="1500" spc="-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$1</a:t>
            </a:r>
            <a:r>
              <a:rPr sz="150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spc="-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million </a:t>
            </a:r>
            <a:r>
              <a:rPr sz="150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in</a:t>
            </a:r>
            <a:r>
              <a:rPr sz="1500" spc="-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the </a:t>
            </a:r>
            <a:r>
              <a:rPr sz="1500" spc="-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2018</a:t>
            </a:r>
            <a:r>
              <a:rPr lang="en-US" sz="1500" spc="-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spc="-1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budget</a:t>
            </a:r>
            <a:r>
              <a:rPr sz="1500" spc="-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and $500,000 annually</a:t>
            </a:r>
            <a:r>
              <a:rPr sz="1500" spc="-1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</a:t>
            </a:r>
            <a:r>
              <a:rPr sz="150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since </a:t>
            </a:r>
            <a:r>
              <a:rPr sz="1500" spc="-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then.</a:t>
            </a:r>
            <a:endParaRPr sz="1500" dirty="0">
              <a:solidFill>
                <a:srgbClr val="005082"/>
              </a:solidFill>
              <a:latin typeface="Montserrat" panose="00000500000000000000" pitchFamily="50" charset="0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99742" y="4191000"/>
            <a:ext cx="6492875" cy="0"/>
          </a:xfrm>
          <a:custGeom>
            <a:avLst/>
            <a:gdLst/>
            <a:ahLst/>
            <a:cxnLst/>
            <a:rect l="l" t="t" r="r" b="b"/>
            <a:pathLst>
              <a:path w="6492875">
                <a:moveTo>
                  <a:pt x="0" y="0"/>
                </a:moveTo>
                <a:lnTo>
                  <a:pt x="6492467" y="1"/>
                </a:lnTo>
              </a:path>
            </a:pathLst>
          </a:custGeom>
          <a:ln w="6350">
            <a:solidFill>
              <a:srgbClr val="D0CECE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anose="00000500000000000000" pitchFamily="50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897291" y="0"/>
            <a:ext cx="4523740" cy="1317625"/>
          </a:xfrm>
          <a:custGeom>
            <a:avLst/>
            <a:gdLst/>
            <a:ahLst/>
            <a:cxnLst/>
            <a:rect l="l" t="t" r="r" b="b"/>
            <a:pathLst>
              <a:path w="4523740" h="1317625">
                <a:moveTo>
                  <a:pt x="4523196" y="0"/>
                </a:moveTo>
                <a:lnTo>
                  <a:pt x="0" y="0"/>
                </a:lnTo>
                <a:lnTo>
                  <a:pt x="2233" y="3997"/>
                </a:lnTo>
                <a:lnTo>
                  <a:pt x="24933" y="43007"/>
                </a:lnTo>
                <a:lnTo>
                  <a:pt x="48287" y="81584"/>
                </a:lnTo>
                <a:lnTo>
                  <a:pt x="72287" y="119719"/>
                </a:lnTo>
                <a:lnTo>
                  <a:pt x="96926" y="157406"/>
                </a:lnTo>
                <a:lnTo>
                  <a:pt x="122195" y="194636"/>
                </a:lnTo>
                <a:lnTo>
                  <a:pt x="148088" y="231402"/>
                </a:lnTo>
                <a:lnTo>
                  <a:pt x="174597" y="267697"/>
                </a:lnTo>
                <a:lnTo>
                  <a:pt x="201713" y="303513"/>
                </a:lnTo>
                <a:lnTo>
                  <a:pt x="229431" y="338842"/>
                </a:lnTo>
                <a:lnTo>
                  <a:pt x="257741" y="373676"/>
                </a:lnTo>
                <a:lnTo>
                  <a:pt x="286637" y="408009"/>
                </a:lnTo>
                <a:lnTo>
                  <a:pt x="316111" y="441832"/>
                </a:lnTo>
                <a:lnTo>
                  <a:pt x="346155" y="475138"/>
                </a:lnTo>
                <a:lnTo>
                  <a:pt x="376761" y="507919"/>
                </a:lnTo>
                <a:lnTo>
                  <a:pt x="407923" y="540168"/>
                </a:lnTo>
                <a:lnTo>
                  <a:pt x="439632" y="571877"/>
                </a:lnTo>
                <a:lnTo>
                  <a:pt x="471881" y="603039"/>
                </a:lnTo>
                <a:lnTo>
                  <a:pt x="504662" y="633646"/>
                </a:lnTo>
                <a:lnTo>
                  <a:pt x="537968" y="663690"/>
                </a:lnTo>
                <a:lnTo>
                  <a:pt x="571792" y="693163"/>
                </a:lnTo>
                <a:lnTo>
                  <a:pt x="606124" y="722059"/>
                </a:lnTo>
                <a:lnTo>
                  <a:pt x="640959" y="750370"/>
                </a:lnTo>
                <a:lnTo>
                  <a:pt x="676288" y="778087"/>
                </a:lnTo>
                <a:lnTo>
                  <a:pt x="712103" y="805204"/>
                </a:lnTo>
                <a:lnTo>
                  <a:pt x="748398" y="831712"/>
                </a:lnTo>
                <a:lnTo>
                  <a:pt x="785164" y="857605"/>
                </a:lnTo>
                <a:lnTo>
                  <a:pt x="822395" y="882875"/>
                </a:lnTo>
                <a:lnTo>
                  <a:pt x="860081" y="907513"/>
                </a:lnTo>
                <a:lnTo>
                  <a:pt x="898217" y="931513"/>
                </a:lnTo>
                <a:lnTo>
                  <a:pt x="936793" y="954867"/>
                </a:lnTo>
                <a:lnTo>
                  <a:pt x="975804" y="977567"/>
                </a:lnTo>
                <a:lnTo>
                  <a:pt x="1015240" y="999606"/>
                </a:lnTo>
                <a:lnTo>
                  <a:pt x="1055095" y="1020976"/>
                </a:lnTo>
                <a:lnTo>
                  <a:pt x="1095360" y="1041669"/>
                </a:lnTo>
                <a:lnTo>
                  <a:pt x="1136029" y="1061678"/>
                </a:lnTo>
                <a:lnTo>
                  <a:pt x="1177093" y="1080995"/>
                </a:lnTo>
                <a:lnTo>
                  <a:pt x="1218546" y="1099614"/>
                </a:lnTo>
                <a:lnTo>
                  <a:pt x="1260379" y="1117525"/>
                </a:lnTo>
                <a:lnTo>
                  <a:pt x="1302584" y="1134722"/>
                </a:lnTo>
                <a:lnTo>
                  <a:pt x="1345156" y="1151197"/>
                </a:lnTo>
                <a:lnTo>
                  <a:pt x="1388084" y="1166942"/>
                </a:lnTo>
                <a:lnTo>
                  <a:pt x="1431363" y="1181950"/>
                </a:lnTo>
                <a:lnTo>
                  <a:pt x="1474985" y="1196213"/>
                </a:lnTo>
                <a:lnTo>
                  <a:pt x="1518941" y="1209723"/>
                </a:lnTo>
                <a:lnTo>
                  <a:pt x="1563225" y="1222474"/>
                </a:lnTo>
                <a:lnTo>
                  <a:pt x="1607828" y="1234457"/>
                </a:lnTo>
                <a:lnTo>
                  <a:pt x="1652744" y="1245665"/>
                </a:lnTo>
                <a:lnTo>
                  <a:pt x="1697964" y="1256090"/>
                </a:lnTo>
                <a:lnTo>
                  <a:pt x="1743481" y="1265724"/>
                </a:lnTo>
                <a:lnTo>
                  <a:pt x="1789287" y="1274561"/>
                </a:lnTo>
                <a:lnTo>
                  <a:pt x="1835376" y="1282592"/>
                </a:lnTo>
                <a:lnTo>
                  <a:pt x="1881738" y="1289810"/>
                </a:lnTo>
                <a:lnTo>
                  <a:pt x="1928367" y="1296207"/>
                </a:lnTo>
                <a:lnTo>
                  <a:pt x="1975255" y="1301776"/>
                </a:lnTo>
                <a:lnTo>
                  <a:pt x="2022395" y="1306509"/>
                </a:lnTo>
                <a:lnTo>
                  <a:pt x="2069778" y="1310398"/>
                </a:lnTo>
                <a:lnTo>
                  <a:pt x="2117398" y="1313437"/>
                </a:lnTo>
                <a:lnTo>
                  <a:pt x="2165246" y="1315616"/>
                </a:lnTo>
                <a:lnTo>
                  <a:pt x="2213315" y="1316930"/>
                </a:lnTo>
                <a:lnTo>
                  <a:pt x="2261598" y="1317369"/>
                </a:lnTo>
                <a:lnTo>
                  <a:pt x="2309881" y="1316930"/>
                </a:lnTo>
                <a:lnTo>
                  <a:pt x="2357950" y="1315616"/>
                </a:lnTo>
                <a:lnTo>
                  <a:pt x="2405798" y="1313437"/>
                </a:lnTo>
                <a:lnTo>
                  <a:pt x="2453418" y="1310398"/>
                </a:lnTo>
                <a:lnTo>
                  <a:pt x="2500801" y="1306509"/>
                </a:lnTo>
                <a:lnTo>
                  <a:pt x="2547941" y="1301776"/>
                </a:lnTo>
                <a:lnTo>
                  <a:pt x="2594829" y="1296207"/>
                </a:lnTo>
                <a:lnTo>
                  <a:pt x="2641458" y="1289810"/>
                </a:lnTo>
                <a:lnTo>
                  <a:pt x="2687820" y="1282592"/>
                </a:lnTo>
                <a:lnTo>
                  <a:pt x="2733909" y="1274561"/>
                </a:lnTo>
                <a:lnTo>
                  <a:pt x="2779715" y="1265724"/>
                </a:lnTo>
                <a:lnTo>
                  <a:pt x="2825232" y="1256090"/>
                </a:lnTo>
                <a:lnTo>
                  <a:pt x="2870452" y="1245665"/>
                </a:lnTo>
                <a:lnTo>
                  <a:pt x="2915368" y="1234457"/>
                </a:lnTo>
                <a:lnTo>
                  <a:pt x="2959971" y="1222474"/>
                </a:lnTo>
                <a:lnTo>
                  <a:pt x="3004255" y="1209723"/>
                </a:lnTo>
                <a:lnTo>
                  <a:pt x="3048211" y="1196213"/>
                </a:lnTo>
                <a:lnTo>
                  <a:pt x="3091833" y="1181950"/>
                </a:lnTo>
                <a:lnTo>
                  <a:pt x="3135112" y="1166942"/>
                </a:lnTo>
                <a:lnTo>
                  <a:pt x="3178040" y="1151197"/>
                </a:lnTo>
                <a:lnTo>
                  <a:pt x="3220611" y="1134722"/>
                </a:lnTo>
                <a:lnTo>
                  <a:pt x="3262817" y="1117525"/>
                </a:lnTo>
                <a:lnTo>
                  <a:pt x="3304650" y="1099614"/>
                </a:lnTo>
                <a:lnTo>
                  <a:pt x="3346103" y="1080995"/>
                </a:lnTo>
                <a:lnTo>
                  <a:pt x="3387167" y="1061678"/>
                </a:lnTo>
                <a:lnTo>
                  <a:pt x="3427836" y="1041669"/>
                </a:lnTo>
                <a:lnTo>
                  <a:pt x="3468101" y="1020976"/>
                </a:lnTo>
                <a:lnTo>
                  <a:pt x="3507956" y="999606"/>
                </a:lnTo>
                <a:lnTo>
                  <a:pt x="3547392" y="977567"/>
                </a:lnTo>
                <a:lnTo>
                  <a:pt x="3586403" y="954867"/>
                </a:lnTo>
                <a:lnTo>
                  <a:pt x="3624979" y="931513"/>
                </a:lnTo>
                <a:lnTo>
                  <a:pt x="3663115" y="907513"/>
                </a:lnTo>
                <a:lnTo>
                  <a:pt x="3700801" y="882875"/>
                </a:lnTo>
                <a:lnTo>
                  <a:pt x="3738032" y="857605"/>
                </a:lnTo>
                <a:lnTo>
                  <a:pt x="3774798" y="831712"/>
                </a:lnTo>
                <a:lnTo>
                  <a:pt x="3811093" y="805204"/>
                </a:lnTo>
                <a:lnTo>
                  <a:pt x="3846908" y="778087"/>
                </a:lnTo>
                <a:lnTo>
                  <a:pt x="3882237" y="750370"/>
                </a:lnTo>
                <a:lnTo>
                  <a:pt x="3917072" y="722059"/>
                </a:lnTo>
                <a:lnTo>
                  <a:pt x="3951404" y="693163"/>
                </a:lnTo>
                <a:lnTo>
                  <a:pt x="3985227" y="663690"/>
                </a:lnTo>
                <a:lnTo>
                  <a:pt x="4018533" y="633646"/>
                </a:lnTo>
                <a:lnTo>
                  <a:pt x="4051315" y="603039"/>
                </a:lnTo>
                <a:lnTo>
                  <a:pt x="4083564" y="571877"/>
                </a:lnTo>
                <a:lnTo>
                  <a:pt x="4115273" y="540168"/>
                </a:lnTo>
                <a:lnTo>
                  <a:pt x="4146435" y="507919"/>
                </a:lnTo>
                <a:lnTo>
                  <a:pt x="4177041" y="475138"/>
                </a:lnTo>
                <a:lnTo>
                  <a:pt x="4207085" y="441832"/>
                </a:lnTo>
                <a:lnTo>
                  <a:pt x="4236559" y="408009"/>
                </a:lnTo>
                <a:lnTo>
                  <a:pt x="4265455" y="373676"/>
                </a:lnTo>
                <a:lnTo>
                  <a:pt x="4293765" y="338842"/>
                </a:lnTo>
                <a:lnTo>
                  <a:pt x="4321482" y="303513"/>
                </a:lnTo>
                <a:lnTo>
                  <a:pt x="4348599" y="267697"/>
                </a:lnTo>
                <a:lnTo>
                  <a:pt x="4375108" y="231402"/>
                </a:lnTo>
                <a:lnTo>
                  <a:pt x="4401001" y="194636"/>
                </a:lnTo>
                <a:lnTo>
                  <a:pt x="4426270" y="157406"/>
                </a:lnTo>
                <a:lnTo>
                  <a:pt x="4450909" y="119719"/>
                </a:lnTo>
                <a:lnTo>
                  <a:pt x="4474909" y="81584"/>
                </a:lnTo>
                <a:lnTo>
                  <a:pt x="4498262" y="43007"/>
                </a:lnTo>
                <a:lnTo>
                  <a:pt x="4520963" y="3997"/>
                </a:lnTo>
                <a:lnTo>
                  <a:pt x="4523196" y="0"/>
                </a:lnTo>
                <a:close/>
              </a:path>
            </a:pathLst>
          </a:custGeom>
          <a:solidFill>
            <a:srgbClr val="FF9F37"/>
          </a:solidFill>
        </p:spPr>
        <p:txBody>
          <a:bodyPr wrap="square" lIns="0" tIns="0" rIns="0" bIns="0" rtlCol="0"/>
          <a:lstStyle/>
          <a:p>
            <a:endParaRPr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206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831" y="398718"/>
            <a:ext cx="4215765" cy="47577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5080">
              <a:lnSpc>
                <a:spcPts val="3290"/>
              </a:lnSpc>
              <a:spcBef>
                <a:spcPts val="409"/>
              </a:spcBef>
            </a:pPr>
            <a:r>
              <a:rPr lang="en-US" sz="2800" spc="15" dirty="0">
                <a:solidFill>
                  <a:srgbClr val="005082"/>
                </a:solidFill>
                <a:latin typeface="Montserrat" panose="00000500000000000000" pitchFamily="50" charset="0"/>
              </a:rPr>
              <a:t>School Based Services</a:t>
            </a:r>
            <a:endParaRPr spc="15" dirty="0">
              <a:latin typeface="Montserrat" panose="00000500000000000000" pitchFamily="50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8736" y="2189335"/>
            <a:ext cx="4948594" cy="15901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500" b="1" spc="-10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Medicaid (MI)</a:t>
            </a: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500" b="1" spc="-10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Telehealth (TX)</a:t>
            </a: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500" b="1" spc="-10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Ratios (CO, VA)</a:t>
            </a: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500" b="1" spc="-10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Services at School (KS, MN)</a:t>
            </a:r>
            <a:endParaRPr sz="2500" dirty="0">
              <a:solidFill>
                <a:srgbClr val="FF9F37"/>
              </a:solidFill>
              <a:latin typeface="Montserrat" panose="00000500000000000000" pitchFamily="50" charset="0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8737" y="1613588"/>
            <a:ext cx="3051810" cy="0"/>
          </a:xfrm>
          <a:custGeom>
            <a:avLst/>
            <a:gdLst/>
            <a:ahLst/>
            <a:cxnLst/>
            <a:rect l="l" t="t" r="r" b="b"/>
            <a:pathLst>
              <a:path w="3051810">
                <a:moveTo>
                  <a:pt x="0" y="0"/>
                </a:moveTo>
                <a:lnTo>
                  <a:pt x="3051728" y="1"/>
                </a:lnTo>
              </a:path>
            </a:pathLst>
          </a:custGeom>
          <a:ln w="28575">
            <a:solidFill>
              <a:srgbClr val="D0CECE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anose="00000500000000000000" pitchFamily="50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75934" y="2189335"/>
            <a:ext cx="5527147" cy="24381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91500"/>
              </a:lnSpc>
              <a:spcBef>
                <a:spcPts val="300"/>
              </a:spcBef>
            </a:pPr>
            <a:r>
              <a:rPr lang="en-US" sz="2500" b="1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Advocacy Recommendations</a:t>
            </a:r>
          </a:p>
          <a:p>
            <a:pPr marL="12700" marR="5080">
              <a:lnSpc>
                <a:spcPct val="91500"/>
              </a:lnSpc>
              <a:spcBef>
                <a:spcPts val="300"/>
              </a:spcBef>
            </a:pPr>
            <a:endParaRPr lang="en-US" sz="2500" b="1" dirty="0">
              <a:solidFill>
                <a:srgbClr val="005082"/>
              </a:solidFill>
              <a:latin typeface="Montserrat" panose="00000500000000000000" pitchFamily="50" charset="0"/>
              <a:cs typeface="Calibri"/>
            </a:endParaRPr>
          </a:p>
          <a:p>
            <a:pPr marL="355600" marR="5080" indent="-342900">
              <a:lnSpc>
                <a:spcPct val="91500"/>
              </a:lnSpc>
              <a:spcBef>
                <a:spcPts val="300"/>
              </a:spcBef>
              <a:buAutoNum type="arabicPeriod"/>
            </a:pPr>
            <a:r>
              <a:rPr lang="en-US" sz="1500" b="1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Seek sustainable funding for community mental health providers.</a:t>
            </a:r>
          </a:p>
          <a:p>
            <a:pPr marL="355600" marR="5080" indent="-342900">
              <a:lnSpc>
                <a:spcPct val="91500"/>
              </a:lnSpc>
              <a:spcBef>
                <a:spcPts val="300"/>
              </a:spcBef>
              <a:buAutoNum type="arabicPeriod"/>
            </a:pPr>
            <a:endParaRPr lang="en-US" sz="1500" b="1" dirty="0">
              <a:solidFill>
                <a:srgbClr val="005082"/>
              </a:solidFill>
              <a:latin typeface="Montserrat" panose="00000500000000000000" pitchFamily="50" charset="0"/>
              <a:cs typeface="Calibri"/>
            </a:endParaRPr>
          </a:p>
          <a:p>
            <a:pPr marL="355600" marR="5080" indent="-342900">
              <a:lnSpc>
                <a:spcPct val="91500"/>
              </a:lnSpc>
              <a:spcBef>
                <a:spcPts val="300"/>
              </a:spcBef>
              <a:buAutoNum type="arabicPeriod"/>
            </a:pPr>
            <a:r>
              <a:rPr lang="en-US" sz="1500" b="1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Design programs that increase access to mental health care and address inequity. </a:t>
            </a:r>
          </a:p>
          <a:p>
            <a:pPr marL="355600" marR="5080" indent="-342900">
              <a:lnSpc>
                <a:spcPct val="91500"/>
              </a:lnSpc>
              <a:spcBef>
                <a:spcPts val="300"/>
              </a:spcBef>
              <a:buAutoNum type="arabicPeriod"/>
            </a:pPr>
            <a:endParaRPr lang="en-US" sz="1500" b="1" dirty="0">
              <a:solidFill>
                <a:srgbClr val="005082"/>
              </a:solidFill>
              <a:latin typeface="Montserrat" panose="00000500000000000000" pitchFamily="50" charset="0"/>
              <a:cs typeface="Calibri"/>
            </a:endParaRPr>
          </a:p>
          <a:p>
            <a:pPr marL="355600" marR="5080" indent="-342900">
              <a:lnSpc>
                <a:spcPct val="91500"/>
              </a:lnSpc>
              <a:spcBef>
                <a:spcPts val="300"/>
              </a:spcBef>
              <a:buAutoNum type="arabicPeriod"/>
            </a:pPr>
            <a:endParaRPr lang="en-US" sz="1500" b="1" dirty="0">
              <a:solidFill>
                <a:srgbClr val="005082"/>
              </a:solidFill>
              <a:latin typeface="Montserrat" panose="00000500000000000000" pitchFamily="50" charset="0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 flipV="1">
            <a:off x="5486400" y="3432927"/>
            <a:ext cx="5706217" cy="76200"/>
          </a:xfrm>
          <a:custGeom>
            <a:avLst/>
            <a:gdLst/>
            <a:ahLst/>
            <a:cxnLst/>
            <a:rect l="l" t="t" r="r" b="b"/>
            <a:pathLst>
              <a:path w="6492875">
                <a:moveTo>
                  <a:pt x="0" y="0"/>
                </a:moveTo>
                <a:lnTo>
                  <a:pt x="6492467" y="1"/>
                </a:lnTo>
              </a:path>
            </a:pathLst>
          </a:custGeom>
          <a:ln w="6350">
            <a:solidFill>
              <a:srgbClr val="D0CECE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anose="00000500000000000000" pitchFamily="50" charset="0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F636F373-B881-4F37-9B85-D5E9450EBCB5}"/>
              </a:ext>
            </a:extLst>
          </p:cNvPr>
          <p:cNvSpPr/>
          <p:nvPr/>
        </p:nvSpPr>
        <p:spPr>
          <a:xfrm rot="5400000">
            <a:off x="-1611466" y="5650348"/>
            <a:ext cx="4613910" cy="1400810"/>
          </a:xfrm>
          <a:custGeom>
            <a:avLst/>
            <a:gdLst/>
            <a:ahLst/>
            <a:cxnLst/>
            <a:rect l="l" t="t" r="r" b="b"/>
            <a:pathLst>
              <a:path w="4613910" h="1400809">
                <a:moveTo>
                  <a:pt x="2306748" y="0"/>
                </a:moveTo>
                <a:lnTo>
                  <a:pt x="2258465" y="439"/>
                </a:lnTo>
                <a:lnTo>
                  <a:pt x="2210396" y="1752"/>
                </a:lnTo>
                <a:lnTo>
                  <a:pt x="2162548" y="3932"/>
                </a:lnTo>
                <a:lnTo>
                  <a:pt x="2114928" y="6970"/>
                </a:lnTo>
                <a:lnTo>
                  <a:pt x="2067545" y="10860"/>
                </a:lnTo>
                <a:lnTo>
                  <a:pt x="2020405" y="15593"/>
                </a:lnTo>
                <a:lnTo>
                  <a:pt x="1973517" y="21162"/>
                </a:lnTo>
                <a:lnTo>
                  <a:pt x="1926888" y="27559"/>
                </a:lnTo>
                <a:lnTo>
                  <a:pt x="1880526" y="34777"/>
                </a:lnTo>
                <a:lnTo>
                  <a:pt x="1834437" y="42808"/>
                </a:lnTo>
                <a:lnTo>
                  <a:pt x="1788631" y="51644"/>
                </a:lnTo>
                <a:lnTo>
                  <a:pt x="1743114" y="61279"/>
                </a:lnTo>
                <a:lnTo>
                  <a:pt x="1697894" y="71704"/>
                </a:lnTo>
                <a:lnTo>
                  <a:pt x="1652978" y="82912"/>
                </a:lnTo>
                <a:lnTo>
                  <a:pt x="1608374" y="94895"/>
                </a:lnTo>
                <a:lnTo>
                  <a:pt x="1564091" y="107646"/>
                </a:lnTo>
                <a:lnTo>
                  <a:pt x="1520134" y="121156"/>
                </a:lnTo>
                <a:lnTo>
                  <a:pt x="1476513" y="135419"/>
                </a:lnTo>
                <a:lnTo>
                  <a:pt x="1433234" y="150427"/>
                </a:lnTo>
                <a:lnTo>
                  <a:pt x="1390305" y="166172"/>
                </a:lnTo>
                <a:lnTo>
                  <a:pt x="1347734" y="182647"/>
                </a:lnTo>
                <a:lnTo>
                  <a:pt x="1305528" y="199844"/>
                </a:lnTo>
                <a:lnTo>
                  <a:pt x="1263695" y="217755"/>
                </a:lnTo>
                <a:lnTo>
                  <a:pt x="1222243" y="236373"/>
                </a:lnTo>
                <a:lnTo>
                  <a:pt x="1181179" y="255691"/>
                </a:lnTo>
                <a:lnTo>
                  <a:pt x="1140510" y="275700"/>
                </a:lnTo>
                <a:lnTo>
                  <a:pt x="1100244" y="296393"/>
                </a:lnTo>
                <a:lnTo>
                  <a:pt x="1060390" y="317763"/>
                </a:lnTo>
                <a:lnTo>
                  <a:pt x="1020953" y="339802"/>
                </a:lnTo>
                <a:lnTo>
                  <a:pt x="981943" y="362502"/>
                </a:lnTo>
                <a:lnTo>
                  <a:pt x="943366" y="385856"/>
                </a:lnTo>
                <a:lnTo>
                  <a:pt x="905231" y="409855"/>
                </a:lnTo>
                <a:lnTo>
                  <a:pt x="867544" y="434494"/>
                </a:lnTo>
                <a:lnTo>
                  <a:pt x="830314" y="459763"/>
                </a:lnTo>
                <a:lnTo>
                  <a:pt x="793548" y="485656"/>
                </a:lnTo>
                <a:lnTo>
                  <a:pt x="757253" y="512165"/>
                </a:lnTo>
                <a:lnTo>
                  <a:pt x="721437" y="539282"/>
                </a:lnTo>
                <a:lnTo>
                  <a:pt x="686108" y="566999"/>
                </a:lnTo>
                <a:lnTo>
                  <a:pt x="651274" y="595310"/>
                </a:lnTo>
                <a:lnTo>
                  <a:pt x="616941" y="624205"/>
                </a:lnTo>
                <a:lnTo>
                  <a:pt x="583118" y="653679"/>
                </a:lnTo>
                <a:lnTo>
                  <a:pt x="549812" y="683723"/>
                </a:lnTo>
                <a:lnTo>
                  <a:pt x="517031" y="714330"/>
                </a:lnTo>
                <a:lnTo>
                  <a:pt x="484782" y="745491"/>
                </a:lnTo>
                <a:lnTo>
                  <a:pt x="453073" y="777200"/>
                </a:lnTo>
                <a:lnTo>
                  <a:pt x="421911" y="809449"/>
                </a:lnTo>
                <a:lnTo>
                  <a:pt x="391305" y="842231"/>
                </a:lnTo>
                <a:lnTo>
                  <a:pt x="361261" y="875537"/>
                </a:lnTo>
                <a:lnTo>
                  <a:pt x="331787" y="909360"/>
                </a:lnTo>
                <a:lnTo>
                  <a:pt x="302891" y="943692"/>
                </a:lnTo>
                <a:lnTo>
                  <a:pt x="274581" y="978527"/>
                </a:lnTo>
                <a:lnTo>
                  <a:pt x="246863" y="1013856"/>
                </a:lnTo>
                <a:lnTo>
                  <a:pt x="219746" y="1049671"/>
                </a:lnTo>
                <a:lnTo>
                  <a:pt x="193238" y="1085966"/>
                </a:lnTo>
                <a:lnTo>
                  <a:pt x="167345" y="1122733"/>
                </a:lnTo>
                <a:lnTo>
                  <a:pt x="142075" y="1159963"/>
                </a:lnTo>
                <a:lnTo>
                  <a:pt x="117437" y="1197650"/>
                </a:lnTo>
                <a:lnTo>
                  <a:pt x="93437" y="1235785"/>
                </a:lnTo>
                <a:lnTo>
                  <a:pt x="70083" y="1274362"/>
                </a:lnTo>
                <a:lnTo>
                  <a:pt x="47383" y="1313372"/>
                </a:lnTo>
                <a:lnTo>
                  <a:pt x="25345" y="1352808"/>
                </a:lnTo>
                <a:lnTo>
                  <a:pt x="3975" y="1392663"/>
                </a:lnTo>
                <a:lnTo>
                  <a:pt x="0" y="1400398"/>
                </a:lnTo>
                <a:lnTo>
                  <a:pt x="4613495" y="1400398"/>
                </a:lnTo>
                <a:lnTo>
                  <a:pt x="4588150" y="1352808"/>
                </a:lnTo>
                <a:lnTo>
                  <a:pt x="4566112" y="1313372"/>
                </a:lnTo>
                <a:lnTo>
                  <a:pt x="4543412" y="1274362"/>
                </a:lnTo>
                <a:lnTo>
                  <a:pt x="4520058" y="1235785"/>
                </a:lnTo>
                <a:lnTo>
                  <a:pt x="4496058" y="1197650"/>
                </a:lnTo>
                <a:lnTo>
                  <a:pt x="4471419" y="1159963"/>
                </a:lnTo>
                <a:lnTo>
                  <a:pt x="4446150" y="1122733"/>
                </a:lnTo>
                <a:lnTo>
                  <a:pt x="4420257" y="1085966"/>
                </a:lnTo>
                <a:lnTo>
                  <a:pt x="4393748" y="1049671"/>
                </a:lnTo>
                <a:lnTo>
                  <a:pt x="4366632" y="1013856"/>
                </a:lnTo>
                <a:lnTo>
                  <a:pt x="4338914" y="978527"/>
                </a:lnTo>
                <a:lnTo>
                  <a:pt x="4310604" y="943692"/>
                </a:lnTo>
                <a:lnTo>
                  <a:pt x="4281708" y="909360"/>
                </a:lnTo>
                <a:lnTo>
                  <a:pt x="4252234" y="875537"/>
                </a:lnTo>
                <a:lnTo>
                  <a:pt x="4222190" y="842231"/>
                </a:lnTo>
                <a:lnTo>
                  <a:pt x="4191584" y="809449"/>
                </a:lnTo>
                <a:lnTo>
                  <a:pt x="4160422" y="777200"/>
                </a:lnTo>
                <a:lnTo>
                  <a:pt x="4128713" y="745491"/>
                </a:lnTo>
                <a:lnTo>
                  <a:pt x="4096464" y="714330"/>
                </a:lnTo>
                <a:lnTo>
                  <a:pt x="4063683" y="683723"/>
                </a:lnTo>
                <a:lnTo>
                  <a:pt x="4030377" y="653679"/>
                </a:lnTo>
                <a:lnTo>
                  <a:pt x="3996554" y="624205"/>
                </a:lnTo>
                <a:lnTo>
                  <a:pt x="3962221" y="595310"/>
                </a:lnTo>
                <a:lnTo>
                  <a:pt x="3927387" y="566999"/>
                </a:lnTo>
                <a:lnTo>
                  <a:pt x="3892058" y="539282"/>
                </a:lnTo>
                <a:lnTo>
                  <a:pt x="3856242" y="512165"/>
                </a:lnTo>
                <a:lnTo>
                  <a:pt x="3819948" y="485656"/>
                </a:lnTo>
                <a:lnTo>
                  <a:pt x="3783181" y="459763"/>
                </a:lnTo>
                <a:lnTo>
                  <a:pt x="3745951" y="434494"/>
                </a:lnTo>
                <a:lnTo>
                  <a:pt x="3708264" y="409855"/>
                </a:lnTo>
                <a:lnTo>
                  <a:pt x="3670129" y="385856"/>
                </a:lnTo>
                <a:lnTo>
                  <a:pt x="3631552" y="362502"/>
                </a:lnTo>
                <a:lnTo>
                  <a:pt x="3592542" y="339802"/>
                </a:lnTo>
                <a:lnTo>
                  <a:pt x="3553106" y="317763"/>
                </a:lnTo>
                <a:lnTo>
                  <a:pt x="3513251" y="296393"/>
                </a:lnTo>
                <a:lnTo>
                  <a:pt x="3472986" y="275700"/>
                </a:lnTo>
                <a:lnTo>
                  <a:pt x="3432317" y="255691"/>
                </a:lnTo>
                <a:lnTo>
                  <a:pt x="3391252" y="236373"/>
                </a:lnTo>
                <a:lnTo>
                  <a:pt x="3349800" y="217755"/>
                </a:lnTo>
                <a:lnTo>
                  <a:pt x="3307967" y="199844"/>
                </a:lnTo>
                <a:lnTo>
                  <a:pt x="3265761" y="182647"/>
                </a:lnTo>
                <a:lnTo>
                  <a:pt x="3223190" y="166172"/>
                </a:lnTo>
                <a:lnTo>
                  <a:pt x="3180261" y="150427"/>
                </a:lnTo>
                <a:lnTo>
                  <a:pt x="3136983" y="135419"/>
                </a:lnTo>
                <a:lnTo>
                  <a:pt x="3093361" y="121156"/>
                </a:lnTo>
                <a:lnTo>
                  <a:pt x="3049405" y="107646"/>
                </a:lnTo>
                <a:lnTo>
                  <a:pt x="3005121" y="94895"/>
                </a:lnTo>
                <a:lnTo>
                  <a:pt x="2960518" y="82912"/>
                </a:lnTo>
                <a:lnTo>
                  <a:pt x="2915602" y="71704"/>
                </a:lnTo>
                <a:lnTo>
                  <a:pt x="2870382" y="61279"/>
                </a:lnTo>
                <a:lnTo>
                  <a:pt x="2824865" y="51644"/>
                </a:lnTo>
                <a:lnTo>
                  <a:pt x="2779058" y="42808"/>
                </a:lnTo>
                <a:lnTo>
                  <a:pt x="2732970" y="34777"/>
                </a:lnTo>
                <a:lnTo>
                  <a:pt x="2686608" y="27559"/>
                </a:lnTo>
                <a:lnTo>
                  <a:pt x="2639979" y="21162"/>
                </a:lnTo>
                <a:lnTo>
                  <a:pt x="2593091" y="15593"/>
                </a:lnTo>
                <a:lnTo>
                  <a:pt x="2545951" y="10860"/>
                </a:lnTo>
                <a:lnTo>
                  <a:pt x="2498568" y="6970"/>
                </a:lnTo>
                <a:lnTo>
                  <a:pt x="2450948" y="3932"/>
                </a:lnTo>
                <a:lnTo>
                  <a:pt x="2403100" y="1752"/>
                </a:lnTo>
                <a:lnTo>
                  <a:pt x="2355031" y="439"/>
                </a:lnTo>
                <a:lnTo>
                  <a:pt x="2306748" y="0"/>
                </a:lnTo>
                <a:close/>
              </a:path>
            </a:pathLst>
          </a:custGeom>
          <a:solidFill>
            <a:srgbClr val="005082"/>
          </a:solidFill>
        </p:spPr>
        <p:txBody>
          <a:bodyPr wrap="square" lIns="0" tIns="0" rIns="0" bIns="0" rtlCol="0"/>
          <a:lstStyle/>
          <a:p>
            <a:endParaRPr>
              <a:latin typeface="Montserrat" panose="00000500000000000000" pitchFamily="50" charset="0"/>
            </a:endParaRPr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DAFAF956-5F0F-40C2-903C-7BEB66F193CC}"/>
              </a:ext>
            </a:extLst>
          </p:cNvPr>
          <p:cNvSpPr/>
          <p:nvPr/>
        </p:nvSpPr>
        <p:spPr>
          <a:xfrm>
            <a:off x="9754950" y="0"/>
            <a:ext cx="2437130" cy="1894205"/>
          </a:xfrm>
          <a:custGeom>
            <a:avLst/>
            <a:gdLst/>
            <a:ahLst/>
            <a:cxnLst/>
            <a:rect l="l" t="t" r="r" b="b"/>
            <a:pathLst>
              <a:path w="2437129" h="1894205">
                <a:moveTo>
                  <a:pt x="2437050" y="0"/>
                </a:moveTo>
                <a:lnTo>
                  <a:pt x="0" y="0"/>
                </a:lnTo>
                <a:lnTo>
                  <a:pt x="6633" y="16354"/>
                </a:lnTo>
                <a:lnTo>
                  <a:pt x="24319" y="58169"/>
                </a:lnTo>
                <a:lnTo>
                  <a:pt x="42599" y="99667"/>
                </a:lnTo>
                <a:lnTo>
                  <a:pt x="61468" y="140843"/>
                </a:lnTo>
                <a:lnTo>
                  <a:pt x="80920" y="181692"/>
                </a:lnTo>
                <a:lnTo>
                  <a:pt x="100950" y="222208"/>
                </a:lnTo>
                <a:lnTo>
                  <a:pt x="121552" y="262387"/>
                </a:lnTo>
                <a:lnTo>
                  <a:pt x="142722" y="302222"/>
                </a:lnTo>
                <a:lnTo>
                  <a:pt x="164454" y="341709"/>
                </a:lnTo>
                <a:lnTo>
                  <a:pt x="186743" y="380842"/>
                </a:lnTo>
                <a:lnTo>
                  <a:pt x="209583" y="419616"/>
                </a:lnTo>
                <a:lnTo>
                  <a:pt x="232969" y="458026"/>
                </a:lnTo>
                <a:lnTo>
                  <a:pt x="256895" y="496065"/>
                </a:lnTo>
                <a:lnTo>
                  <a:pt x="281357" y="533729"/>
                </a:lnTo>
                <a:lnTo>
                  <a:pt x="306349" y="571013"/>
                </a:lnTo>
                <a:lnTo>
                  <a:pt x="331865" y="607911"/>
                </a:lnTo>
                <a:lnTo>
                  <a:pt x="357901" y="644418"/>
                </a:lnTo>
                <a:lnTo>
                  <a:pt x="384451" y="680528"/>
                </a:lnTo>
                <a:lnTo>
                  <a:pt x="411509" y="716236"/>
                </a:lnTo>
                <a:lnTo>
                  <a:pt x="439071" y="751537"/>
                </a:lnTo>
                <a:lnTo>
                  <a:pt x="467130" y="786425"/>
                </a:lnTo>
                <a:lnTo>
                  <a:pt x="495683" y="820896"/>
                </a:lnTo>
                <a:lnTo>
                  <a:pt x="524722" y="854943"/>
                </a:lnTo>
                <a:lnTo>
                  <a:pt x="554244" y="888562"/>
                </a:lnTo>
                <a:lnTo>
                  <a:pt x="584242" y="921747"/>
                </a:lnTo>
                <a:lnTo>
                  <a:pt x="614711" y="954493"/>
                </a:lnTo>
                <a:lnTo>
                  <a:pt x="645646" y="986794"/>
                </a:lnTo>
                <a:lnTo>
                  <a:pt x="677042" y="1018645"/>
                </a:lnTo>
                <a:lnTo>
                  <a:pt x="708893" y="1050040"/>
                </a:lnTo>
                <a:lnTo>
                  <a:pt x="741194" y="1080976"/>
                </a:lnTo>
                <a:lnTo>
                  <a:pt x="773940" y="1111445"/>
                </a:lnTo>
                <a:lnTo>
                  <a:pt x="807124" y="1141443"/>
                </a:lnTo>
                <a:lnTo>
                  <a:pt x="840743" y="1170964"/>
                </a:lnTo>
                <a:lnTo>
                  <a:pt x="874791" y="1200004"/>
                </a:lnTo>
                <a:lnTo>
                  <a:pt x="909261" y="1228556"/>
                </a:lnTo>
                <a:lnTo>
                  <a:pt x="944150" y="1256616"/>
                </a:lnTo>
                <a:lnTo>
                  <a:pt x="979451" y="1284177"/>
                </a:lnTo>
                <a:lnTo>
                  <a:pt x="1015159" y="1311236"/>
                </a:lnTo>
                <a:lnTo>
                  <a:pt x="1051269" y="1337786"/>
                </a:lnTo>
                <a:lnTo>
                  <a:pt x="1087775" y="1363821"/>
                </a:lnTo>
                <a:lnTo>
                  <a:pt x="1124673" y="1389338"/>
                </a:lnTo>
                <a:lnTo>
                  <a:pt x="1161957" y="1414330"/>
                </a:lnTo>
                <a:lnTo>
                  <a:pt x="1199621" y="1438791"/>
                </a:lnTo>
                <a:lnTo>
                  <a:pt x="1237661" y="1462718"/>
                </a:lnTo>
                <a:lnTo>
                  <a:pt x="1276070" y="1486104"/>
                </a:lnTo>
                <a:lnTo>
                  <a:pt x="1314844" y="1508944"/>
                </a:lnTo>
                <a:lnTo>
                  <a:pt x="1353977" y="1531232"/>
                </a:lnTo>
                <a:lnTo>
                  <a:pt x="1393464" y="1552964"/>
                </a:lnTo>
                <a:lnTo>
                  <a:pt x="1433300" y="1574134"/>
                </a:lnTo>
                <a:lnTo>
                  <a:pt x="1473478" y="1594737"/>
                </a:lnTo>
                <a:lnTo>
                  <a:pt x="1513995" y="1614767"/>
                </a:lnTo>
                <a:lnTo>
                  <a:pt x="1554844" y="1634219"/>
                </a:lnTo>
                <a:lnTo>
                  <a:pt x="1596020" y="1653087"/>
                </a:lnTo>
                <a:lnTo>
                  <a:pt x="1637518" y="1671367"/>
                </a:lnTo>
                <a:lnTo>
                  <a:pt x="1679332" y="1689053"/>
                </a:lnTo>
                <a:lnTo>
                  <a:pt x="1721458" y="1706140"/>
                </a:lnTo>
                <a:lnTo>
                  <a:pt x="1763889" y="1722622"/>
                </a:lnTo>
                <a:lnTo>
                  <a:pt x="1806621" y="1738494"/>
                </a:lnTo>
                <a:lnTo>
                  <a:pt x="1849648" y="1753750"/>
                </a:lnTo>
                <a:lnTo>
                  <a:pt x="1892965" y="1768386"/>
                </a:lnTo>
                <a:lnTo>
                  <a:pt x="1936566" y="1782395"/>
                </a:lnTo>
                <a:lnTo>
                  <a:pt x="1980447" y="1795774"/>
                </a:lnTo>
                <a:lnTo>
                  <a:pt x="2024601" y="1808515"/>
                </a:lnTo>
                <a:lnTo>
                  <a:pt x="2069024" y="1820615"/>
                </a:lnTo>
                <a:lnTo>
                  <a:pt x="2113710" y="1832067"/>
                </a:lnTo>
                <a:lnTo>
                  <a:pt x="2158653" y="1842867"/>
                </a:lnTo>
                <a:lnTo>
                  <a:pt x="2203849" y="1853008"/>
                </a:lnTo>
                <a:lnTo>
                  <a:pt x="2249293" y="1862486"/>
                </a:lnTo>
                <a:lnTo>
                  <a:pt x="2294978" y="1871295"/>
                </a:lnTo>
                <a:lnTo>
                  <a:pt x="2340899" y="1879431"/>
                </a:lnTo>
                <a:lnTo>
                  <a:pt x="2387051" y="1886886"/>
                </a:lnTo>
                <a:lnTo>
                  <a:pt x="2433430" y="1893657"/>
                </a:lnTo>
                <a:lnTo>
                  <a:pt x="2437050" y="1894130"/>
                </a:lnTo>
                <a:lnTo>
                  <a:pt x="2437050" y="0"/>
                </a:lnTo>
                <a:close/>
              </a:path>
            </a:pathLst>
          </a:custGeom>
          <a:solidFill>
            <a:srgbClr val="FF9F37"/>
          </a:solidFill>
        </p:spPr>
        <p:txBody>
          <a:bodyPr wrap="square" lIns="0" tIns="0" rIns="0" bIns="0" rtlCol="0"/>
          <a:lstStyle/>
          <a:p>
            <a:endParaRPr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892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831" y="398718"/>
            <a:ext cx="4215765" cy="898963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5080">
              <a:lnSpc>
                <a:spcPts val="3290"/>
              </a:lnSpc>
              <a:spcBef>
                <a:spcPts val="409"/>
              </a:spcBef>
            </a:pPr>
            <a:r>
              <a:rPr lang="en-US" sz="2800" spc="15" dirty="0">
                <a:solidFill>
                  <a:srgbClr val="005082"/>
                </a:solidFill>
                <a:latin typeface="Montserrat" panose="00000500000000000000" pitchFamily="50" charset="0"/>
              </a:rPr>
              <a:t>Excused Absences &amp; Youth Empowerment</a:t>
            </a:r>
            <a:endParaRPr spc="15" dirty="0">
              <a:latin typeface="Montserrat" panose="00000500000000000000" pitchFamily="50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8736" y="2189335"/>
            <a:ext cx="4948594" cy="19620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500" b="1" spc="-10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Young people care about excused absences for mental health</a:t>
            </a: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500" b="1" spc="-10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Oregon HB 2191</a:t>
            </a: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z="2500" b="1" spc="-10" dirty="0">
              <a:solidFill>
                <a:srgbClr val="FF9F37"/>
              </a:solidFill>
              <a:latin typeface="Montserrat" panose="00000500000000000000" pitchFamily="50" charset="0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8737" y="1613588"/>
            <a:ext cx="3051810" cy="0"/>
          </a:xfrm>
          <a:custGeom>
            <a:avLst/>
            <a:gdLst/>
            <a:ahLst/>
            <a:cxnLst/>
            <a:rect l="l" t="t" r="r" b="b"/>
            <a:pathLst>
              <a:path w="3051810">
                <a:moveTo>
                  <a:pt x="0" y="0"/>
                </a:moveTo>
                <a:lnTo>
                  <a:pt x="3051728" y="1"/>
                </a:lnTo>
              </a:path>
            </a:pathLst>
          </a:custGeom>
          <a:ln w="28575">
            <a:solidFill>
              <a:srgbClr val="D0CECE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anose="00000500000000000000" pitchFamily="50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75934" y="2189335"/>
            <a:ext cx="5527147" cy="1974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91500"/>
              </a:lnSpc>
              <a:spcBef>
                <a:spcPts val="300"/>
              </a:spcBef>
            </a:pPr>
            <a:r>
              <a:rPr lang="en-US" sz="2500" b="1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Advocacy Recommendations</a:t>
            </a:r>
          </a:p>
          <a:p>
            <a:pPr marL="12700" marR="5080">
              <a:lnSpc>
                <a:spcPct val="91500"/>
              </a:lnSpc>
              <a:spcBef>
                <a:spcPts val="300"/>
              </a:spcBef>
            </a:pPr>
            <a:endParaRPr lang="en-US" sz="2500" b="1" dirty="0">
              <a:solidFill>
                <a:srgbClr val="005082"/>
              </a:solidFill>
              <a:latin typeface="Montserrat" panose="00000500000000000000" pitchFamily="50" charset="0"/>
              <a:cs typeface="Calibri"/>
            </a:endParaRPr>
          </a:p>
          <a:p>
            <a:pPr marL="355600" marR="5080" indent="-342900">
              <a:lnSpc>
                <a:spcPct val="91500"/>
              </a:lnSpc>
              <a:spcBef>
                <a:spcPts val="300"/>
              </a:spcBef>
              <a:buAutoNum type="arabicPeriod"/>
            </a:pPr>
            <a:r>
              <a:rPr lang="en-US" sz="1500" b="1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Empower youth leadership and involvement.</a:t>
            </a:r>
          </a:p>
          <a:p>
            <a:pPr marL="355600" marR="5080" indent="-342900">
              <a:lnSpc>
                <a:spcPct val="91500"/>
              </a:lnSpc>
              <a:spcBef>
                <a:spcPts val="300"/>
              </a:spcBef>
              <a:buAutoNum type="arabicPeriod"/>
            </a:pPr>
            <a:endParaRPr lang="en-US" sz="1500" b="1" dirty="0">
              <a:solidFill>
                <a:srgbClr val="005082"/>
              </a:solidFill>
              <a:latin typeface="Montserrat" panose="00000500000000000000" pitchFamily="50" charset="0"/>
              <a:cs typeface="Calibri"/>
            </a:endParaRPr>
          </a:p>
          <a:p>
            <a:pPr marL="355600" marR="5080" indent="-342900">
              <a:lnSpc>
                <a:spcPct val="91500"/>
              </a:lnSpc>
              <a:spcBef>
                <a:spcPts val="300"/>
              </a:spcBef>
              <a:buAutoNum type="arabicPeriod"/>
            </a:pPr>
            <a:r>
              <a:rPr lang="en-US" sz="1500" b="1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Incorporate ways to hear the voices of all young people</a:t>
            </a:r>
          </a:p>
          <a:p>
            <a:pPr marL="355600" marR="5080" indent="-342900">
              <a:lnSpc>
                <a:spcPct val="91500"/>
              </a:lnSpc>
              <a:spcBef>
                <a:spcPts val="300"/>
              </a:spcBef>
              <a:buAutoNum type="arabicPeriod"/>
            </a:pPr>
            <a:endParaRPr lang="en-US" sz="1500" b="1" dirty="0">
              <a:solidFill>
                <a:srgbClr val="005082"/>
              </a:solidFill>
              <a:latin typeface="Montserrat" panose="00000500000000000000" pitchFamily="50" charset="0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 flipV="1">
            <a:off x="5396864" y="3276600"/>
            <a:ext cx="5706217" cy="76200"/>
          </a:xfrm>
          <a:custGeom>
            <a:avLst/>
            <a:gdLst/>
            <a:ahLst/>
            <a:cxnLst/>
            <a:rect l="l" t="t" r="r" b="b"/>
            <a:pathLst>
              <a:path w="6492875">
                <a:moveTo>
                  <a:pt x="0" y="0"/>
                </a:moveTo>
                <a:lnTo>
                  <a:pt x="6492467" y="1"/>
                </a:lnTo>
              </a:path>
            </a:pathLst>
          </a:custGeom>
          <a:ln w="6350">
            <a:solidFill>
              <a:srgbClr val="D0CECE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anose="00000500000000000000" pitchFamily="50" charset="0"/>
            </a:endParaRPr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DAFAF956-5F0F-40C2-903C-7BEB66F193CC}"/>
              </a:ext>
            </a:extLst>
          </p:cNvPr>
          <p:cNvSpPr/>
          <p:nvPr/>
        </p:nvSpPr>
        <p:spPr>
          <a:xfrm rot="10800000">
            <a:off x="0" y="4963795"/>
            <a:ext cx="2437130" cy="1894205"/>
          </a:xfrm>
          <a:custGeom>
            <a:avLst/>
            <a:gdLst/>
            <a:ahLst/>
            <a:cxnLst/>
            <a:rect l="l" t="t" r="r" b="b"/>
            <a:pathLst>
              <a:path w="2437129" h="1894205">
                <a:moveTo>
                  <a:pt x="2437050" y="0"/>
                </a:moveTo>
                <a:lnTo>
                  <a:pt x="0" y="0"/>
                </a:lnTo>
                <a:lnTo>
                  <a:pt x="6633" y="16354"/>
                </a:lnTo>
                <a:lnTo>
                  <a:pt x="24319" y="58169"/>
                </a:lnTo>
                <a:lnTo>
                  <a:pt x="42599" y="99667"/>
                </a:lnTo>
                <a:lnTo>
                  <a:pt x="61468" y="140843"/>
                </a:lnTo>
                <a:lnTo>
                  <a:pt x="80920" y="181692"/>
                </a:lnTo>
                <a:lnTo>
                  <a:pt x="100950" y="222208"/>
                </a:lnTo>
                <a:lnTo>
                  <a:pt x="121552" y="262387"/>
                </a:lnTo>
                <a:lnTo>
                  <a:pt x="142722" y="302222"/>
                </a:lnTo>
                <a:lnTo>
                  <a:pt x="164454" y="341709"/>
                </a:lnTo>
                <a:lnTo>
                  <a:pt x="186743" y="380842"/>
                </a:lnTo>
                <a:lnTo>
                  <a:pt x="209583" y="419616"/>
                </a:lnTo>
                <a:lnTo>
                  <a:pt x="232969" y="458026"/>
                </a:lnTo>
                <a:lnTo>
                  <a:pt x="256895" y="496065"/>
                </a:lnTo>
                <a:lnTo>
                  <a:pt x="281357" y="533729"/>
                </a:lnTo>
                <a:lnTo>
                  <a:pt x="306349" y="571013"/>
                </a:lnTo>
                <a:lnTo>
                  <a:pt x="331865" y="607911"/>
                </a:lnTo>
                <a:lnTo>
                  <a:pt x="357901" y="644418"/>
                </a:lnTo>
                <a:lnTo>
                  <a:pt x="384451" y="680528"/>
                </a:lnTo>
                <a:lnTo>
                  <a:pt x="411509" y="716236"/>
                </a:lnTo>
                <a:lnTo>
                  <a:pt x="439071" y="751537"/>
                </a:lnTo>
                <a:lnTo>
                  <a:pt x="467130" y="786425"/>
                </a:lnTo>
                <a:lnTo>
                  <a:pt x="495683" y="820896"/>
                </a:lnTo>
                <a:lnTo>
                  <a:pt x="524722" y="854943"/>
                </a:lnTo>
                <a:lnTo>
                  <a:pt x="554244" y="888562"/>
                </a:lnTo>
                <a:lnTo>
                  <a:pt x="584242" y="921747"/>
                </a:lnTo>
                <a:lnTo>
                  <a:pt x="614711" y="954493"/>
                </a:lnTo>
                <a:lnTo>
                  <a:pt x="645646" y="986794"/>
                </a:lnTo>
                <a:lnTo>
                  <a:pt x="677042" y="1018645"/>
                </a:lnTo>
                <a:lnTo>
                  <a:pt x="708893" y="1050040"/>
                </a:lnTo>
                <a:lnTo>
                  <a:pt x="741194" y="1080976"/>
                </a:lnTo>
                <a:lnTo>
                  <a:pt x="773940" y="1111445"/>
                </a:lnTo>
                <a:lnTo>
                  <a:pt x="807124" y="1141443"/>
                </a:lnTo>
                <a:lnTo>
                  <a:pt x="840743" y="1170964"/>
                </a:lnTo>
                <a:lnTo>
                  <a:pt x="874791" y="1200004"/>
                </a:lnTo>
                <a:lnTo>
                  <a:pt x="909261" y="1228556"/>
                </a:lnTo>
                <a:lnTo>
                  <a:pt x="944150" y="1256616"/>
                </a:lnTo>
                <a:lnTo>
                  <a:pt x="979451" y="1284177"/>
                </a:lnTo>
                <a:lnTo>
                  <a:pt x="1015159" y="1311236"/>
                </a:lnTo>
                <a:lnTo>
                  <a:pt x="1051269" y="1337786"/>
                </a:lnTo>
                <a:lnTo>
                  <a:pt x="1087775" y="1363821"/>
                </a:lnTo>
                <a:lnTo>
                  <a:pt x="1124673" y="1389338"/>
                </a:lnTo>
                <a:lnTo>
                  <a:pt x="1161957" y="1414330"/>
                </a:lnTo>
                <a:lnTo>
                  <a:pt x="1199621" y="1438791"/>
                </a:lnTo>
                <a:lnTo>
                  <a:pt x="1237661" y="1462718"/>
                </a:lnTo>
                <a:lnTo>
                  <a:pt x="1276070" y="1486104"/>
                </a:lnTo>
                <a:lnTo>
                  <a:pt x="1314844" y="1508944"/>
                </a:lnTo>
                <a:lnTo>
                  <a:pt x="1353977" y="1531232"/>
                </a:lnTo>
                <a:lnTo>
                  <a:pt x="1393464" y="1552964"/>
                </a:lnTo>
                <a:lnTo>
                  <a:pt x="1433300" y="1574134"/>
                </a:lnTo>
                <a:lnTo>
                  <a:pt x="1473478" y="1594737"/>
                </a:lnTo>
                <a:lnTo>
                  <a:pt x="1513995" y="1614767"/>
                </a:lnTo>
                <a:lnTo>
                  <a:pt x="1554844" y="1634219"/>
                </a:lnTo>
                <a:lnTo>
                  <a:pt x="1596020" y="1653087"/>
                </a:lnTo>
                <a:lnTo>
                  <a:pt x="1637518" y="1671367"/>
                </a:lnTo>
                <a:lnTo>
                  <a:pt x="1679332" y="1689053"/>
                </a:lnTo>
                <a:lnTo>
                  <a:pt x="1721458" y="1706140"/>
                </a:lnTo>
                <a:lnTo>
                  <a:pt x="1763889" y="1722622"/>
                </a:lnTo>
                <a:lnTo>
                  <a:pt x="1806621" y="1738494"/>
                </a:lnTo>
                <a:lnTo>
                  <a:pt x="1849648" y="1753750"/>
                </a:lnTo>
                <a:lnTo>
                  <a:pt x="1892965" y="1768386"/>
                </a:lnTo>
                <a:lnTo>
                  <a:pt x="1936566" y="1782395"/>
                </a:lnTo>
                <a:lnTo>
                  <a:pt x="1980447" y="1795774"/>
                </a:lnTo>
                <a:lnTo>
                  <a:pt x="2024601" y="1808515"/>
                </a:lnTo>
                <a:lnTo>
                  <a:pt x="2069024" y="1820615"/>
                </a:lnTo>
                <a:lnTo>
                  <a:pt x="2113710" y="1832067"/>
                </a:lnTo>
                <a:lnTo>
                  <a:pt x="2158653" y="1842867"/>
                </a:lnTo>
                <a:lnTo>
                  <a:pt x="2203849" y="1853008"/>
                </a:lnTo>
                <a:lnTo>
                  <a:pt x="2249293" y="1862486"/>
                </a:lnTo>
                <a:lnTo>
                  <a:pt x="2294978" y="1871295"/>
                </a:lnTo>
                <a:lnTo>
                  <a:pt x="2340899" y="1879431"/>
                </a:lnTo>
                <a:lnTo>
                  <a:pt x="2387051" y="1886886"/>
                </a:lnTo>
                <a:lnTo>
                  <a:pt x="2433430" y="1893657"/>
                </a:lnTo>
                <a:lnTo>
                  <a:pt x="2437050" y="1894130"/>
                </a:lnTo>
                <a:lnTo>
                  <a:pt x="2437050" y="0"/>
                </a:lnTo>
                <a:close/>
              </a:path>
            </a:pathLst>
          </a:custGeom>
          <a:solidFill>
            <a:srgbClr val="FF9F37"/>
          </a:solidFill>
        </p:spPr>
        <p:txBody>
          <a:bodyPr wrap="square" lIns="0" tIns="0" rIns="0" bIns="0" rtlCol="0"/>
          <a:lstStyle/>
          <a:p>
            <a:endParaRPr dirty="0">
              <a:latin typeface="Montserrat" panose="00000500000000000000" pitchFamily="50" charset="0"/>
            </a:endParaRPr>
          </a:p>
        </p:txBody>
      </p:sp>
      <p:sp>
        <p:nvSpPr>
          <p:cNvPr id="11" name="object 12">
            <a:extLst>
              <a:ext uri="{FF2B5EF4-FFF2-40B4-BE49-F238E27FC236}">
                <a16:creationId xmlns:a16="http://schemas.microsoft.com/office/drawing/2014/main" id="{72E535D2-963C-4955-8B29-9758CCDDF8FF}"/>
              </a:ext>
            </a:extLst>
          </p:cNvPr>
          <p:cNvSpPr/>
          <p:nvPr/>
        </p:nvSpPr>
        <p:spPr>
          <a:xfrm>
            <a:off x="9754950" y="0"/>
            <a:ext cx="2437130" cy="1894205"/>
          </a:xfrm>
          <a:custGeom>
            <a:avLst/>
            <a:gdLst/>
            <a:ahLst/>
            <a:cxnLst/>
            <a:rect l="l" t="t" r="r" b="b"/>
            <a:pathLst>
              <a:path w="2437129" h="1894205">
                <a:moveTo>
                  <a:pt x="2437050" y="0"/>
                </a:moveTo>
                <a:lnTo>
                  <a:pt x="0" y="0"/>
                </a:lnTo>
                <a:lnTo>
                  <a:pt x="6633" y="16354"/>
                </a:lnTo>
                <a:lnTo>
                  <a:pt x="24319" y="58169"/>
                </a:lnTo>
                <a:lnTo>
                  <a:pt x="42599" y="99667"/>
                </a:lnTo>
                <a:lnTo>
                  <a:pt x="61468" y="140843"/>
                </a:lnTo>
                <a:lnTo>
                  <a:pt x="80920" y="181692"/>
                </a:lnTo>
                <a:lnTo>
                  <a:pt x="100950" y="222208"/>
                </a:lnTo>
                <a:lnTo>
                  <a:pt x="121552" y="262387"/>
                </a:lnTo>
                <a:lnTo>
                  <a:pt x="142722" y="302222"/>
                </a:lnTo>
                <a:lnTo>
                  <a:pt x="164454" y="341709"/>
                </a:lnTo>
                <a:lnTo>
                  <a:pt x="186743" y="380842"/>
                </a:lnTo>
                <a:lnTo>
                  <a:pt x="209583" y="419616"/>
                </a:lnTo>
                <a:lnTo>
                  <a:pt x="232969" y="458026"/>
                </a:lnTo>
                <a:lnTo>
                  <a:pt x="256895" y="496065"/>
                </a:lnTo>
                <a:lnTo>
                  <a:pt x="281357" y="533729"/>
                </a:lnTo>
                <a:lnTo>
                  <a:pt x="306349" y="571013"/>
                </a:lnTo>
                <a:lnTo>
                  <a:pt x="331865" y="607911"/>
                </a:lnTo>
                <a:lnTo>
                  <a:pt x="357901" y="644418"/>
                </a:lnTo>
                <a:lnTo>
                  <a:pt x="384451" y="680528"/>
                </a:lnTo>
                <a:lnTo>
                  <a:pt x="411509" y="716236"/>
                </a:lnTo>
                <a:lnTo>
                  <a:pt x="439071" y="751537"/>
                </a:lnTo>
                <a:lnTo>
                  <a:pt x="467130" y="786425"/>
                </a:lnTo>
                <a:lnTo>
                  <a:pt x="495683" y="820896"/>
                </a:lnTo>
                <a:lnTo>
                  <a:pt x="524722" y="854943"/>
                </a:lnTo>
                <a:lnTo>
                  <a:pt x="554244" y="888562"/>
                </a:lnTo>
                <a:lnTo>
                  <a:pt x="584242" y="921747"/>
                </a:lnTo>
                <a:lnTo>
                  <a:pt x="614711" y="954493"/>
                </a:lnTo>
                <a:lnTo>
                  <a:pt x="645646" y="986794"/>
                </a:lnTo>
                <a:lnTo>
                  <a:pt x="677042" y="1018645"/>
                </a:lnTo>
                <a:lnTo>
                  <a:pt x="708893" y="1050040"/>
                </a:lnTo>
                <a:lnTo>
                  <a:pt x="741194" y="1080976"/>
                </a:lnTo>
                <a:lnTo>
                  <a:pt x="773940" y="1111445"/>
                </a:lnTo>
                <a:lnTo>
                  <a:pt x="807124" y="1141443"/>
                </a:lnTo>
                <a:lnTo>
                  <a:pt x="840743" y="1170964"/>
                </a:lnTo>
                <a:lnTo>
                  <a:pt x="874791" y="1200004"/>
                </a:lnTo>
                <a:lnTo>
                  <a:pt x="909261" y="1228556"/>
                </a:lnTo>
                <a:lnTo>
                  <a:pt x="944150" y="1256616"/>
                </a:lnTo>
                <a:lnTo>
                  <a:pt x="979451" y="1284177"/>
                </a:lnTo>
                <a:lnTo>
                  <a:pt x="1015159" y="1311236"/>
                </a:lnTo>
                <a:lnTo>
                  <a:pt x="1051269" y="1337786"/>
                </a:lnTo>
                <a:lnTo>
                  <a:pt x="1087775" y="1363821"/>
                </a:lnTo>
                <a:lnTo>
                  <a:pt x="1124673" y="1389338"/>
                </a:lnTo>
                <a:lnTo>
                  <a:pt x="1161957" y="1414330"/>
                </a:lnTo>
                <a:lnTo>
                  <a:pt x="1199621" y="1438791"/>
                </a:lnTo>
                <a:lnTo>
                  <a:pt x="1237661" y="1462718"/>
                </a:lnTo>
                <a:lnTo>
                  <a:pt x="1276070" y="1486104"/>
                </a:lnTo>
                <a:lnTo>
                  <a:pt x="1314844" y="1508944"/>
                </a:lnTo>
                <a:lnTo>
                  <a:pt x="1353977" y="1531232"/>
                </a:lnTo>
                <a:lnTo>
                  <a:pt x="1393464" y="1552964"/>
                </a:lnTo>
                <a:lnTo>
                  <a:pt x="1433300" y="1574134"/>
                </a:lnTo>
                <a:lnTo>
                  <a:pt x="1473478" y="1594737"/>
                </a:lnTo>
                <a:lnTo>
                  <a:pt x="1513995" y="1614767"/>
                </a:lnTo>
                <a:lnTo>
                  <a:pt x="1554844" y="1634219"/>
                </a:lnTo>
                <a:lnTo>
                  <a:pt x="1596020" y="1653087"/>
                </a:lnTo>
                <a:lnTo>
                  <a:pt x="1637518" y="1671367"/>
                </a:lnTo>
                <a:lnTo>
                  <a:pt x="1679332" y="1689053"/>
                </a:lnTo>
                <a:lnTo>
                  <a:pt x="1721458" y="1706140"/>
                </a:lnTo>
                <a:lnTo>
                  <a:pt x="1763889" y="1722622"/>
                </a:lnTo>
                <a:lnTo>
                  <a:pt x="1806621" y="1738494"/>
                </a:lnTo>
                <a:lnTo>
                  <a:pt x="1849648" y="1753750"/>
                </a:lnTo>
                <a:lnTo>
                  <a:pt x="1892965" y="1768386"/>
                </a:lnTo>
                <a:lnTo>
                  <a:pt x="1936566" y="1782395"/>
                </a:lnTo>
                <a:lnTo>
                  <a:pt x="1980447" y="1795774"/>
                </a:lnTo>
                <a:lnTo>
                  <a:pt x="2024601" y="1808515"/>
                </a:lnTo>
                <a:lnTo>
                  <a:pt x="2069024" y="1820615"/>
                </a:lnTo>
                <a:lnTo>
                  <a:pt x="2113710" y="1832067"/>
                </a:lnTo>
                <a:lnTo>
                  <a:pt x="2158653" y="1842867"/>
                </a:lnTo>
                <a:lnTo>
                  <a:pt x="2203849" y="1853008"/>
                </a:lnTo>
                <a:lnTo>
                  <a:pt x="2249293" y="1862486"/>
                </a:lnTo>
                <a:lnTo>
                  <a:pt x="2294978" y="1871295"/>
                </a:lnTo>
                <a:lnTo>
                  <a:pt x="2340899" y="1879431"/>
                </a:lnTo>
                <a:lnTo>
                  <a:pt x="2387051" y="1886886"/>
                </a:lnTo>
                <a:lnTo>
                  <a:pt x="2433430" y="1893657"/>
                </a:lnTo>
                <a:lnTo>
                  <a:pt x="2437050" y="1894130"/>
                </a:lnTo>
                <a:lnTo>
                  <a:pt x="2437050" y="0"/>
                </a:lnTo>
                <a:close/>
              </a:path>
            </a:pathLst>
          </a:custGeom>
          <a:solidFill>
            <a:srgbClr val="005082"/>
          </a:solidFill>
        </p:spPr>
        <p:txBody>
          <a:bodyPr wrap="square" lIns="0" tIns="0" rIns="0" bIns="0" rtlCol="0"/>
          <a:lstStyle/>
          <a:p>
            <a:endParaRPr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045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832" y="374335"/>
            <a:ext cx="4198367" cy="47577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5080">
              <a:lnSpc>
                <a:spcPts val="3290"/>
              </a:lnSpc>
              <a:spcBef>
                <a:spcPts val="409"/>
              </a:spcBef>
            </a:pPr>
            <a:r>
              <a:rPr lang="en-US" sz="3000" spc="15" dirty="0">
                <a:solidFill>
                  <a:srgbClr val="005082"/>
                </a:solidFill>
                <a:latin typeface="Montserrat" panose="00000500000000000000" pitchFamily="50" charset="0"/>
              </a:rPr>
              <a:t>Resources</a:t>
            </a:r>
            <a:endParaRPr sz="3000" spc="15" dirty="0">
              <a:solidFill>
                <a:srgbClr val="005082"/>
              </a:solidFill>
              <a:latin typeface="Montserrat" panose="00000500000000000000" pitchFamily="50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88444" y="1928876"/>
            <a:ext cx="6169660" cy="41831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1500" spc="-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Review the charts found in the </a:t>
            </a:r>
            <a:r>
              <a:rPr lang="en-US" sz="1500" spc="-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  <a:hlinkClick r:id="rId2"/>
              </a:rPr>
              <a:t>report</a:t>
            </a:r>
            <a:r>
              <a:rPr lang="en-US" sz="1500" spc="-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 to see what exists in your state and what work still needs to be done!</a:t>
            </a:r>
          </a:p>
          <a:p>
            <a:pPr marL="12700">
              <a:spcBef>
                <a:spcPts val="100"/>
              </a:spcBef>
            </a:pPr>
            <a:endParaRPr lang="en-US" sz="1500" spc="-5" dirty="0">
              <a:solidFill>
                <a:srgbClr val="005082"/>
              </a:solidFill>
              <a:latin typeface="Montserrat" panose="00000500000000000000" pitchFamily="50" charset="0"/>
              <a:cs typeface="Calibri"/>
            </a:endParaRPr>
          </a:p>
          <a:p>
            <a:pPr marL="12700">
              <a:spcBef>
                <a:spcPts val="100"/>
              </a:spcBef>
            </a:pPr>
            <a:endParaRPr lang="en-US" sz="1500" spc="-5" dirty="0">
              <a:solidFill>
                <a:srgbClr val="005082"/>
              </a:solidFill>
              <a:latin typeface="Montserrat" panose="00000500000000000000" pitchFamily="50" charset="0"/>
              <a:cs typeface="Calibri"/>
            </a:endParaRPr>
          </a:p>
          <a:p>
            <a:pPr marL="12700">
              <a:spcBef>
                <a:spcPts val="100"/>
              </a:spcBef>
            </a:pPr>
            <a:r>
              <a:rPr lang="en-US" sz="1500" spc="-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Reach out to state and local agencies and organizations that may already be working in these areas. You can find your local MHA Affiliate </a:t>
            </a:r>
            <a:r>
              <a:rPr lang="en-US" sz="1500" spc="-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  <a:hlinkClick r:id="rId3"/>
              </a:rPr>
              <a:t>here</a:t>
            </a:r>
            <a:r>
              <a:rPr lang="en-US" sz="1500" spc="-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.</a:t>
            </a:r>
          </a:p>
          <a:p>
            <a:pPr marL="12700">
              <a:spcBef>
                <a:spcPts val="100"/>
              </a:spcBef>
            </a:pPr>
            <a:endParaRPr lang="en-US" sz="1500" spc="-5" dirty="0">
              <a:solidFill>
                <a:srgbClr val="005082"/>
              </a:solidFill>
              <a:latin typeface="Montserrat" panose="00000500000000000000" pitchFamily="50" charset="0"/>
              <a:cs typeface="Calibri"/>
            </a:endParaRPr>
          </a:p>
          <a:p>
            <a:pPr marL="12700">
              <a:spcBef>
                <a:spcPts val="100"/>
              </a:spcBef>
            </a:pPr>
            <a:endParaRPr lang="en-US" sz="1500" spc="-5" dirty="0">
              <a:solidFill>
                <a:srgbClr val="005082"/>
              </a:solidFill>
              <a:latin typeface="Montserrat" panose="00000500000000000000" pitchFamily="50" charset="0"/>
              <a:cs typeface="Calibri"/>
            </a:endParaRPr>
          </a:p>
          <a:p>
            <a:pPr marL="12700">
              <a:spcBef>
                <a:spcPts val="100"/>
              </a:spcBef>
            </a:pPr>
            <a:endParaRPr lang="en-US" sz="1500" spc="-5" dirty="0">
              <a:solidFill>
                <a:srgbClr val="005082"/>
              </a:solidFill>
              <a:latin typeface="Montserrat" panose="00000500000000000000" pitchFamily="50" charset="0"/>
              <a:cs typeface="Calibri"/>
            </a:endParaRPr>
          </a:p>
          <a:p>
            <a:pPr marL="12700">
              <a:spcBef>
                <a:spcPts val="100"/>
              </a:spcBef>
            </a:pPr>
            <a:r>
              <a:rPr lang="en-US" sz="1500" spc="-5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Make the case for your desired legislation to local and state policymakers.</a:t>
            </a:r>
          </a:p>
          <a:p>
            <a:pPr marL="12700">
              <a:spcBef>
                <a:spcPts val="100"/>
              </a:spcBef>
            </a:pPr>
            <a:endParaRPr lang="en-US" sz="1500" spc="-5" dirty="0">
              <a:solidFill>
                <a:srgbClr val="005082"/>
              </a:solidFill>
              <a:latin typeface="Montserrat" panose="00000500000000000000" pitchFamily="50" charset="0"/>
              <a:cs typeface="Calibri"/>
            </a:endParaRPr>
          </a:p>
          <a:p>
            <a:pPr marL="12700">
              <a:spcBef>
                <a:spcPts val="100"/>
              </a:spcBef>
            </a:pPr>
            <a:endParaRPr lang="en-US" sz="1500" spc="-5" dirty="0">
              <a:solidFill>
                <a:srgbClr val="005082"/>
              </a:solidFill>
              <a:latin typeface="Montserrat" panose="00000500000000000000" pitchFamily="50" charset="0"/>
              <a:cs typeface="Calibri"/>
            </a:endParaRPr>
          </a:p>
          <a:p>
            <a:pPr marL="12700">
              <a:spcBef>
                <a:spcPts val="100"/>
              </a:spcBef>
            </a:pPr>
            <a:r>
              <a:rPr lang="en-US" sz="150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Join MHA’s </a:t>
            </a:r>
            <a:r>
              <a:rPr lang="en-US" sz="150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  <a:hlinkClick r:id="rId4"/>
              </a:rPr>
              <a:t>Advocacy Network</a:t>
            </a:r>
            <a:r>
              <a:rPr lang="en-US" sz="1500" dirty="0">
                <a:solidFill>
                  <a:srgbClr val="005082"/>
                </a:solidFill>
                <a:latin typeface="Montserrat" panose="00000500000000000000" pitchFamily="50" charset="0"/>
                <a:cs typeface="Calibri"/>
              </a:rPr>
              <a:t>!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1800" dirty="0">
              <a:latin typeface="Montserrat" panose="00000500000000000000" pitchFamily="50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Montserrat" panose="00000500000000000000" pitchFamily="50" charset="0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8737" y="1613588"/>
            <a:ext cx="3930015" cy="0"/>
          </a:xfrm>
          <a:custGeom>
            <a:avLst/>
            <a:gdLst/>
            <a:ahLst/>
            <a:cxnLst/>
            <a:rect l="l" t="t" r="r" b="b"/>
            <a:pathLst>
              <a:path w="3930015">
                <a:moveTo>
                  <a:pt x="0" y="0"/>
                </a:moveTo>
                <a:lnTo>
                  <a:pt x="3929639" y="1"/>
                </a:lnTo>
              </a:path>
            </a:pathLst>
          </a:custGeom>
          <a:ln w="28575">
            <a:solidFill>
              <a:srgbClr val="D0CECE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anose="00000500000000000000" pitchFamily="50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8737" y="1885188"/>
            <a:ext cx="4060863" cy="19059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367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State Charts</a:t>
            </a:r>
          </a:p>
          <a:p>
            <a:pPr marL="355600" indent="-342900">
              <a:lnSpc>
                <a:spcPts val="367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Fact Sheet/Infographic</a:t>
            </a:r>
          </a:p>
          <a:p>
            <a:pPr marL="355600" indent="-342900">
              <a:lnSpc>
                <a:spcPts val="367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Playbook</a:t>
            </a:r>
          </a:p>
          <a:p>
            <a:pPr marL="355600" indent="-342900">
              <a:lnSpc>
                <a:spcPts val="367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FF9F37"/>
                </a:solidFill>
                <a:latin typeface="Montserrat" panose="00000500000000000000" pitchFamily="50" charset="0"/>
                <a:cs typeface="Calibri"/>
              </a:rPr>
              <a:t>Full Report</a:t>
            </a:r>
            <a:endParaRPr sz="2500" dirty="0">
              <a:solidFill>
                <a:srgbClr val="FF9F37"/>
              </a:solidFill>
              <a:latin typeface="Montserrat" panose="00000500000000000000" pitchFamily="50" charset="0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88444" y="2681528"/>
            <a:ext cx="6881495" cy="0"/>
          </a:xfrm>
          <a:custGeom>
            <a:avLst/>
            <a:gdLst/>
            <a:ahLst/>
            <a:cxnLst/>
            <a:rect l="l" t="t" r="r" b="b"/>
            <a:pathLst>
              <a:path w="6881495">
                <a:moveTo>
                  <a:pt x="0" y="0"/>
                </a:moveTo>
                <a:lnTo>
                  <a:pt x="6881433" y="1"/>
                </a:lnTo>
              </a:path>
            </a:pathLst>
          </a:custGeom>
          <a:ln w="6350">
            <a:solidFill>
              <a:srgbClr val="D0CECE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anose="00000500000000000000" pitchFamily="50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22554" y="5457601"/>
            <a:ext cx="4613910" cy="1400810"/>
          </a:xfrm>
          <a:custGeom>
            <a:avLst/>
            <a:gdLst/>
            <a:ahLst/>
            <a:cxnLst/>
            <a:rect l="l" t="t" r="r" b="b"/>
            <a:pathLst>
              <a:path w="4613910" h="1400809">
                <a:moveTo>
                  <a:pt x="2306748" y="0"/>
                </a:moveTo>
                <a:lnTo>
                  <a:pt x="2258465" y="439"/>
                </a:lnTo>
                <a:lnTo>
                  <a:pt x="2210396" y="1752"/>
                </a:lnTo>
                <a:lnTo>
                  <a:pt x="2162548" y="3932"/>
                </a:lnTo>
                <a:lnTo>
                  <a:pt x="2114928" y="6970"/>
                </a:lnTo>
                <a:lnTo>
                  <a:pt x="2067545" y="10860"/>
                </a:lnTo>
                <a:lnTo>
                  <a:pt x="2020405" y="15593"/>
                </a:lnTo>
                <a:lnTo>
                  <a:pt x="1973517" y="21162"/>
                </a:lnTo>
                <a:lnTo>
                  <a:pt x="1926888" y="27559"/>
                </a:lnTo>
                <a:lnTo>
                  <a:pt x="1880526" y="34777"/>
                </a:lnTo>
                <a:lnTo>
                  <a:pt x="1834437" y="42808"/>
                </a:lnTo>
                <a:lnTo>
                  <a:pt x="1788631" y="51644"/>
                </a:lnTo>
                <a:lnTo>
                  <a:pt x="1743114" y="61279"/>
                </a:lnTo>
                <a:lnTo>
                  <a:pt x="1697894" y="71704"/>
                </a:lnTo>
                <a:lnTo>
                  <a:pt x="1652978" y="82912"/>
                </a:lnTo>
                <a:lnTo>
                  <a:pt x="1608374" y="94895"/>
                </a:lnTo>
                <a:lnTo>
                  <a:pt x="1564091" y="107646"/>
                </a:lnTo>
                <a:lnTo>
                  <a:pt x="1520134" y="121156"/>
                </a:lnTo>
                <a:lnTo>
                  <a:pt x="1476513" y="135419"/>
                </a:lnTo>
                <a:lnTo>
                  <a:pt x="1433234" y="150427"/>
                </a:lnTo>
                <a:lnTo>
                  <a:pt x="1390305" y="166172"/>
                </a:lnTo>
                <a:lnTo>
                  <a:pt x="1347734" y="182647"/>
                </a:lnTo>
                <a:lnTo>
                  <a:pt x="1305528" y="199844"/>
                </a:lnTo>
                <a:lnTo>
                  <a:pt x="1263695" y="217755"/>
                </a:lnTo>
                <a:lnTo>
                  <a:pt x="1222243" y="236373"/>
                </a:lnTo>
                <a:lnTo>
                  <a:pt x="1181179" y="255691"/>
                </a:lnTo>
                <a:lnTo>
                  <a:pt x="1140510" y="275700"/>
                </a:lnTo>
                <a:lnTo>
                  <a:pt x="1100244" y="296393"/>
                </a:lnTo>
                <a:lnTo>
                  <a:pt x="1060390" y="317763"/>
                </a:lnTo>
                <a:lnTo>
                  <a:pt x="1020953" y="339802"/>
                </a:lnTo>
                <a:lnTo>
                  <a:pt x="981943" y="362502"/>
                </a:lnTo>
                <a:lnTo>
                  <a:pt x="943366" y="385856"/>
                </a:lnTo>
                <a:lnTo>
                  <a:pt x="905231" y="409855"/>
                </a:lnTo>
                <a:lnTo>
                  <a:pt x="867544" y="434494"/>
                </a:lnTo>
                <a:lnTo>
                  <a:pt x="830314" y="459763"/>
                </a:lnTo>
                <a:lnTo>
                  <a:pt x="793548" y="485656"/>
                </a:lnTo>
                <a:lnTo>
                  <a:pt x="757253" y="512165"/>
                </a:lnTo>
                <a:lnTo>
                  <a:pt x="721437" y="539282"/>
                </a:lnTo>
                <a:lnTo>
                  <a:pt x="686108" y="566999"/>
                </a:lnTo>
                <a:lnTo>
                  <a:pt x="651274" y="595310"/>
                </a:lnTo>
                <a:lnTo>
                  <a:pt x="616941" y="624205"/>
                </a:lnTo>
                <a:lnTo>
                  <a:pt x="583118" y="653679"/>
                </a:lnTo>
                <a:lnTo>
                  <a:pt x="549812" y="683723"/>
                </a:lnTo>
                <a:lnTo>
                  <a:pt x="517031" y="714330"/>
                </a:lnTo>
                <a:lnTo>
                  <a:pt x="484782" y="745491"/>
                </a:lnTo>
                <a:lnTo>
                  <a:pt x="453073" y="777200"/>
                </a:lnTo>
                <a:lnTo>
                  <a:pt x="421911" y="809449"/>
                </a:lnTo>
                <a:lnTo>
                  <a:pt x="391305" y="842231"/>
                </a:lnTo>
                <a:lnTo>
                  <a:pt x="361261" y="875537"/>
                </a:lnTo>
                <a:lnTo>
                  <a:pt x="331787" y="909360"/>
                </a:lnTo>
                <a:lnTo>
                  <a:pt x="302891" y="943692"/>
                </a:lnTo>
                <a:lnTo>
                  <a:pt x="274581" y="978527"/>
                </a:lnTo>
                <a:lnTo>
                  <a:pt x="246863" y="1013856"/>
                </a:lnTo>
                <a:lnTo>
                  <a:pt x="219746" y="1049671"/>
                </a:lnTo>
                <a:lnTo>
                  <a:pt x="193238" y="1085966"/>
                </a:lnTo>
                <a:lnTo>
                  <a:pt x="167345" y="1122733"/>
                </a:lnTo>
                <a:lnTo>
                  <a:pt x="142075" y="1159963"/>
                </a:lnTo>
                <a:lnTo>
                  <a:pt x="117437" y="1197650"/>
                </a:lnTo>
                <a:lnTo>
                  <a:pt x="93437" y="1235785"/>
                </a:lnTo>
                <a:lnTo>
                  <a:pt x="70083" y="1274362"/>
                </a:lnTo>
                <a:lnTo>
                  <a:pt x="47383" y="1313372"/>
                </a:lnTo>
                <a:lnTo>
                  <a:pt x="25345" y="1352808"/>
                </a:lnTo>
                <a:lnTo>
                  <a:pt x="3975" y="1392663"/>
                </a:lnTo>
                <a:lnTo>
                  <a:pt x="0" y="1400398"/>
                </a:lnTo>
                <a:lnTo>
                  <a:pt x="4613495" y="1400398"/>
                </a:lnTo>
                <a:lnTo>
                  <a:pt x="4588150" y="1352808"/>
                </a:lnTo>
                <a:lnTo>
                  <a:pt x="4566112" y="1313372"/>
                </a:lnTo>
                <a:lnTo>
                  <a:pt x="4543412" y="1274362"/>
                </a:lnTo>
                <a:lnTo>
                  <a:pt x="4520058" y="1235785"/>
                </a:lnTo>
                <a:lnTo>
                  <a:pt x="4496058" y="1197650"/>
                </a:lnTo>
                <a:lnTo>
                  <a:pt x="4471419" y="1159963"/>
                </a:lnTo>
                <a:lnTo>
                  <a:pt x="4446150" y="1122733"/>
                </a:lnTo>
                <a:lnTo>
                  <a:pt x="4420257" y="1085966"/>
                </a:lnTo>
                <a:lnTo>
                  <a:pt x="4393748" y="1049671"/>
                </a:lnTo>
                <a:lnTo>
                  <a:pt x="4366632" y="1013856"/>
                </a:lnTo>
                <a:lnTo>
                  <a:pt x="4338914" y="978527"/>
                </a:lnTo>
                <a:lnTo>
                  <a:pt x="4310604" y="943692"/>
                </a:lnTo>
                <a:lnTo>
                  <a:pt x="4281708" y="909360"/>
                </a:lnTo>
                <a:lnTo>
                  <a:pt x="4252234" y="875537"/>
                </a:lnTo>
                <a:lnTo>
                  <a:pt x="4222190" y="842231"/>
                </a:lnTo>
                <a:lnTo>
                  <a:pt x="4191584" y="809449"/>
                </a:lnTo>
                <a:lnTo>
                  <a:pt x="4160422" y="777200"/>
                </a:lnTo>
                <a:lnTo>
                  <a:pt x="4128713" y="745491"/>
                </a:lnTo>
                <a:lnTo>
                  <a:pt x="4096464" y="714330"/>
                </a:lnTo>
                <a:lnTo>
                  <a:pt x="4063683" y="683723"/>
                </a:lnTo>
                <a:lnTo>
                  <a:pt x="4030377" y="653679"/>
                </a:lnTo>
                <a:lnTo>
                  <a:pt x="3996554" y="624205"/>
                </a:lnTo>
                <a:lnTo>
                  <a:pt x="3962221" y="595310"/>
                </a:lnTo>
                <a:lnTo>
                  <a:pt x="3927387" y="566999"/>
                </a:lnTo>
                <a:lnTo>
                  <a:pt x="3892058" y="539282"/>
                </a:lnTo>
                <a:lnTo>
                  <a:pt x="3856242" y="512165"/>
                </a:lnTo>
                <a:lnTo>
                  <a:pt x="3819948" y="485656"/>
                </a:lnTo>
                <a:lnTo>
                  <a:pt x="3783181" y="459763"/>
                </a:lnTo>
                <a:lnTo>
                  <a:pt x="3745951" y="434494"/>
                </a:lnTo>
                <a:lnTo>
                  <a:pt x="3708264" y="409855"/>
                </a:lnTo>
                <a:lnTo>
                  <a:pt x="3670129" y="385856"/>
                </a:lnTo>
                <a:lnTo>
                  <a:pt x="3631552" y="362502"/>
                </a:lnTo>
                <a:lnTo>
                  <a:pt x="3592542" y="339802"/>
                </a:lnTo>
                <a:lnTo>
                  <a:pt x="3553106" y="317763"/>
                </a:lnTo>
                <a:lnTo>
                  <a:pt x="3513251" y="296393"/>
                </a:lnTo>
                <a:lnTo>
                  <a:pt x="3472986" y="275700"/>
                </a:lnTo>
                <a:lnTo>
                  <a:pt x="3432317" y="255691"/>
                </a:lnTo>
                <a:lnTo>
                  <a:pt x="3391252" y="236373"/>
                </a:lnTo>
                <a:lnTo>
                  <a:pt x="3349800" y="217755"/>
                </a:lnTo>
                <a:lnTo>
                  <a:pt x="3307967" y="199844"/>
                </a:lnTo>
                <a:lnTo>
                  <a:pt x="3265761" y="182647"/>
                </a:lnTo>
                <a:lnTo>
                  <a:pt x="3223190" y="166172"/>
                </a:lnTo>
                <a:lnTo>
                  <a:pt x="3180261" y="150427"/>
                </a:lnTo>
                <a:lnTo>
                  <a:pt x="3136983" y="135419"/>
                </a:lnTo>
                <a:lnTo>
                  <a:pt x="3093361" y="121156"/>
                </a:lnTo>
                <a:lnTo>
                  <a:pt x="3049405" y="107646"/>
                </a:lnTo>
                <a:lnTo>
                  <a:pt x="3005121" y="94895"/>
                </a:lnTo>
                <a:lnTo>
                  <a:pt x="2960518" y="82912"/>
                </a:lnTo>
                <a:lnTo>
                  <a:pt x="2915602" y="71704"/>
                </a:lnTo>
                <a:lnTo>
                  <a:pt x="2870382" y="61279"/>
                </a:lnTo>
                <a:lnTo>
                  <a:pt x="2824865" y="51644"/>
                </a:lnTo>
                <a:lnTo>
                  <a:pt x="2779058" y="42808"/>
                </a:lnTo>
                <a:lnTo>
                  <a:pt x="2732970" y="34777"/>
                </a:lnTo>
                <a:lnTo>
                  <a:pt x="2686608" y="27559"/>
                </a:lnTo>
                <a:lnTo>
                  <a:pt x="2639979" y="21162"/>
                </a:lnTo>
                <a:lnTo>
                  <a:pt x="2593091" y="15593"/>
                </a:lnTo>
                <a:lnTo>
                  <a:pt x="2545951" y="10860"/>
                </a:lnTo>
                <a:lnTo>
                  <a:pt x="2498568" y="6970"/>
                </a:lnTo>
                <a:lnTo>
                  <a:pt x="2450948" y="3932"/>
                </a:lnTo>
                <a:lnTo>
                  <a:pt x="2403100" y="1752"/>
                </a:lnTo>
                <a:lnTo>
                  <a:pt x="2355031" y="439"/>
                </a:lnTo>
                <a:lnTo>
                  <a:pt x="2306748" y="0"/>
                </a:lnTo>
                <a:close/>
              </a:path>
            </a:pathLst>
          </a:custGeom>
          <a:solidFill>
            <a:srgbClr val="005082"/>
          </a:solidFill>
        </p:spPr>
        <p:txBody>
          <a:bodyPr wrap="square" lIns="0" tIns="0" rIns="0" bIns="0" rtlCol="0"/>
          <a:lstStyle/>
          <a:p>
            <a:endParaRPr>
              <a:latin typeface="Montserrat" panose="00000500000000000000" pitchFamily="50" charset="0"/>
            </a:endParaRPr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97E6A856-AFEE-47A8-921B-EA31B1BC11C8}"/>
              </a:ext>
            </a:extLst>
          </p:cNvPr>
          <p:cNvSpPr/>
          <p:nvPr/>
        </p:nvSpPr>
        <p:spPr>
          <a:xfrm>
            <a:off x="4788444" y="3962400"/>
            <a:ext cx="6881495" cy="0"/>
          </a:xfrm>
          <a:custGeom>
            <a:avLst/>
            <a:gdLst/>
            <a:ahLst/>
            <a:cxnLst/>
            <a:rect l="l" t="t" r="r" b="b"/>
            <a:pathLst>
              <a:path w="6881495">
                <a:moveTo>
                  <a:pt x="0" y="0"/>
                </a:moveTo>
                <a:lnTo>
                  <a:pt x="6881433" y="1"/>
                </a:lnTo>
              </a:path>
            </a:pathLst>
          </a:custGeom>
          <a:ln w="6350">
            <a:solidFill>
              <a:srgbClr val="D0CECE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anose="00000500000000000000" pitchFamily="50" charset="0"/>
            </a:endParaRPr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C993D8EF-12D6-40A7-9E38-7E2CE93B75A6}"/>
              </a:ext>
            </a:extLst>
          </p:cNvPr>
          <p:cNvSpPr/>
          <p:nvPr/>
        </p:nvSpPr>
        <p:spPr>
          <a:xfrm>
            <a:off x="4788444" y="5029200"/>
            <a:ext cx="6881495" cy="0"/>
          </a:xfrm>
          <a:custGeom>
            <a:avLst/>
            <a:gdLst/>
            <a:ahLst/>
            <a:cxnLst/>
            <a:rect l="l" t="t" r="r" b="b"/>
            <a:pathLst>
              <a:path w="6881495">
                <a:moveTo>
                  <a:pt x="0" y="0"/>
                </a:moveTo>
                <a:lnTo>
                  <a:pt x="6881433" y="1"/>
                </a:lnTo>
              </a:path>
            </a:pathLst>
          </a:custGeom>
          <a:ln w="6350">
            <a:solidFill>
              <a:srgbClr val="D0CECE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193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</TotalTime>
  <Words>579</Words>
  <Application>Microsoft Office PowerPoint</Application>
  <PresentationFormat>Widescreen</PresentationFormat>
  <Paragraphs>73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Montserrat</vt:lpstr>
      <vt:lpstr>Times New Roman</vt:lpstr>
      <vt:lpstr>Office Theme</vt:lpstr>
      <vt:lpstr>MHA Report Findings: The Urgent Need for More Education, Services, and Supports</vt:lpstr>
      <vt:lpstr>Who is this Information for?</vt:lpstr>
      <vt:lpstr>Youth Mental Health Trends are Troubling and Access to Care is Limited</vt:lpstr>
      <vt:lpstr>Mental Health Education</vt:lpstr>
      <vt:lpstr>Mental Health Education- New York</vt:lpstr>
      <vt:lpstr>Mental Health Education- New York</vt:lpstr>
      <vt:lpstr>School Based Services</vt:lpstr>
      <vt:lpstr>Excused Absences &amp; Youth Empowerment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MHA Report Findings: The  Urgent Need for More  Education, Services, and Supports</dc:title>
  <cp:lastModifiedBy>Sydney Daniello</cp:lastModifiedBy>
  <cp:revision>5</cp:revision>
  <dcterms:created xsi:type="dcterms:W3CDTF">2021-07-26T20:15:19Z</dcterms:created>
  <dcterms:modified xsi:type="dcterms:W3CDTF">2021-07-27T15:40:24Z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2021-07-15T00:00:00Z</vt:filetime>
  </property>
  <property fmtid="{D5CDD505-2E9C-101B-9397-08002B2CF9AE}" pid="3" name="LastSaved">
    <vt:filetime>2021-07-26T00:00:00Z</vt:filetime>
  </property>
</Properties>
</file>