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4" r:id="rId2"/>
    <p:sldId id="28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648" r:id="rId12"/>
    <p:sldId id="664" r:id="rId13"/>
    <p:sldId id="649" r:id="rId14"/>
    <p:sldId id="650" r:id="rId15"/>
    <p:sldId id="652" r:id="rId16"/>
    <p:sldId id="653" r:id="rId17"/>
    <p:sldId id="654" r:id="rId18"/>
    <p:sldId id="655" r:id="rId19"/>
    <p:sldId id="656" r:id="rId20"/>
    <p:sldId id="657" r:id="rId21"/>
    <p:sldId id="663" r:id="rId22"/>
    <p:sldId id="658" r:id="rId23"/>
    <p:sldId id="660" r:id="rId24"/>
    <p:sldId id="661" r:id="rId25"/>
    <p:sldId id="662" r:id="rId26"/>
    <p:sldId id="273" r:id="rId27"/>
  </p:sldIdLst>
  <p:sldSz cx="18288000" cy="13716000"/>
  <p:notesSz cx="6858000" cy="9144000"/>
  <p:defaultTextStyle>
    <a:defPPr>
      <a:defRPr lang="en-US"/>
    </a:defPPr>
    <a:lvl1pPr marL="0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48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337"/>
    <a:srgbClr val="BD6AD4"/>
    <a:srgbClr val="EB332C"/>
    <a:srgbClr val="203D53"/>
    <a:srgbClr val="1E3453"/>
    <a:srgbClr val="CC9B00"/>
    <a:srgbClr val="613D9C"/>
    <a:srgbClr val="497492"/>
    <a:srgbClr val="4D6D92"/>
    <a:srgbClr val="A8D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226" autoAdjust="0"/>
    <p:restoredTop sz="97444" autoAdjust="0"/>
  </p:normalViewPr>
  <p:slideViewPr>
    <p:cSldViewPr snapToObjects="1" showGuides="1">
      <p:cViewPr varScale="1">
        <p:scale>
          <a:sx n="51" d="100"/>
          <a:sy n="51" d="100"/>
        </p:scale>
        <p:origin x="1176" y="84"/>
      </p:cViewPr>
      <p:guideLst>
        <p:guide orient="horz" pos="8448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kern="1200" spc="0" baseline="0" dirty="0">
                <a:solidFill>
                  <a:srgbClr val="595959"/>
                </a:solidFill>
                <a:effectLst/>
                <a:latin typeface="Century Gothic" panose="020B0502020202020204" pitchFamily="34" charset="0"/>
              </a:rPr>
              <a:t>Percent of participants who endorsed distress due to clinical, family, national, and personal concerns</a:t>
            </a:r>
            <a:r>
              <a:rPr lang="en-US" sz="2800" b="1" i="0" kern="1200" spc="0" baseline="30000" dirty="0">
                <a:solidFill>
                  <a:srgbClr val="595959"/>
                </a:solidFill>
                <a:effectLst/>
                <a:latin typeface="Century Gothic" panose="020B0502020202020204" pitchFamily="34" charset="0"/>
              </a:rPr>
              <a:t>6</a:t>
            </a:r>
            <a:endParaRPr lang="en-US" sz="2400" baseline="30000" dirty="0">
              <a:effectLst/>
            </a:endParaRPr>
          </a:p>
        </c:rich>
      </c:tx>
      <c:layout>
        <c:manualLayout>
          <c:xMode val="edge"/>
          <c:yMode val="edge"/>
          <c:x val="0.12585933398950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 and Concerns Outside of Clinical Environment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Lack of Control</c:v>
                </c:pt>
                <c:pt idx="1">
                  <c:v>Uncertain Clinician Status</c:v>
                </c:pt>
                <c:pt idx="2">
                  <c:v>Triage or Rationing Decisions</c:v>
                </c:pt>
                <c:pt idx="3">
                  <c:v>Patient Deaths</c:v>
                </c:pt>
                <c:pt idx="4">
                  <c:v>Sleep Disturbances</c:v>
                </c:pt>
                <c:pt idx="5">
                  <c:v>Transmitting COVID to Family</c:v>
                </c:pt>
                <c:pt idx="6">
                  <c:v>Health of Family / Friends</c:v>
                </c:pt>
                <c:pt idx="7">
                  <c:v>Social Distance from Family</c:v>
                </c:pt>
                <c:pt idx="8">
                  <c:v>Childcare / Family Responsibilities</c:v>
                </c:pt>
                <c:pt idx="9">
                  <c:v>Personal Finance / Advanced Care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5" formatCode="0%">
                  <c:v>0.74</c:v>
                </c:pt>
                <c:pt idx="6" formatCode="0%">
                  <c:v>0.71</c:v>
                </c:pt>
                <c:pt idx="7" formatCode="0%">
                  <c:v>0.64</c:v>
                </c:pt>
                <c:pt idx="8" formatCode="0%">
                  <c:v>0.4</c:v>
                </c:pt>
                <c:pt idx="9" formatCode="0%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D-419F-909C-F6B1D00AF3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Personal and Clinical Work Environment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Lack of Control</c:v>
                </c:pt>
                <c:pt idx="1">
                  <c:v>Uncertain Clinician Status</c:v>
                </c:pt>
                <c:pt idx="2">
                  <c:v>Triage or Rationing Decisions</c:v>
                </c:pt>
                <c:pt idx="3">
                  <c:v>Patient Deaths</c:v>
                </c:pt>
                <c:pt idx="4">
                  <c:v>Sleep Disturbances</c:v>
                </c:pt>
                <c:pt idx="5">
                  <c:v>Transmitting COVID to Family</c:v>
                </c:pt>
                <c:pt idx="6">
                  <c:v>Health of Family / Friends</c:v>
                </c:pt>
                <c:pt idx="7">
                  <c:v>Social Distance from Family</c:v>
                </c:pt>
                <c:pt idx="8">
                  <c:v>Childcare / Family Responsibilities</c:v>
                </c:pt>
                <c:pt idx="9">
                  <c:v>Personal Finance / Advanced Care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0.7</c:v>
                </c:pt>
                <c:pt idx="1">
                  <c:v>0.6</c:v>
                </c:pt>
                <c:pt idx="2">
                  <c:v>0.53</c:v>
                </c:pt>
                <c:pt idx="3">
                  <c:v>0.5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D-419F-909C-F6B1D00AF3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73005792"/>
        <c:axId val="1114546848"/>
      </c:barChart>
      <c:catAx>
        <c:axId val="97300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546848"/>
        <c:crosses val="autoZero"/>
        <c:auto val="1"/>
        <c:lblAlgn val="ctr"/>
        <c:lblOffset val="100"/>
        <c:noMultiLvlLbl val="0"/>
      </c:catAx>
      <c:valAx>
        <c:axId val="111454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00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kern="1200" spc="0" baseline="0" dirty="0">
                <a:solidFill>
                  <a:srgbClr val="595959"/>
                </a:solidFill>
                <a:effectLst/>
                <a:latin typeface="Century Gothic" panose="020B0502020202020204" pitchFamily="34" charset="0"/>
              </a:rPr>
              <a:t>Percentage of participants who screened positive for acute stress, depressive symptoms, and anxiety by clinical role</a:t>
            </a:r>
            <a:r>
              <a:rPr lang="en-US" sz="2800" b="1" i="0" kern="1200" spc="0" baseline="30000" dirty="0">
                <a:solidFill>
                  <a:srgbClr val="595959"/>
                </a:solidFill>
                <a:effectLst/>
                <a:latin typeface="Century Gothic" panose="020B0502020202020204" pitchFamily="34" charset="0"/>
              </a:rPr>
              <a:t>6</a:t>
            </a:r>
            <a:endParaRPr lang="en-US" sz="2400" baseline="30000" dirty="0">
              <a:effectLst/>
            </a:endParaRPr>
          </a:p>
        </c:rich>
      </c:tx>
      <c:layout>
        <c:manualLayout>
          <c:xMode val="edge"/>
          <c:yMode val="edge"/>
          <c:x val="0.12585933398950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Attending Physicians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Acute Stress Disorder ( PC-PTSD)</c:v>
                </c:pt>
                <c:pt idx="1">
                  <c:v>Depression (PHQ-2)</c:v>
                </c:pt>
                <c:pt idx="2">
                  <c:v>Anxiety ( GAD-2)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0.38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D-419F-909C-F6B1D00AF3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Residents / Fellows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Acute Stress Disorder ( PC-PTSD)</c:v>
                </c:pt>
                <c:pt idx="1">
                  <c:v>Depression (PHQ-2)</c:v>
                </c:pt>
                <c:pt idx="2">
                  <c:v>Anxiety ( GAD-2)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0.54</c:v>
                </c:pt>
                <c:pt idx="1">
                  <c:v>0.44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D-419F-909C-F6B1D00AF3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Nurses / AP Providers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Acute Stress Disorder ( PC-PTSD)</c:v>
                </c:pt>
                <c:pt idx="1">
                  <c:v>Depression (PHQ-2)</c:v>
                </c:pt>
                <c:pt idx="2">
                  <c:v>Anxiety ( GAD-2)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0.64</c:v>
                </c:pt>
                <c:pt idx="1">
                  <c:v>0.53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D-47C9-A257-397132F488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73005792"/>
        <c:axId val="1114546848"/>
      </c:barChart>
      <c:catAx>
        <c:axId val="97300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546848"/>
        <c:crosses val="autoZero"/>
        <c:auto val="1"/>
        <c:lblAlgn val="ctr"/>
        <c:lblOffset val="100"/>
        <c:noMultiLvlLbl val="0"/>
      </c:catAx>
      <c:valAx>
        <c:axId val="111454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00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99302821522308"/>
          <c:y val="0.96061564960629919"/>
          <c:w val="0.64976386154855637"/>
          <c:h val="3.9384350393700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1EDE-17CF-D746-B83B-FEE41F000DF3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0672-5196-0B4F-93AE-044FFF1075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1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9F3C-04AF-8847-8AD8-CAC892C2E245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CB07-0039-4545-92EA-48E12138E5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10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8287999" cy="13716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104900" y="4235452"/>
            <a:ext cx="16078200" cy="2940051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591299" y="7556241"/>
            <a:ext cx="5105401" cy="9388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endParaRPr lang="en-US" sz="3600" b="1" dirty="0">
              <a:latin typeface="Calibri" panose="020F0502020204030204" pitchFamily="34" charset="0"/>
              <a:cs typeface="Source Sans Pro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4572000"/>
            <a:ext cx="14935200" cy="2286000"/>
          </a:xfrm>
          <a:prstGeom prst="rect">
            <a:avLst/>
          </a:prstGeom>
        </p:spPr>
        <p:txBody>
          <a:bodyPr/>
          <a:lstStyle>
            <a:lvl1pPr algn="ctr">
              <a:defRPr sz="10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91299" y="7620000"/>
            <a:ext cx="5105402" cy="749559"/>
          </a:xfrm>
          <a:prstGeom prst="rect">
            <a:avLst/>
          </a:prstGeom>
        </p:spPr>
        <p:txBody>
          <a:bodyPr/>
          <a:lstStyle>
            <a:lvl1pPr algn="ctr">
              <a:defRPr sz="4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4pPr algn="l">
              <a:defRPr sz="400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Your name here</a:t>
            </a:r>
          </a:p>
        </p:txBody>
      </p:sp>
    </p:spTree>
    <p:extLst>
      <p:ext uri="{BB962C8B-B14F-4D97-AF65-F5344CB8AC3E}">
        <p14:creationId xmlns:p14="http://schemas.microsoft.com/office/powerpoint/2010/main" val="3798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ea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00800" y="3810000"/>
            <a:ext cx="0" cy="7351776"/>
          </a:xfrm>
          <a:prstGeom prst="line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3810000"/>
            <a:ext cx="10570600" cy="102446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3pPr>
              <a:defRPr/>
            </a:lvl3pPr>
          </a:lstStyle>
          <a:p>
            <a:pPr lvl="0"/>
            <a:r>
              <a:rPr lang="en-US" dirty="0"/>
              <a:t>Main Point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762000" y="962025"/>
            <a:ext cx="16742800" cy="13239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934200" y="5029200"/>
            <a:ext cx="10570600" cy="6132576"/>
          </a:xfrm>
        </p:spPr>
        <p:txBody>
          <a:bodyPr>
            <a:normAutofit/>
          </a:bodyPr>
          <a:lstStyle>
            <a:lvl1pPr>
              <a:defRPr sz="3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Paragraph or Bullet Points or Something</a:t>
            </a:r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762000" y="3810000"/>
            <a:ext cx="5029200" cy="7348537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Picture</a:t>
            </a:r>
          </a:p>
          <a:p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659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int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50082" y="2971800"/>
            <a:ext cx="7443216" cy="102446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3pPr>
              <a:defRPr/>
            </a:lvl3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9" name="Title 17"/>
          <p:cNvSpPr>
            <a:spLocks noGrp="1"/>
          </p:cNvSpPr>
          <p:nvPr>
            <p:ph type="title"/>
          </p:nvPr>
        </p:nvSpPr>
        <p:spPr>
          <a:xfrm>
            <a:off x="762000" y="962025"/>
            <a:ext cx="16742800" cy="13239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0050082" y="4267200"/>
            <a:ext cx="7454718" cy="6894576"/>
          </a:xfrm>
        </p:spPr>
        <p:txBody>
          <a:bodyPr>
            <a:normAutofit/>
          </a:bodyPr>
          <a:lstStyle>
            <a:lvl1pPr>
              <a:defRPr sz="3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Paragraph or Bullet Points or Something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83200" y="2971800"/>
            <a:ext cx="7446400" cy="102446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3pPr>
              <a:defRPr/>
            </a:lvl3pPr>
          </a:lstStyle>
          <a:p>
            <a:pPr lvl="0"/>
            <a:r>
              <a:rPr lang="en-US" dirty="0"/>
              <a:t>First Point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83200" y="4267200"/>
            <a:ext cx="7446400" cy="6894576"/>
          </a:xfrm>
        </p:spPr>
        <p:txBody>
          <a:bodyPr>
            <a:normAutofit/>
          </a:bodyPr>
          <a:lstStyle>
            <a:lvl1pPr>
              <a:defRPr sz="3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Paragraph or Bullet Points or Something</a:t>
            </a:r>
          </a:p>
        </p:txBody>
      </p:sp>
    </p:spTree>
    <p:extLst>
      <p:ext uri="{BB962C8B-B14F-4D97-AF65-F5344CB8AC3E}">
        <p14:creationId xmlns:p14="http://schemas.microsoft.com/office/powerpoint/2010/main" val="32050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664142" y="4038600"/>
            <a:ext cx="3200400" cy="4267200"/>
          </a:xfrm>
        </p:spPr>
      </p:sp>
      <p:sp>
        <p:nvSpPr>
          <p:cNvPr id="3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376628" y="4038600"/>
            <a:ext cx="3200400" cy="4267200"/>
          </a:xfrm>
        </p:spPr>
      </p:sp>
      <p:sp>
        <p:nvSpPr>
          <p:cNvPr id="3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9089114" y="4038600"/>
            <a:ext cx="3200400" cy="4267200"/>
          </a:xfrm>
        </p:spPr>
      </p:sp>
      <p:sp>
        <p:nvSpPr>
          <p:cNvPr id="3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12801600" y="4038600"/>
            <a:ext cx="3200400" cy="4267200"/>
          </a:xfrm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663700" y="8534400"/>
            <a:ext cx="3200400" cy="16764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376628" y="8534400"/>
            <a:ext cx="3200400" cy="16764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102842" y="8534400"/>
            <a:ext cx="3200400" cy="16764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801600" y="8560279"/>
            <a:ext cx="3200400" cy="16764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6480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932446" y="2819400"/>
            <a:ext cx="3476116" cy="35637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Source Sans Pro ExtraLight"/>
                <a:cs typeface="Source Sans Pro Extra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096339" y="2819400"/>
            <a:ext cx="3476116" cy="35637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Source Sans Pro ExtraLight"/>
                <a:cs typeface="Source Sans Pro Extra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678285" y="2819400"/>
            <a:ext cx="3476116" cy="35637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Source Sans Pro ExtraLight"/>
                <a:cs typeface="Source Sans Pro Extra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932446" y="6477001"/>
            <a:ext cx="3476116" cy="3566160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Source Sans Pro ExtraLight"/>
                <a:cs typeface="Source Sans Pro Extra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514392" y="6477000"/>
            <a:ext cx="3476116" cy="356616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Source Sans Pro ExtraLight"/>
                <a:cs typeface="Source Sans Pro Extra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096339" y="6477000"/>
            <a:ext cx="3476116" cy="356616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Source Sans Pro ExtraLight"/>
                <a:cs typeface="Source Sans Pro Extra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678285" y="6477000"/>
            <a:ext cx="3476116" cy="3566161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Source Sans Pro ExtraLight"/>
                <a:cs typeface="Source Sans Pro Extra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514392" y="2819400"/>
            <a:ext cx="3476116" cy="3563787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Source Sans Pro ExtraLight"/>
                <a:cs typeface="Source Sans Pro Extra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762000" y="962025"/>
            <a:ext cx="16742800" cy="1323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28" grpId="0"/>
      <p:bldP spid="29" grpId="0"/>
      <p:bldP spid="30" grpId="0"/>
      <p:bldP spid="3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971800"/>
            <a:ext cx="16743363" cy="8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2965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2000" y="2895600"/>
            <a:ext cx="16742800" cy="838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9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AutoShape 98"/>
          <p:cNvSpPr>
            <a:spLocks/>
          </p:cNvSpPr>
          <p:nvPr userDrawn="1"/>
        </p:nvSpPr>
        <p:spPr bwMode="auto">
          <a:xfrm>
            <a:off x="8844068" y="1752600"/>
            <a:ext cx="365760" cy="512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8100" tIns="38100" rIns="38100" bIns="38100" anchor="t"/>
          <a:lstStyle/>
          <a:p>
            <a:pPr defTabSz="342900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" name="AutoShape 73"/>
          <p:cNvSpPr>
            <a:spLocks/>
          </p:cNvSpPr>
          <p:nvPr userDrawn="1"/>
        </p:nvSpPr>
        <p:spPr bwMode="auto">
          <a:xfrm>
            <a:off x="8798348" y="9077165"/>
            <a:ext cx="457200" cy="45720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900">
              <a:defRPr/>
            </a:pPr>
            <a:r>
              <a:rPr lang="es-ES" sz="2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rPr>
              <a:t> </a:t>
            </a: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9448800" y="5300239"/>
            <a:ext cx="8165269" cy="2243561"/>
          </a:xfrm>
          <a:prstGeom prst="rect">
            <a:avLst/>
          </a:prstGeom>
        </p:spPr>
        <p:txBody>
          <a:bodyPr vert="horz" lIns="243852" tIns="121926" rIns="243852" bIns="121926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cs typeface="Source Sans Pro ExtraLight"/>
              </a:rPr>
              <a:t>Facebook.com/mentalhealthamerica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cs typeface="Source Sans Pro ExtraLight"/>
              </a:rPr>
              <a:t>Twitter.com/mentalhealtham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cs typeface="Source Sans Pro ExtraLight"/>
              </a:rPr>
              <a:t>Youtube.com/mentalhealthamerica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600" y="1496705"/>
            <a:ext cx="7696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bg2"/>
                </a:solidFill>
              </a:rPr>
              <a:t>Contact Us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468873" y="1600200"/>
            <a:ext cx="66093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Mental Health America</a:t>
            </a:r>
          </a:p>
          <a:p>
            <a:r>
              <a:rPr lang="en-US" sz="4400" dirty="0"/>
              <a:t>500 Montgomery</a:t>
            </a:r>
            <a:r>
              <a:rPr lang="en-US" sz="4400" baseline="0" dirty="0"/>
              <a:t> Street</a:t>
            </a:r>
          </a:p>
          <a:p>
            <a:r>
              <a:rPr lang="en-US" sz="4400" baseline="0" dirty="0"/>
              <a:t>Suite 820</a:t>
            </a:r>
          </a:p>
          <a:p>
            <a:r>
              <a:rPr lang="en-US" sz="4400" baseline="0" dirty="0"/>
              <a:t>Alexandria, VA 22314</a:t>
            </a:r>
            <a:endParaRPr lang="en-US" sz="4400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l="19527" r="19629"/>
          <a:stretch/>
        </p:blipFill>
        <p:spPr>
          <a:xfrm>
            <a:off x="800098" y="3297290"/>
            <a:ext cx="5715001" cy="78007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4079" y="5425550"/>
            <a:ext cx="512064" cy="5120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079" y="6098938"/>
            <a:ext cx="512064" cy="512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74079" y="6803136"/>
            <a:ext cx="512064" cy="512064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677400" y="8972967"/>
            <a:ext cx="7391400" cy="242887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Your contact info here</a:t>
            </a:r>
          </a:p>
        </p:txBody>
      </p:sp>
    </p:spTree>
    <p:extLst>
      <p:ext uri="{BB962C8B-B14F-4D97-AF65-F5344CB8AC3E}">
        <p14:creationId xmlns:p14="http://schemas.microsoft.com/office/powerpoint/2010/main" val="83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62000" y="962025"/>
            <a:ext cx="16742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83200" y="2438400"/>
            <a:ext cx="16721600" cy="9328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504800" y="0"/>
            <a:ext cx="783200" cy="577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36B6-AC0B-4DC8-97E4-BF1A1A542E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63" r:id="rId3"/>
    <p:sldLayoutId id="2147483726" r:id="rId4"/>
    <p:sldLayoutId id="2147483662" r:id="rId5"/>
    <p:sldLayoutId id="2147483669" r:id="rId6"/>
    <p:sldLayoutId id="2147483679" r:id="rId7"/>
    <p:sldLayoutId id="2147483727" r:id="rId8"/>
    <p:sldLayoutId id="214748372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1219261" rtl="0" eaLnBrk="1" latinLnBrk="0" hangingPunct="1">
        <a:spcBef>
          <a:spcPct val="0"/>
        </a:spcBef>
        <a:buNone/>
        <a:defRPr sz="7500" b="1" kern="1200" baseline="0">
          <a:solidFill>
            <a:schemeClr val="bg2"/>
          </a:solidFill>
          <a:latin typeface="Century Gothic" panose="020B0502020202020204" pitchFamily="34" charset="0"/>
          <a:ea typeface="+mj-ea"/>
          <a:cs typeface="Century Gothic" panose="020B0502020202020204" pitchFamily="34" charset="0"/>
        </a:defRPr>
      </a:lvl1pPr>
    </p:titleStyle>
    <p:bodyStyle>
      <a:lvl1pPr marL="0" indent="0" algn="l" defTabSz="1219261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2"/>
          </a:solidFill>
          <a:latin typeface="Corbel" panose="020B0503020204020204" pitchFamily="34" charset="0"/>
          <a:ea typeface="+mn-ea"/>
          <a:cs typeface="Corbel" panose="020B0503020204020204" pitchFamily="34" charset="0"/>
        </a:defRPr>
      </a:lvl1pPr>
      <a:lvl2pPr marL="1219261" indent="0" algn="l" defTabSz="1219261" rtl="0" eaLnBrk="1" latinLnBrk="0" hangingPunct="1">
        <a:spcBef>
          <a:spcPct val="20000"/>
        </a:spcBef>
        <a:buFont typeface="Arial"/>
        <a:buNone/>
        <a:defRPr sz="6000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2pPr>
      <a:lvl3pPr marL="2438522" indent="0" algn="l" defTabSz="1219261" rtl="0" eaLnBrk="1" latinLnBrk="0" hangingPunct="1">
        <a:spcBef>
          <a:spcPct val="20000"/>
        </a:spcBef>
        <a:buFont typeface="Arial"/>
        <a:buNone/>
        <a:defRPr sz="4800" kern="1200">
          <a:solidFill>
            <a:schemeClr val="bg2"/>
          </a:solidFill>
          <a:latin typeface="+mj-lt"/>
          <a:ea typeface="+mn-ea"/>
          <a:cs typeface="Sylfaen" panose="010A0502050306030303" pitchFamily="18" charset="0"/>
        </a:defRPr>
      </a:lvl3pPr>
      <a:lvl4pPr marL="3657783" indent="0" algn="l" defTabSz="1219261" rtl="0" eaLnBrk="1" latinLnBrk="0" hangingPunct="1">
        <a:spcBef>
          <a:spcPct val="20000"/>
        </a:spcBef>
        <a:buFont typeface="Arial"/>
        <a:buNone/>
        <a:defRPr sz="3700" kern="1200">
          <a:solidFill>
            <a:schemeClr val="accent6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4877044" indent="0" algn="l" defTabSz="1219261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accent6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6705935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cahn.mssm.edu/about/departments/psychiatry/clinical/stress-resilience-personal-growth-cente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onathan.depierro@mssm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AEC52-C1DB-403F-A3B9-995A1A5A4C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Emotional PPE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4A3DA-A902-4B07-851E-84A7E9710F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Jill </a:t>
            </a:r>
            <a:r>
              <a:rPr lang="en-US" dirty="0" err="1"/>
              <a:t>Fieleke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B1C20-C0FF-4D35-90FA-7BEC92F094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505363" y="0"/>
            <a:ext cx="782637" cy="577850"/>
          </a:xfrm>
        </p:spPr>
        <p:txBody>
          <a:bodyPr/>
          <a:lstStyle/>
          <a:p>
            <a:fld id="{FFE336B6-AC0B-4DC8-97E4-BF1A1A542EB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EC358-0925-45C7-B865-85EBE992C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Resilience, Growth, and Traumatic Stress following the COVID-19 Pandemic: Recommendations for Leaders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ECBA7C-A6C4-4019-AB12-AA0C3EECDC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505363" y="0"/>
            <a:ext cx="782637" cy="577850"/>
          </a:xfrm>
        </p:spPr>
        <p:txBody>
          <a:bodyPr/>
          <a:lstStyle/>
          <a:p>
            <a:fld id="{FFE336B6-AC0B-4DC8-97E4-BF1A1A542E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7C968F5-93C6-4798-8BEE-203F125AB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1300" y="7620000"/>
            <a:ext cx="5105400" cy="7493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Jonathan </a:t>
            </a:r>
            <a:r>
              <a:rPr lang="en-US" sz="3600" dirty="0" err="1"/>
              <a:t>DePierro</a:t>
            </a:r>
            <a:r>
              <a:rPr lang="en-US" sz="3600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37842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01A0B-6270-4459-AFCF-DF4C5473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A8DE03-5AA7-4813-978F-47B92130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E25EE-8DBD-4265-B07E-F30E3C87D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Psychological impact on workers</a:t>
            </a:r>
          </a:p>
          <a:p>
            <a:r>
              <a:rPr lang="en-US" dirty="0"/>
              <a:t>Definitions of resilience </a:t>
            </a:r>
          </a:p>
          <a:p>
            <a:r>
              <a:rPr lang="en-US" dirty="0"/>
              <a:t>Leader actions to support staff</a:t>
            </a:r>
          </a:p>
          <a:p>
            <a:r>
              <a:rPr lang="en-US" dirty="0"/>
              <a:t>Individual resilience factors </a:t>
            </a:r>
          </a:p>
          <a:p>
            <a:r>
              <a:rPr lang="en-US" dirty="0"/>
              <a:t>Mount Sinai’s Response in NYC</a:t>
            </a:r>
          </a:p>
        </p:txBody>
      </p:sp>
    </p:spTree>
    <p:extLst>
      <p:ext uri="{BB962C8B-B14F-4D97-AF65-F5344CB8AC3E}">
        <p14:creationId xmlns:p14="http://schemas.microsoft.com/office/powerpoint/2010/main" val="19057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06673-0D04-4204-875F-5912AC6D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7EBDF0-B014-4B1E-BD48-E4F782D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Psychological Impact: Health Care Workers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5344D2-1C11-42EE-A188-FD7CAA5B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17" y="2133600"/>
            <a:ext cx="8766037" cy="813435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88228A-7E70-4A94-A6A6-79BBEBD75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449" y="2133600"/>
            <a:ext cx="7755605" cy="9448799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58BDF0-FF75-47D8-A587-5B112C3D7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16" y="10477613"/>
            <a:ext cx="8766037" cy="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18495B-51F8-41B4-9815-1D3B8BEF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FFDC63-2440-4EC1-873F-62D74E9F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Significant Psychological Impact: General Public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70702-F749-4CE5-B56B-DB8A6560A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6600" dirty="0"/>
              <a:t>Rates of distress are also rising in surveys of general public (Pierce et al, 2020)</a:t>
            </a:r>
          </a:p>
          <a:p>
            <a:r>
              <a:rPr lang="en-US" sz="6600" dirty="0"/>
              <a:t>General population survey in Italy: 37% screen-in for PTS (Rossi et al, 2020)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46B47-3B97-40D6-9FDB-956E3A18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35A5C8-3ED9-4C1E-A5A3-D4FAC7D3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Manifestation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98EBF-9FFA-4118-AFB1-3F3AC1F3C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Research shows that PTSD and depression are associated with absenteeism &amp; presenteeism (Ferry et al, 2015; Evans-</a:t>
            </a:r>
            <a:r>
              <a:rPr lang="en-US" dirty="0" err="1"/>
              <a:t>Lacko</a:t>
            </a:r>
            <a:r>
              <a:rPr lang="en-US" dirty="0"/>
              <a:t>, 2016)</a:t>
            </a:r>
          </a:p>
          <a:p>
            <a:endParaRPr lang="en-US" dirty="0"/>
          </a:p>
          <a:p>
            <a:r>
              <a:rPr lang="en-US" dirty="0"/>
              <a:t>Now, many workers fear return to in-person work, particularly in hospital setting. Irritability, loss of interest in work, concentration lapses and worsening of burnout may occur – and these reactions make sense given extreme stress. </a:t>
            </a:r>
          </a:p>
          <a:p>
            <a:endParaRPr lang="en-US" dirty="0"/>
          </a:p>
          <a:p>
            <a:r>
              <a:rPr lang="en-US" dirty="0"/>
              <a:t>Secondary stressors pile up (e.g. childcare/school decisions, financial impact, unemployment)</a:t>
            </a:r>
          </a:p>
          <a:p>
            <a:endParaRPr lang="en-US" dirty="0"/>
          </a:p>
          <a:p>
            <a:r>
              <a:rPr lang="en-US" dirty="0"/>
              <a:t>Moral injury may be driving anxiety and depression, particularly in health care workers (</a:t>
            </a:r>
            <a:r>
              <a:rPr lang="en-US" dirty="0" err="1"/>
              <a:t>DePierro</a:t>
            </a:r>
            <a:r>
              <a:rPr lang="en-US" dirty="0"/>
              <a:t>, Lowe, &amp; Katz, 2020)</a:t>
            </a:r>
          </a:p>
        </p:txBody>
      </p:sp>
    </p:spTree>
    <p:extLst>
      <p:ext uri="{BB962C8B-B14F-4D97-AF65-F5344CB8AC3E}">
        <p14:creationId xmlns:p14="http://schemas.microsoft.com/office/powerpoint/2010/main" val="5408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46B47-3B97-40D6-9FDB-956E3A18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35A5C8-3ED9-4C1E-A5A3-D4FAC7D3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Resilience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98EBF-9FFA-4118-AFB1-3F3AC1F3C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Resilience is often understood as the ability to “bounce back” after adversity/trauma. Realistic?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Resilience in our view does not mean the absence of distress – sometimes substantial growth can come out of emotional struggle (“posttraumatic growth”). 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“Broken but transformed”</a:t>
            </a:r>
          </a:p>
          <a:p>
            <a:endParaRPr lang="en-US" sz="3200" dirty="0">
              <a:solidFill>
                <a:schemeClr val="tx2"/>
              </a:solidFill>
              <a:latin typeface="+mn-lt"/>
            </a:endParaRPr>
          </a:p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Resilience has been defined as a trait, a </a:t>
            </a:r>
          </a:p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process, and an outcome. We know that </a:t>
            </a:r>
          </a:p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it can be cultivated with practice</a:t>
            </a:r>
          </a:p>
        </p:txBody>
      </p:sp>
      <p:pic>
        <p:nvPicPr>
          <p:cNvPr id="6" name="Picture 5" descr="gnarledtree">
            <a:extLst>
              <a:ext uri="{FF2B5EF4-FFF2-40B4-BE49-F238E27FC236}">
                <a16:creationId xmlns:a16="http://schemas.microsoft.com/office/drawing/2014/main" id="{BCDBC7B0-D8E2-4ED7-94C5-36DD29E7D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21528" y="5737310"/>
            <a:ext cx="7747272" cy="58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39175E-02BB-4797-9FBD-AF36FEC9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85ACB1-D271-47BE-9F4C-CC1C2FB2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Matters: </a:t>
            </a:r>
            <a:r>
              <a:rPr lang="en-US" u="sng" dirty="0">
                <a:solidFill>
                  <a:schemeClr val="accent2"/>
                </a:solidFill>
              </a:rPr>
              <a:t>Resilience Reserve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D24F1-17F8-4F20-90B9-1FC9DA32A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Leaders must be aware that resilience can be limited by economic and social circumstances, access barriers exist, and some workers are at particularly high risk of persistent distress.</a:t>
            </a:r>
          </a:p>
          <a:p>
            <a:endParaRPr lang="en-US" dirty="0"/>
          </a:p>
          <a:p>
            <a:r>
              <a:rPr lang="en-US" dirty="0"/>
              <a:t>“Hurricane Sandy’s impact was an acute adversity for public housing residents and that their experience was shaped by cumulative social, physical, geographic, economic, and medical vulnerabilities.” (Hernandez, 2018, p. 771)</a:t>
            </a:r>
          </a:p>
          <a:p>
            <a:endParaRPr lang="en-US" dirty="0"/>
          </a:p>
          <a:p>
            <a:r>
              <a:rPr lang="en-US" dirty="0"/>
              <a:t>Diminished “resilience reserve” =  “</a:t>
            </a:r>
            <a:r>
              <a:rPr lang="en-US" u="sng" dirty="0"/>
              <a:t>an inventory of potential capacity to confront unanticipated challenges</a:t>
            </a:r>
            <a:r>
              <a:rPr lang="en-US" dirty="0"/>
              <a:t>.”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2FBAB2-B6D8-49E3-8E04-64142E34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E17B59-0746-4FF2-A0EC-55926E01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019800"/>
            <a:ext cx="12192000" cy="1323975"/>
          </a:xfrm>
        </p:spPr>
        <p:txBody>
          <a:bodyPr/>
          <a:lstStyle/>
          <a:p>
            <a:r>
              <a:rPr lang="en-US" dirty="0"/>
              <a:t>Supporting Resilience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F27E4E-DF6B-4FAA-AEC7-56A480483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581" r="6114" b="-3"/>
          <a:stretch/>
        </p:blipFill>
        <p:spPr>
          <a:xfrm>
            <a:off x="762000" y="2750833"/>
            <a:ext cx="7239000" cy="8330251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817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DAAAD-23A5-4F71-A15E-AF7CC15E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D74-5D3D-9C47-9E75-8964071D5E19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98830C-2963-4F5C-B484-38552977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From Leadership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61A084-C356-4BB7-9ACC-839C1F4D78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B74D027-C546-43B6-B58D-F354CDBD5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60020"/>
              </p:ext>
            </p:extLst>
          </p:nvPr>
        </p:nvGraphicFramePr>
        <p:xfrm>
          <a:off x="762000" y="2932805"/>
          <a:ext cx="16764000" cy="81757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36515">
                  <a:extLst>
                    <a:ext uri="{9D8B030D-6E8A-4147-A177-3AD203B41FA5}">
                      <a16:colId xmlns:a16="http://schemas.microsoft.com/office/drawing/2014/main" val="2716603351"/>
                    </a:ext>
                  </a:extLst>
                </a:gridCol>
                <a:gridCol w="11827485">
                  <a:extLst>
                    <a:ext uri="{9D8B030D-6E8A-4147-A177-3AD203B41FA5}">
                      <a16:colId xmlns:a16="http://schemas.microsoft.com/office/drawing/2014/main" val="1050171391"/>
                    </a:ext>
                  </a:extLst>
                </a:gridCol>
              </a:tblGrid>
              <a:tr h="77155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Request from staff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Response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048539196"/>
                  </a:ext>
                </a:extLst>
              </a:tr>
              <a:tr h="1424414">
                <a:tc>
                  <a:txBody>
                    <a:bodyPr/>
                    <a:lstStyle/>
                    <a:p>
                      <a:r>
                        <a:rPr lang="en-US" sz="2800" dirty="0"/>
                        <a:t>Hear me</a:t>
                      </a:r>
                      <a:endParaRPr lang="en-US" sz="2800" i="1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Listen to and address concerns to the extent possible via multiple feedback channels (email, town halls, individual meetings); shared decision-making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936058662"/>
                  </a:ext>
                </a:extLst>
              </a:tr>
              <a:tr h="1468927">
                <a:tc>
                  <a:txBody>
                    <a:bodyPr/>
                    <a:lstStyle/>
                    <a:p>
                      <a:r>
                        <a:rPr lang="en-US" sz="2800" dirty="0"/>
                        <a:t>Protect me</a:t>
                      </a:r>
                      <a:endParaRPr lang="en-US" sz="2800" i="1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Minimize risk by providing adequate PPE, rapid testing, infection prevention strategies, and make accommodations for employees with medical risk factors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103799926"/>
                  </a:ext>
                </a:extLst>
              </a:tr>
              <a:tr h="1928895">
                <a:tc>
                  <a:txBody>
                    <a:bodyPr/>
                    <a:lstStyle/>
                    <a:p>
                      <a:r>
                        <a:rPr lang="en-US" sz="2800" dirty="0"/>
                        <a:t>Prepare me</a:t>
                      </a:r>
                      <a:endParaRPr lang="en-US" sz="2800" i="1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Provide access to training and access to experts; </a:t>
                      </a:r>
                      <a:r>
                        <a:rPr lang="en-US" sz="2800" b="1" dirty="0"/>
                        <a:t>clear and unambiguous communication </a:t>
                      </a:r>
                      <a:r>
                        <a:rPr lang="en-US" sz="2800" dirty="0"/>
                        <a:t>that we are in this together, support is available, everyone is being challenged, and that there are real risks. 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73766986"/>
                  </a:ext>
                </a:extLst>
              </a:tr>
              <a:tr h="1632142">
                <a:tc>
                  <a:txBody>
                    <a:bodyPr/>
                    <a:lstStyle/>
                    <a:p>
                      <a:r>
                        <a:rPr lang="en-US" sz="2800" dirty="0"/>
                        <a:t>Support me</a:t>
                      </a:r>
                      <a:endParaRPr lang="en-US" sz="2800" i="1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Provide for basic needs, including childcare; provide self-guided support and/or access to individual psychotherapy; centralize support resources navigation. </a:t>
                      </a:r>
                      <a:r>
                        <a:rPr lang="en-US" sz="2800" b="1" dirty="0"/>
                        <a:t>Show gratitude. 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362539750"/>
                  </a:ext>
                </a:extLst>
              </a:tr>
              <a:tr h="890259">
                <a:tc>
                  <a:txBody>
                    <a:bodyPr/>
                    <a:lstStyle/>
                    <a:p>
                      <a:r>
                        <a:rPr lang="en-US" sz="2800" dirty="0"/>
                        <a:t>Care for me</a:t>
                      </a:r>
                      <a:endParaRPr lang="en-US" sz="2800" i="1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Provide holistic support if ill; paid time off if quarantine is necessary 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190823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EA1F2F-9E15-4AD6-8CAD-8B2B42F3A68D}"/>
              </a:ext>
            </a:extLst>
          </p:cNvPr>
          <p:cNvSpPr txBox="1"/>
          <p:nvPr/>
        </p:nvSpPr>
        <p:spPr>
          <a:xfrm>
            <a:off x="7152200" y="1113662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Shanafelt</a:t>
            </a:r>
            <a:r>
              <a:rPr lang="en-US" sz="2000" dirty="0"/>
              <a:t>, </a:t>
            </a:r>
            <a:r>
              <a:rPr lang="en-US" sz="2000" dirty="0" err="1"/>
              <a:t>Ripp</a:t>
            </a:r>
            <a:r>
              <a:rPr lang="en-US" sz="2000" dirty="0"/>
              <a:t> &amp; </a:t>
            </a:r>
            <a:r>
              <a:rPr lang="en-US" sz="2000" dirty="0" err="1"/>
              <a:t>Trockel</a:t>
            </a:r>
            <a:r>
              <a:rPr lang="en-US" sz="2000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40921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C097E-EC45-4377-8E40-3F134A3B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FEE4B8-D08C-4E09-800C-9AB7DE53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Draw on Lessons from Trauma-Informed Care (TIC)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AAF69-BBA8-4FEC-9458-853E2A300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6600" b="0" dirty="0">
                <a:latin typeface="+mn-lt"/>
              </a:rPr>
              <a:t>TIC is a model for better serving patients in medical settings who have trauma histories. It includes the following elements:</a:t>
            </a:r>
          </a:p>
          <a:p>
            <a:pPr marL="1905061" lvl="1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6200" b="0" dirty="0">
                <a:latin typeface="+mn-lt"/>
              </a:rPr>
              <a:t>Screening</a:t>
            </a:r>
          </a:p>
          <a:p>
            <a:pPr marL="1905061" lvl="1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6200" b="0" dirty="0">
                <a:latin typeface="+mn-lt"/>
              </a:rPr>
              <a:t>Interprofessional Collaboration</a:t>
            </a:r>
          </a:p>
          <a:p>
            <a:pPr marL="1905061" lvl="1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6200" b="0" dirty="0">
                <a:latin typeface="+mn-lt"/>
              </a:rPr>
              <a:t>Understanding your own history and reactions</a:t>
            </a:r>
          </a:p>
          <a:p>
            <a:pPr marL="1905061" lvl="1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6200" b="0" dirty="0">
                <a:latin typeface="+mn-lt"/>
              </a:rPr>
              <a:t>Understanding the health effects of trauma</a:t>
            </a:r>
          </a:p>
          <a:p>
            <a:pPr marL="1905061" lvl="1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6200" b="0" dirty="0">
                <a:latin typeface="+mn-lt"/>
              </a:rPr>
              <a:t>Patient-centered care and communication </a:t>
            </a:r>
          </a:p>
          <a:p>
            <a:pPr>
              <a:lnSpc>
                <a:spcPct val="150000"/>
              </a:lnSpc>
            </a:pPr>
            <a:endParaRPr lang="en-US" sz="6600" b="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6600" b="0" dirty="0">
                <a:latin typeface="+mn-lt"/>
              </a:rPr>
              <a:t>Raja et al, 2015</a:t>
            </a:r>
          </a:p>
        </p:txBody>
      </p:sp>
    </p:spTree>
    <p:extLst>
      <p:ext uri="{BB962C8B-B14F-4D97-AF65-F5344CB8AC3E}">
        <p14:creationId xmlns:p14="http://schemas.microsoft.com/office/powerpoint/2010/main" val="40641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3FBEBD-24A6-4DC0-9492-A5430B4A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B0B0B0-CD5B-42B4-9C38-26846376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Documented Need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8976-6E0D-42E4-8404-8C5053514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prior to COVID, healthcare workers (HCWs) were at increased risk for mental illness, addiction, and suicide </a:t>
            </a:r>
            <a:r>
              <a:rPr lang="en-US" baseline="30000" dirty="0"/>
              <a:t>1, 2</a:t>
            </a:r>
            <a:r>
              <a:rPr lang="en-US" dirty="0"/>
              <a:t>. 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COVID-19 impact: </a:t>
            </a:r>
          </a:p>
          <a:p>
            <a:pPr marL="1114425" lvl="1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 profile suicides resulted in increasing awareness of need</a:t>
            </a:r>
          </a:p>
          <a:p>
            <a:pPr marL="1114425" lvl="1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50% of HCWs surveyed in Italy had signs of PTSD and 25% had signs of severe depression </a:t>
            </a:r>
            <a:r>
              <a:rPr lang="en-US" baseline="30000" dirty="0"/>
              <a:t>3</a:t>
            </a:r>
            <a:r>
              <a:rPr lang="en-US" dirty="0"/>
              <a:t>. </a:t>
            </a:r>
          </a:p>
          <a:p>
            <a:pPr marL="1114425" lvl="1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50% of 1257 doctors &amp; nurses in China had signs of depression </a:t>
            </a:r>
            <a:r>
              <a:rPr lang="en-US" baseline="30000" dirty="0"/>
              <a:t>4</a:t>
            </a:r>
            <a:r>
              <a:rPr lang="en-US" dirty="0"/>
              <a:t>.</a:t>
            </a:r>
          </a:p>
          <a:p>
            <a:pPr marL="1114425" lvl="1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Average score of 90 HCPs surveyed in the U.S. was in the clinically depressed range </a:t>
            </a:r>
            <a:r>
              <a:rPr lang="en-US" baseline="30000" dirty="0"/>
              <a:t>5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95B10-E4AF-4533-B9D8-DB770C5A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786" y="-24063"/>
            <a:ext cx="140341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B0918-C47D-4272-9F49-D4BB0E4F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9719A2-2EE5-4A0B-A614-A2A26493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Factors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2CDD3-1F7A-4CF0-BCB8-8A77B7F34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771526" indent="-771526">
              <a:buFont typeface="Arial" panose="020B0604020202020204" pitchFamily="34" charset="0"/>
              <a:buAutoNum type="arabicPeriod"/>
            </a:pPr>
            <a:r>
              <a:rPr lang="en-US" sz="6600" b="1" dirty="0">
                <a:latin typeface="+mn-lt"/>
              </a:rPr>
              <a:t>Engage in optimism</a:t>
            </a:r>
          </a:p>
          <a:p>
            <a:pPr marL="771526" indent="-771526">
              <a:buFont typeface="Arial" panose="020B0604020202020204" pitchFamily="34" charset="0"/>
              <a:buAutoNum type="arabicPeriod"/>
            </a:pPr>
            <a:r>
              <a:rPr lang="en-US" sz="6600" b="1" dirty="0">
                <a:latin typeface="+mn-lt"/>
              </a:rPr>
              <a:t>Face fears</a:t>
            </a:r>
          </a:p>
          <a:p>
            <a:pPr marL="771526" indent="-771526">
              <a:buFont typeface="Arial" panose="020B0604020202020204" pitchFamily="34" charset="0"/>
              <a:buAutoNum type="arabicPeriod"/>
            </a:pPr>
            <a:r>
              <a:rPr lang="en-US" sz="6600" dirty="0">
                <a:latin typeface="+mn-lt"/>
              </a:rPr>
              <a:t>Know and live by your moral compass</a:t>
            </a:r>
          </a:p>
          <a:p>
            <a:pPr marL="771526" indent="-771526">
              <a:buFont typeface="Arial" panose="020B0604020202020204" pitchFamily="34" charset="0"/>
              <a:buAutoNum type="arabicPeriod"/>
            </a:pPr>
            <a:r>
              <a:rPr lang="en-US" sz="6600" dirty="0">
                <a:latin typeface="+mn-lt"/>
              </a:rPr>
              <a:t>Turn to faith/ spirituality </a:t>
            </a:r>
          </a:p>
          <a:p>
            <a:pPr marL="771526" indent="-771526">
              <a:buFont typeface="Arial" panose="020B0604020202020204" pitchFamily="34" charset="0"/>
              <a:buAutoNum type="arabicPeriod"/>
            </a:pPr>
            <a:r>
              <a:rPr lang="en-US" sz="6600" dirty="0">
                <a:latin typeface="+mn-lt"/>
              </a:rPr>
              <a:t>Establish and nurture a social supportive network</a:t>
            </a:r>
          </a:p>
          <a:p>
            <a:pPr marL="771526" indent="-771526">
              <a:buFont typeface="Arial" panose="020B0604020202020204" pitchFamily="34" charset="0"/>
              <a:buAutoNum type="arabicPeriod"/>
            </a:pPr>
            <a:r>
              <a:rPr lang="en-US" sz="6600" b="1" dirty="0">
                <a:latin typeface="+mn-lt"/>
              </a:rPr>
              <a:t>Find resilience role models</a:t>
            </a:r>
          </a:p>
          <a:p>
            <a:pPr marL="771526" indent="-771526">
              <a:buFont typeface="Arial" panose="020B0604020202020204" pitchFamily="34" charset="0"/>
              <a:buAutoNum type="arabicPeriod"/>
            </a:pPr>
            <a:r>
              <a:rPr lang="en-US" sz="6600" dirty="0">
                <a:latin typeface="+mn-lt"/>
              </a:rPr>
              <a:t>Attend to physical well-being</a:t>
            </a:r>
          </a:p>
          <a:p>
            <a:pPr marL="771526" indent="-771526">
              <a:buFont typeface="Arial" panose="020B0604020202020204" pitchFamily="34" charset="0"/>
              <a:buAutoNum type="arabicPeriod"/>
            </a:pPr>
            <a:r>
              <a:rPr lang="en-US" sz="6600" dirty="0">
                <a:latin typeface="+mn-lt"/>
              </a:rPr>
              <a:t>Develop brain fitness</a:t>
            </a:r>
          </a:p>
          <a:p>
            <a:pPr marL="771526" indent="-771526">
              <a:buFont typeface="Arial" panose="020B0604020202020204" pitchFamily="34" charset="0"/>
              <a:buAutoNum type="arabicPeriod"/>
            </a:pPr>
            <a:r>
              <a:rPr lang="en-US" sz="6600" dirty="0">
                <a:latin typeface="+mn-lt"/>
              </a:rPr>
              <a:t>Apply cognitive and emotional flexibility to trauma and other challenges</a:t>
            </a:r>
          </a:p>
          <a:p>
            <a:pPr marL="771526" indent="-771526">
              <a:buFont typeface="Arial" panose="020B0604020202020204" pitchFamily="34" charset="0"/>
              <a:buAutoNum type="arabicPeriod"/>
            </a:pPr>
            <a:r>
              <a:rPr lang="en-US" sz="6600" dirty="0">
                <a:latin typeface="+mn-lt"/>
              </a:rPr>
              <a:t> Find meaning and purpose in things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0E8F6-8836-4671-ADA5-D6D5A740805F}"/>
              </a:ext>
            </a:extLst>
          </p:cNvPr>
          <p:cNvSpPr txBox="1"/>
          <p:nvPr/>
        </p:nvSpPr>
        <p:spPr>
          <a:xfrm>
            <a:off x="5018600" y="107442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Southwick &amp; Charney, 2018</a:t>
            </a:r>
          </a:p>
        </p:txBody>
      </p:sp>
    </p:spTree>
    <p:extLst>
      <p:ext uri="{BB962C8B-B14F-4D97-AF65-F5344CB8AC3E}">
        <p14:creationId xmlns:p14="http://schemas.microsoft.com/office/powerpoint/2010/main" val="8921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9E609A-15FC-4658-845C-CCDAE20E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657B2E-D7FF-4181-9CC2-7470E29B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Mount Sinai’s Staff Mental Health Response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BC97-40F0-4C8E-A197-A59909C9A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u="sng" dirty="0">
                <a:latin typeface="+mn-lt"/>
              </a:rPr>
              <a:t>Immediate Response: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Mobilized “mental health liaisons” to support staff, in person and in virtual formats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24/7 crisis support and resource navigation lines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Multisensory recharge rooms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Programs/partnerships to address basic needs (e.g. temporary housing for workers)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Frequent rounding by leadership and Town Halls</a:t>
            </a:r>
          </a:p>
          <a:p>
            <a:endParaRPr lang="en-US" dirty="0">
              <a:latin typeface="+mn-lt"/>
            </a:endParaRPr>
          </a:p>
          <a:p>
            <a:r>
              <a:rPr lang="en-US" b="1" u="sng" dirty="0">
                <a:latin typeface="+mn-lt"/>
              </a:rPr>
              <a:t>Long-term Response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Center for Stress, Resilience and Personal Growth</a:t>
            </a:r>
          </a:p>
          <a:p>
            <a:pPr marL="2076511" lvl="1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Centralized resource</a:t>
            </a:r>
          </a:p>
          <a:p>
            <a:pPr marL="2076511" lvl="1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Resilience training</a:t>
            </a:r>
          </a:p>
          <a:p>
            <a:pPr marL="2076511" lvl="1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Confidential mental health screening</a:t>
            </a:r>
          </a:p>
          <a:p>
            <a:pPr marL="2076511" lvl="1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Confidential self-help/self-screening (app)</a:t>
            </a:r>
          </a:p>
          <a:p>
            <a:pPr marL="2076511" lvl="1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Treatment &amp; referrals</a:t>
            </a:r>
          </a:p>
          <a:p>
            <a:pPr marL="2076511" lvl="1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Partnerships with leaders, unions, stakeholders and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4304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E8ECDE-F568-4D60-9454-F4295A08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EA4B9-2390-49E6-82C6-E7B60071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Training Workshops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2F5CA-A9EB-4C7E-9425-2646486AC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We have developed a manualized peer co-led resilience workshop series for Mount Sinai workers. These workshops are time-limited and cover 10 evidence-based resilience factors over 11 meetings.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dirty="0">
              <a:latin typeface="+mn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68 peer leaders have been trained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dirty="0">
              <a:latin typeface="+mn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Feedback as been overwhelmingly positive. For example, 86% of co-leader trainees indicated they would change their clinical practice as a result of the training course.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dirty="0">
              <a:latin typeface="+mn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Workshop materials will be made available in a mobile app to maximize our reach. </a:t>
            </a:r>
          </a:p>
        </p:txBody>
      </p:sp>
    </p:spTree>
    <p:extLst>
      <p:ext uri="{BB962C8B-B14F-4D97-AF65-F5344CB8AC3E}">
        <p14:creationId xmlns:p14="http://schemas.microsoft.com/office/powerpoint/2010/main" val="34882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narledtree">
            <a:extLst>
              <a:ext uri="{FF2B5EF4-FFF2-40B4-BE49-F238E27FC236}">
                <a16:creationId xmlns:a16="http://schemas.microsoft.com/office/drawing/2014/main" id="{6235A698-E5D5-481B-8DC0-B2A57E44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39717" y="6858000"/>
            <a:ext cx="6265083" cy="47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FA359-0410-4C8C-A034-0C77CF2A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1C322F-4EFE-4375-86A6-0ED0888D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5771C-7226-4AF6-853E-DE656CDB9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Center for Stress, Resilience and Personal Growth</a:t>
            </a:r>
          </a:p>
          <a:p>
            <a:r>
              <a:rPr lang="en-US" sz="4000" dirty="0">
                <a:latin typeface="+mn-lt"/>
                <a:hlinkClick r:id="rId3"/>
              </a:rPr>
              <a:t>https://icahn.mssm.edu/about/departments/psychiatry/clinical/stress-resilience-personal-growth-center</a:t>
            </a:r>
            <a:endParaRPr lang="en-US" sz="4000" dirty="0">
              <a:latin typeface="+mn-lt"/>
            </a:endParaRPr>
          </a:p>
          <a:p>
            <a:r>
              <a:rPr lang="fi-FI" sz="5400" dirty="0">
                <a:latin typeface="+mn-lt"/>
              </a:rPr>
              <a:t>Jonathan DePierro, PhD</a:t>
            </a:r>
          </a:p>
          <a:p>
            <a:r>
              <a:rPr lang="fi-FI" sz="5400" dirty="0">
                <a:latin typeface="+mn-lt"/>
                <a:hlinkClick r:id="rId4"/>
              </a:rPr>
              <a:t>Jonathan.depierro@mssm.edu</a:t>
            </a:r>
            <a:r>
              <a:rPr lang="fi-FI" sz="5400" dirty="0">
                <a:latin typeface="+mn-lt"/>
              </a:rPr>
              <a:t> 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1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11ACA-AA0C-469C-9809-64CDE749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151C7-5B7F-4C0C-8E4E-58DD5316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8287F-BDE8-4C7B-8A52-E58FB78515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+mn-lt"/>
              </a:rPr>
              <a:t>DePierro</a:t>
            </a:r>
            <a:r>
              <a:rPr lang="en-US" sz="1800" dirty="0">
                <a:latin typeface="+mn-lt"/>
              </a:rPr>
              <a:t>, J., Lowe, S., &amp; Katz, C. (2020). Lessons learned from 9/11: Mental health perspectives on the COVID-19 pandemic. </a:t>
            </a:r>
            <a:r>
              <a:rPr lang="en-US" sz="1800" i="1" dirty="0">
                <a:latin typeface="+mn-lt"/>
              </a:rPr>
              <a:t>Psychiatry Research</a:t>
            </a:r>
            <a:r>
              <a:rPr lang="en-US" sz="1800" dirty="0">
                <a:latin typeface="+mn-lt"/>
              </a:rPr>
              <a:t>, 113024.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Evans-</a:t>
            </a:r>
            <a:r>
              <a:rPr lang="en-US" sz="1800" dirty="0" err="1">
                <a:latin typeface="+mn-lt"/>
              </a:rPr>
              <a:t>Lacko</a:t>
            </a:r>
            <a:r>
              <a:rPr lang="en-US" sz="1800" dirty="0">
                <a:latin typeface="+mn-lt"/>
              </a:rPr>
              <a:t>, S., &amp; Knapp, M. (2016). Global patterns of workplace productivity for people with depression: absenteeism and presenteeism costs across eight diverse countries. </a:t>
            </a:r>
            <a:r>
              <a:rPr lang="en-US" sz="1800" i="1" dirty="0">
                <a:latin typeface="+mn-lt"/>
              </a:rPr>
              <a:t>Social psychiatry and psychiatric epidemiology</a:t>
            </a:r>
            <a:r>
              <a:rPr lang="en-US" sz="1800" dirty="0">
                <a:latin typeface="+mn-lt"/>
              </a:rPr>
              <a:t>, </a:t>
            </a:r>
            <a:r>
              <a:rPr lang="en-US" sz="1800" i="1" dirty="0">
                <a:latin typeface="+mn-lt"/>
              </a:rPr>
              <a:t>51</a:t>
            </a:r>
            <a:r>
              <a:rPr lang="en-US" sz="1800" dirty="0">
                <a:latin typeface="+mn-lt"/>
              </a:rPr>
              <a:t>(11), 1525-1537.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Ferry, F. R., Brady, S. E., Bunting, B. P., Murphy, S. D., Bolton, D., &amp; O'Neill, S. M. (2015). The economic burden of PTSD in Northern Ireland. </a:t>
            </a:r>
            <a:r>
              <a:rPr lang="en-US" sz="1800" i="1" dirty="0">
                <a:latin typeface="+mn-lt"/>
              </a:rPr>
              <a:t>Journal of traumatic stress</a:t>
            </a:r>
            <a:r>
              <a:rPr lang="en-US" sz="1800" dirty="0">
                <a:latin typeface="+mn-lt"/>
              </a:rPr>
              <a:t>, </a:t>
            </a:r>
            <a:r>
              <a:rPr lang="en-US" sz="1800" i="1" dirty="0">
                <a:latin typeface="+mn-lt"/>
              </a:rPr>
              <a:t>28</a:t>
            </a:r>
            <a:r>
              <a:rPr lang="en-US" sz="1800" dirty="0">
                <a:latin typeface="+mn-lt"/>
              </a:rPr>
              <a:t>(3), 191-197.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Hernández, D., Chang, D., Hutchinson, C., Hill, E., Almonte, A., Burns, R., ... &amp; Evans, D. (2018). Public housing on the periphery: vulnerable residents and depleted resilience reserves post-hurricane sandy. </a:t>
            </a:r>
            <a:r>
              <a:rPr lang="en-US" sz="1800" i="1" dirty="0">
                <a:latin typeface="+mn-lt"/>
              </a:rPr>
              <a:t>Journal of urban health</a:t>
            </a:r>
            <a:r>
              <a:rPr lang="en-US" sz="1800" dirty="0">
                <a:latin typeface="+mn-lt"/>
              </a:rPr>
              <a:t>, </a:t>
            </a:r>
            <a:r>
              <a:rPr lang="en-US" sz="1800" i="1" dirty="0">
                <a:latin typeface="+mn-lt"/>
              </a:rPr>
              <a:t>95</a:t>
            </a:r>
            <a:r>
              <a:rPr lang="en-US" sz="1800" dirty="0">
                <a:latin typeface="+mn-lt"/>
              </a:rPr>
              <a:t>(5), 703-715.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Pierce, M., Hope, H., Ford, T., Hatch, S., </a:t>
            </a:r>
            <a:r>
              <a:rPr lang="en-US" sz="1800" dirty="0" err="1">
                <a:latin typeface="+mn-lt"/>
              </a:rPr>
              <a:t>Hotopf</a:t>
            </a:r>
            <a:r>
              <a:rPr lang="en-US" sz="1800" dirty="0">
                <a:latin typeface="+mn-lt"/>
              </a:rPr>
              <a:t>, M., John, A., ... &amp; Abel, K. M. (2020). Mental health before and during the COVID-19 pandemic: a longitudinal probability sample survey of the UK population. </a:t>
            </a:r>
            <a:r>
              <a:rPr lang="en-US" sz="1800" i="1" dirty="0">
                <a:latin typeface="+mn-lt"/>
              </a:rPr>
              <a:t>The Lancet Psychiatry</a:t>
            </a:r>
            <a:r>
              <a:rPr lang="en-US" sz="18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Raja, S., Hasnain, M., </a:t>
            </a:r>
            <a:r>
              <a:rPr lang="en-US" sz="1800" dirty="0" err="1">
                <a:latin typeface="+mn-lt"/>
              </a:rPr>
              <a:t>Hoersch</a:t>
            </a:r>
            <a:r>
              <a:rPr lang="en-US" sz="1800" dirty="0">
                <a:latin typeface="+mn-lt"/>
              </a:rPr>
              <a:t>, M., Gove-Yin, S., &amp; Rajagopalan, C. (2015). Trauma informed care in medicine. </a:t>
            </a:r>
            <a:r>
              <a:rPr lang="en-US" sz="1800" i="1" dirty="0">
                <a:latin typeface="+mn-lt"/>
              </a:rPr>
              <a:t>Family &amp; community health</a:t>
            </a:r>
            <a:r>
              <a:rPr lang="en-US" sz="1800" dirty="0">
                <a:latin typeface="+mn-lt"/>
              </a:rPr>
              <a:t>, </a:t>
            </a:r>
            <a:r>
              <a:rPr lang="en-US" sz="1800" i="1" dirty="0">
                <a:latin typeface="+mn-lt"/>
              </a:rPr>
              <a:t>38</a:t>
            </a:r>
            <a:r>
              <a:rPr lang="en-US" sz="1800" dirty="0">
                <a:latin typeface="+mn-lt"/>
              </a:rPr>
              <a:t>(3), 216-226.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Rossi, R., </a:t>
            </a:r>
            <a:r>
              <a:rPr lang="en-US" sz="1800" dirty="0" err="1">
                <a:latin typeface="+mn-lt"/>
              </a:rPr>
              <a:t>Socci</a:t>
            </a:r>
            <a:r>
              <a:rPr lang="en-US" sz="1800" dirty="0">
                <a:latin typeface="+mn-lt"/>
              </a:rPr>
              <a:t>, V., </a:t>
            </a:r>
            <a:r>
              <a:rPr lang="en-US" sz="1800" dirty="0" err="1">
                <a:latin typeface="+mn-lt"/>
              </a:rPr>
              <a:t>Talevi</a:t>
            </a:r>
            <a:r>
              <a:rPr lang="en-US" sz="1800" dirty="0">
                <a:latin typeface="+mn-lt"/>
              </a:rPr>
              <a:t>, D., </a:t>
            </a:r>
            <a:r>
              <a:rPr lang="en-US" sz="1800" dirty="0" err="1">
                <a:latin typeface="+mn-lt"/>
              </a:rPr>
              <a:t>Mensi</a:t>
            </a:r>
            <a:r>
              <a:rPr lang="en-US" sz="1800" dirty="0">
                <a:latin typeface="+mn-lt"/>
              </a:rPr>
              <a:t>, S., </a:t>
            </a:r>
            <a:r>
              <a:rPr lang="en-US" sz="1800" dirty="0" err="1">
                <a:latin typeface="+mn-lt"/>
              </a:rPr>
              <a:t>Niolu</a:t>
            </a:r>
            <a:r>
              <a:rPr lang="en-US" sz="1800" dirty="0">
                <a:latin typeface="+mn-lt"/>
              </a:rPr>
              <a:t>, C., </a:t>
            </a:r>
            <a:r>
              <a:rPr lang="en-US" sz="1800" dirty="0" err="1">
                <a:latin typeface="+mn-lt"/>
              </a:rPr>
              <a:t>Pacitti</a:t>
            </a:r>
            <a:r>
              <a:rPr lang="en-US" sz="1800" dirty="0">
                <a:latin typeface="+mn-lt"/>
              </a:rPr>
              <a:t>, F., ... &amp; Di Lorenzo, G. (2020). COVID-19 pandemic and lockdown measures impact on mental health among the general population in Italy. An N= 18147 web-based survey. </a:t>
            </a:r>
            <a:r>
              <a:rPr lang="en-US" sz="1800" i="1" dirty="0" err="1">
                <a:latin typeface="+mn-lt"/>
              </a:rPr>
              <a:t>medRxiv</a:t>
            </a:r>
            <a:r>
              <a:rPr lang="en-US" sz="18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 err="1">
                <a:latin typeface="+mn-lt"/>
              </a:rPr>
              <a:t>Shanafelt</a:t>
            </a:r>
            <a:r>
              <a:rPr lang="en-US" sz="1800" dirty="0">
                <a:latin typeface="+mn-lt"/>
              </a:rPr>
              <a:t>, T., </a:t>
            </a:r>
            <a:r>
              <a:rPr lang="en-US" sz="1800" dirty="0" err="1">
                <a:latin typeface="+mn-lt"/>
              </a:rPr>
              <a:t>Ripp</a:t>
            </a:r>
            <a:r>
              <a:rPr lang="en-US" sz="1800" dirty="0">
                <a:latin typeface="+mn-lt"/>
              </a:rPr>
              <a:t>, J., &amp; </a:t>
            </a:r>
            <a:r>
              <a:rPr lang="en-US" sz="1800" dirty="0" err="1">
                <a:latin typeface="+mn-lt"/>
              </a:rPr>
              <a:t>Trockel</a:t>
            </a:r>
            <a:r>
              <a:rPr lang="en-US" sz="1800" dirty="0">
                <a:latin typeface="+mn-lt"/>
              </a:rPr>
              <a:t>, M. (2020). Understanding and addressing sources of anxiety among health care professionals during the COVID-19 pandemic. </a:t>
            </a:r>
            <a:r>
              <a:rPr lang="en-US" sz="1800" i="1" dirty="0">
                <a:latin typeface="+mn-lt"/>
              </a:rPr>
              <a:t>Jama</a:t>
            </a:r>
            <a:r>
              <a:rPr lang="en-US" sz="1800" dirty="0">
                <a:latin typeface="+mn-lt"/>
              </a:rPr>
              <a:t>, </a:t>
            </a:r>
            <a:r>
              <a:rPr lang="en-US" sz="1800" i="1" dirty="0">
                <a:latin typeface="+mn-lt"/>
              </a:rPr>
              <a:t>323</a:t>
            </a:r>
            <a:r>
              <a:rPr lang="en-US" sz="1800" dirty="0">
                <a:latin typeface="+mn-lt"/>
              </a:rPr>
              <a:t>(21), 2133-2134.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Southwick, S. M., &amp; Charney, D. S. (2018). </a:t>
            </a:r>
            <a:r>
              <a:rPr lang="en-US" sz="1800" i="1" dirty="0">
                <a:latin typeface="+mn-lt"/>
              </a:rPr>
              <a:t>Resilience: The science of mastering life's greatest challenges</a:t>
            </a:r>
            <a:r>
              <a:rPr lang="en-US" sz="1800" dirty="0">
                <a:latin typeface="+mn-lt"/>
              </a:rPr>
              <a:t>. Cambridge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2034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3CC52-7DBF-4225-B104-29DDE686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DC141C-4F58-4F34-87BE-6E8090452E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962025"/>
            <a:ext cx="16764000" cy="1008697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28700" dirty="0"/>
              <a:t>Questions </a:t>
            </a:r>
          </a:p>
          <a:p>
            <a:pPr algn="ctr"/>
            <a:r>
              <a:rPr lang="en-US" sz="28700" dirty="0"/>
              <a:t>and </a:t>
            </a:r>
          </a:p>
          <a:p>
            <a:pPr algn="ctr"/>
            <a:r>
              <a:rPr lang="en-US" sz="28700" dirty="0"/>
              <a:t>Answers</a:t>
            </a:r>
          </a:p>
          <a:p>
            <a:pPr algn="ctr"/>
            <a:r>
              <a:rPr lang="en-US" sz="28700" dirty="0"/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31666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DE4BC-8464-4D7A-9353-146D53E33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9ACA8C-1156-4FDF-A0E6-D84A45A42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certificate email:</a:t>
            </a:r>
          </a:p>
          <a:p>
            <a:r>
              <a:rPr lang="en-US" dirty="0"/>
              <a:t>mhalpern@mhanational.org</a:t>
            </a:r>
          </a:p>
        </p:txBody>
      </p:sp>
    </p:spTree>
    <p:extLst>
      <p:ext uri="{BB962C8B-B14F-4D97-AF65-F5344CB8AC3E}">
        <p14:creationId xmlns:p14="http://schemas.microsoft.com/office/powerpoint/2010/main" val="21454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BD150-E5F6-4FB0-B5F3-5B844A4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D430E7-BFFE-4B2B-843B-C359C476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Shechter (2020) Findings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DF9FCA-D1E9-4B06-AC0E-B7589E574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800683"/>
              </p:ext>
            </p:extLst>
          </p:nvPr>
        </p:nvGraphicFramePr>
        <p:xfrm>
          <a:off x="3076074" y="3022600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06A5E8B-C96B-47D9-BB85-31FADF2B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786" y="-24063"/>
            <a:ext cx="140341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BD150-E5F6-4FB0-B5F3-5B844A4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D430E7-BFFE-4B2B-843B-C359C476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Shechter (2020) Findings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DF9FCA-D1E9-4B06-AC0E-B7589E574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59599"/>
              </p:ext>
            </p:extLst>
          </p:nvPr>
        </p:nvGraphicFramePr>
        <p:xfrm>
          <a:off x="3076074" y="3022600"/>
          <a:ext cx="12192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6865D87-169B-4FAB-BD31-33B29F89F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786" y="-24063"/>
            <a:ext cx="140341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F9EECD-837D-4DF2-9345-21EA3F1EF13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4237F8-E4EF-4A98-AF09-50BA891E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ePPE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8FABF7-3C00-468C-90F5-E64C5FA597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63700" y="7696200"/>
            <a:ext cx="3200400" cy="32004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Ariel Brown, PhD</a:t>
            </a:r>
          </a:p>
          <a:p>
            <a:r>
              <a:rPr lang="en-US" sz="3200" dirty="0">
                <a:latin typeface="+mn-lt"/>
              </a:rPr>
              <a:t>Neuroscientist, Mental Health Advocate, Entrepreneur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FF55C7-7A01-4104-948C-7C467F2AB1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649200" y="7620000"/>
            <a:ext cx="3352800" cy="32766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Daniel </a:t>
            </a:r>
            <a:r>
              <a:rPr lang="en-US" sz="3200" dirty="0" err="1">
                <a:latin typeface="+mn-lt"/>
              </a:rPr>
              <a:t>Saddawi-Konefka</a:t>
            </a:r>
            <a:r>
              <a:rPr lang="en-US" sz="3200" dirty="0">
                <a:latin typeface="+mn-lt"/>
              </a:rPr>
              <a:t>, MD, MBA</a:t>
            </a:r>
          </a:p>
          <a:p>
            <a:r>
              <a:rPr lang="en-US" sz="3200" dirty="0">
                <a:latin typeface="+mn-lt"/>
              </a:rPr>
              <a:t>Anesthesiology,</a:t>
            </a:r>
          </a:p>
          <a:p>
            <a:r>
              <a:rPr lang="en-US" sz="3200" dirty="0">
                <a:latin typeface="+mn-lt"/>
              </a:rPr>
              <a:t>Critical Care Physician</a:t>
            </a:r>
          </a:p>
        </p:txBody>
      </p:sp>
      <p:pic>
        <p:nvPicPr>
          <p:cNvPr id="14" name="Picture Placeholder 13" descr="A person with collar shirt&#10;&#10;Description automatically generated">
            <a:extLst>
              <a:ext uri="{FF2B5EF4-FFF2-40B4-BE49-F238E27FC236}">
                <a16:creationId xmlns:a16="http://schemas.microsoft.com/office/drawing/2014/main" id="{3581FC5F-2C35-4BD5-958C-EB9A3F3392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820" t="3572" r="1820" b="26785"/>
          <a:stretch/>
        </p:blipFill>
        <p:spPr>
          <a:xfrm>
            <a:off x="1417515" y="4050632"/>
            <a:ext cx="3692769" cy="3429000"/>
          </a:xfrm>
          <a:prstGeom prst="rect">
            <a:avLst/>
          </a:prstGeom>
        </p:spPr>
      </p:pic>
      <p:pic>
        <p:nvPicPr>
          <p:cNvPr id="16" name="Picture Placeholder 1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C1654AC-3DD8-4A8C-AAA5-99EBA75E255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14609" t="7142" r="20760" b="19643"/>
          <a:stretch/>
        </p:blipFill>
        <p:spPr>
          <a:xfrm>
            <a:off x="12649200" y="4343400"/>
            <a:ext cx="3200400" cy="3124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F507C2-5EE0-4208-88A2-7EE1E6A2C550}"/>
              </a:ext>
            </a:extLst>
          </p:cNvPr>
          <p:cNvSpPr txBox="1"/>
          <p:nvPr/>
        </p:nvSpPr>
        <p:spPr>
          <a:xfrm>
            <a:off x="4884153" y="4343400"/>
            <a:ext cx="7099300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4425" lvl="1" indent="-428625">
              <a:lnSpc>
                <a:spcPct val="150000"/>
              </a:lnSpc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Two neighbors having a conversation.</a:t>
            </a:r>
          </a:p>
          <a:p>
            <a:pPr marL="1114425" lvl="1" indent="-428625">
              <a:lnSpc>
                <a:spcPct val="150000"/>
              </a:lnSpc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The need for mental health support for HCW was recognized.</a:t>
            </a:r>
          </a:p>
          <a:p>
            <a:pPr marL="1114425" lvl="1" indent="-428625">
              <a:lnSpc>
                <a:spcPct val="150000"/>
              </a:lnSpc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Crowdsourced for mental health professionals willing to offer their time.</a:t>
            </a:r>
          </a:p>
          <a:p>
            <a:pPr marL="1114425" lvl="1" indent="-428625">
              <a:lnSpc>
                <a:spcPct val="150000"/>
              </a:lnSpc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Directory was built with intention of removing barriers to emotional support.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258742-4DE7-40DB-847F-8FB106D71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1786" y="-24063"/>
            <a:ext cx="140341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02529-AED3-4105-8D25-CA43977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0BFB085-45BA-4FB2-9D62-1712D650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Getting Help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81D1D4-1FB5-496D-9767-7552171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&gt;80% of HCPs report multiple barriers to seeking supportive services offered by their employer </a:t>
            </a:r>
            <a:r>
              <a:rPr lang="en-US" baseline="30000" dirty="0">
                <a:latin typeface="+mn-lt"/>
              </a:rPr>
              <a:t>7</a:t>
            </a:r>
            <a:r>
              <a:rPr lang="en-US" dirty="0">
                <a:latin typeface="+mn-lt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big three: </a:t>
            </a:r>
            <a:r>
              <a:rPr lang="en-US" b="1" dirty="0">
                <a:latin typeface="+mn-lt"/>
              </a:rPr>
              <a:t>stigma, time, professional consequences</a:t>
            </a:r>
          </a:p>
          <a:p>
            <a:pPr marL="2076511" lvl="1" indent="-8572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Stigma</a:t>
            </a:r>
            <a:r>
              <a:rPr lang="en-US" dirty="0">
                <a:latin typeface="+mn-lt"/>
              </a:rPr>
              <a:t>: Frequently a dominant aspect of hospital culture; perception that HCW will be seen as weak or that they are unable to do their job well.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076511" lvl="1" indent="-8572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Time</a:t>
            </a:r>
            <a:r>
              <a:rPr lang="en-US" dirty="0">
                <a:latin typeface="+mn-lt"/>
              </a:rPr>
              <a:t>: Lengthy process of finding a therapist who takes their insurance and has an opening that matches HCW’s schedule, can be prohibitive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076511" lvl="1" indent="-8572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Professional consequences</a:t>
            </a:r>
            <a:r>
              <a:rPr lang="en-US" dirty="0">
                <a:latin typeface="+mn-lt"/>
              </a:rPr>
              <a:t>: Medical and nursing licensing boards often ask for applicant to release entire history of mental health treatment; may be rejected or have limited licensure based on results.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FBD3B8-41F5-497D-883E-CA17BC3BC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786" y="-24063"/>
            <a:ext cx="140341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7D562-16AD-4E7D-87E9-40BAD9ED3D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07A417-6120-41EE-B9A7-3F1840CE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Emotional PPE Project?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A71CB8-89D4-442E-9008-1ABAAD5F22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4200" y="3810000"/>
            <a:ext cx="10570600" cy="73517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grassroots nonprofit (501(c)(3)) focused on lifting as many barriers as possible to getting professional emotional support.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public online directory with contact information of volunteer therapists. No cost and no insurance needed for HCWs.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Addresses time, stigma, and professional consequences.</a:t>
            </a:r>
          </a:p>
        </p:txBody>
      </p:sp>
      <p:pic>
        <p:nvPicPr>
          <p:cNvPr id="10" name="Picture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BDF95D-F032-4E45-BE5D-88B580F2E7D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3" r="134" b="-1651"/>
          <a:stretch/>
        </p:blipFill>
        <p:spPr>
          <a:xfrm>
            <a:off x="228600" y="3814011"/>
            <a:ext cx="5921478" cy="5863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1849B-CBCA-48DB-8D21-DE67C9A3F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786" y="-24063"/>
            <a:ext cx="140341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F6DC8-F32E-42C7-9B07-415091A7A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EE65CD8-8BAA-47C7-A9AB-A0C34DD2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9CB75F-4EDF-4EBD-A6B8-3208266337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3200" y="2971800"/>
            <a:ext cx="7446400" cy="818997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Staffed by 100% unpaid volunteers; funded by individual donations.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As of August 4, 364 mental health practitioners in the directory across all 50 states + DC.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Our therapists have conducted sessions with HCWs across the country.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Users include physicians, nurses, technologists, pharmacists, senior living caregivers.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Currently engaged in awareness building campaign with upcoming story on TODAY show.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9F3C426-C60D-4C33-B531-5BF6A3795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476" y="2971800"/>
            <a:ext cx="7454718" cy="71826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8B95C4-6FEB-43B8-804D-96C48A0775E0}"/>
              </a:ext>
            </a:extLst>
          </p:cNvPr>
          <p:cNvSpPr txBox="1"/>
          <p:nvPr/>
        </p:nvSpPr>
        <p:spPr>
          <a:xfrm>
            <a:off x="11734800" y="10062138"/>
            <a:ext cx="4351551" cy="37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 set to 20 for visualization purposes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F0431-363C-441C-9FEC-A07D82DC7AED}"/>
              </a:ext>
            </a:extLst>
          </p:cNvPr>
          <p:cNvSpPr txBox="1"/>
          <p:nvPr/>
        </p:nvSpPr>
        <p:spPr>
          <a:xfrm>
            <a:off x="10182861" y="2869032"/>
            <a:ext cx="6829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Practitioner coverage as of Aug 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0A1FABA-3309-4533-BC51-698DA4D0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786" y="-24063"/>
            <a:ext cx="140341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34851D-4D0F-4EAD-9B16-032ACC31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36B6-AC0B-4DC8-97E4-BF1A1A542E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87EF22-532C-43A8-B51F-2744926E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A3F890-E401-427C-A3A1-8F269B163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1143000" indent="-1143000">
              <a:buAutoNum type="arabicPeriod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Dutheil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F., et al.,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Suicide among physicians and health-care workers: A systematic review and meta-analysis.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	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PloS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one, 2019.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14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(12): p. e0226361.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43000" indent="-1143000">
              <a:buAutoNum type="arabicPeriod" startAt="2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Kim M.S., et al.,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Mental disorders among workers in the healthcare industry: 2014 national health insurance data.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Ann of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Occup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Environ Med, 2018.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30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(1): p. 31.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43000" indent="-1143000">
              <a:buAutoNum type="arabicPeriod" startAt="3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Rossi R., et al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., Mental Health Outcomes Among Frontline and Second-Line Health Care Workers During the COVID-19 Pandemic in Italy.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medRxiv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preprint,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2020. 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43000" indent="-1143000">
              <a:buAutoNum type="arabicPeriod" startAt="4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Lai J., et al.,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Factors Associated With Mental Health Outcomes Among Health Care Workers Exposed to Coronavirus Disease 2019.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JAMA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Netw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Open, 2020.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(3): p. 203976.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43000" indent="-1143000">
              <a:buAutoNum type="arabicPeriod" startAt="5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Pearman A., et al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., Mental Health Challenges of U.S. Healthcare Professionals During COVID-19.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Front in Psych,  2020.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11: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2065.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43000" indent="-1143000">
              <a:buAutoNum type="arabicPeriod" startAt="6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Shechter, A., et al. 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Psychological Distress, Coping Behaviors, and Preferences for Support among New York Healthcare Workers during the COVID-19 Pandemic.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 General hospital psychiatry, 2020. 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66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: p. 1-8. 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43000" indent="-1143000">
              <a:buAutoNum type="arabicPeriod" startAt="7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VITAL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Worklife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Cjeka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 Search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, 2017 Physician &amp; Advanced Practitioner Well Being Solutions Survey 	Report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. 2017.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D63118-7D56-44D1-A712-38814381B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786" y="-24063"/>
            <a:ext cx="140341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MHA">
      <a:dk1>
        <a:sysClr val="windowText" lastClr="000000"/>
      </a:dk1>
      <a:lt1>
        <a:sysClr val="window" lastClr="FFFFFF"/>
      </a:lt1>
      <a:dk2>
        <a:srgbClr val="797979"/>
      </a:dk2>
      <a:lt2>
        <a:srgbClr val="385988"/>
      </a:lt2>
      <a:accent1>
        <a:srgbClr val="385988"/>
      </a:accent1>
      <a:accent2>
        <a:srgbClr val="1BAAAA"/>
      </a:accent2>
      <a:accent3>
        <a:srgbClr val="975381"/>
      </a:accent3>
      <a:accent4>
        <a:srgbClr val="FF9F37"/>
      </a:accent4>
      <a:accent5>
        <a:srgbClr val="F95D62"/>
      </a:accent5>
      <a:accent6>
        <a:srgbClr val="C5C5C5"/>
      </a:accent6>
      <a:hlink>
        <a:srgbClr val="1BAAAA"/>
      </a:hlink>
      <a:folHlink>
        <a:srgbClr val="20677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HA Template 10.24.16.potx" id="{54AA7439-DBDE-4580-AE58-864B0C7357F7}" vid="{8E1FAB3C-F302-4FD6-99CE-928430DC5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18013</TotalTime>
  <Words>1992</Words>
  <Application>Microsoft Office PowerPoint</Application>
  <PresentationFormat>Custom</PresentationFormat>
  <Paragraphs>220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Corbel</vt:lpstr>
      <vt:lpstr>Courier New</vt:lpstr>
      <vt:lpstr>Gill Sans</vt:lpstr>
      <vt:lpstr>Source Sans Pro ExtraLight</vt:lpstr>
      <vt:lpstr>Tahoma</vt:lpstr>
      <vt:lpstr>Office Theme</vt:lpstr>
      <vt:lpstr>PowerPoint Presentation</vt:lpstr>
      <vt:lpstr>Documented Need</vt:lpstr>
      <vt:lpstr>Shechter (2020) Findings</vt:lpstr>
      <vt:lpstr>Shechter (2020) Findings</vt:lpstr>
      <vt:lpstr>Introducing ePPE</vt:lpstr>
      <vt:lpstr>Barriers to Getting Help</vt:lpstr>
      <vt:lpstr>What is The Emotional PPE Project?</vt:lpstr>
      <vt:lpstr>Project Overview</vt:lpstr>
      <vt:lpstr>References</vt:lpstr>
      <vt:lpstr>PowerPoint Presentation</vt:lpstr>
      <vt:lpstr>Outline</vt:lpstr>
      <vt:lpstr>Psychological Impact: Health Care Workers</vt:lpstr>
      <vt:lpstr>Significant Psychological Impact: General Public</vt:lpstr>
      <vt:lpstr>Workplace Manifestation</vt:lpstr>
      <vt:lpstr>The Role of Resilience</vt:lpstr>
      <vt:lpstr>Context Matters: Resilience Reserve</vt:lpstr>
      <vt:lpstr>Supporting Resilience </vt:lpstr>
      <vt:lpstr>Support From Leadership</vt:lpstr>
      <vt:lpstr>Draw on Lessons from Trauma-Informed Care (TIC)</vt:lpstr>
      <vt:lpstr>Resilience Factors</vt:lpstr>
      <vt:lpstr>Mount Sinai’s Staff Mental Health Response</vt:lpstr>
      <vt:lpstr>Resilience Training Workshops</vt:lpstr>
      <vt:lpstr>Thank You!</vt:lpstr>
      <vt:lpstr>References</vt:lpstr>
      <vt:lpstr>PowerPoint Presentation</vt:lpstr>
      <vt:lpstr>PowerPoint Presentation</vt:lpstr>
    </vt:vector>
  </TitlesOfParts>
  <Company>Louis Twelve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</dc:title>
  <dc:creator>Louis Twelve</dc:creator>
  <cp:lastModifiedBy>jon depierro</cp:lastModifiedBy>
  <cp:revision>1114</cp:revision>
  <dcterms:created xsi:type="dcterms:W3CDTF">2014-11-10T20:05:35Z</dcterms:created>
  <dcterms:modified xsi:type="dcterms:W3CDTF">2020-08-10T16:54:01Z</dcterms:modified>
</cp:coreProperties>
</file>