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handoutMasterIdLst>
    <p:handoutMasterId r:id="rId17"/>
  </p:handoutMasterIdLst>
  <p:sldIdLst>
    <p:sldId id="256" r:id="rId2"/>
    <p:sldId id="297" r:id="rId3"/>
    <p:sldId id="298" r:id="rId4"/>
    <p:sldId id="262" r:id="rId5"/>
    <p:sldId id="265" r:id="rId6"/>
    <p:sldId id="266" r:id="rId7"/>
    <p:sldId id="287" r:id="rId8"/>
    <p:sldId id="271" r:id="rId9"/>
    <p:sldId id="274" r:id="rId10"/>
    <p:sldId id="275" r:id="rId11"/>
    <p:sldId id="276" r:id="rId12"/>
    <p:sldId id="277" r:id="rId13"/>
    <p:sldId id="283" r:id="rId14"/>
    <p:sldId id="284"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4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CFCA6D3F-2E6C-4596-AB18-2F6B50F090CE}" type="datetimeFigureOut">
              <a:rPr lang="en-US" smtClean="0"/>
              <a:pPr/>
              <a:t>11/25/2013</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E6C45CAF-A860-43B8-A176-F8D86D4080F9}" type="slidenum">
              <a:rPr lang="en-US" smtClean="0"/>
              <a:pPr/>
              <a:t>‹#›</a:t>
            </a:fld>
            <a:endParaRPr lang="en-US"/>
          </a:p>
        </p:txBody>
      </p:sp>
    </p:spTree>
    <p:extLst>
      <p:ext uri="{BB962C8B-B14F-4D97-AF65-F5344CB8AC3E}">
        <p14:creationId xmlns:p14="http://schemas.microsoft.com/office/powerpoint/2010/main" xmlns="" val="726363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441A3F16-2360-4BA7-BD21-0EA8703A1C96}" type="datetimeFigureOut">
              <a:rPr lang="en-US" smtClean="0"/>
              <a:pPr/>
              <a:t>11/25/2013</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4CA0E04E-B54A-461F-B13A-4A9F91F8BE34}" type="slidenum">
              <a:rPr lang="en-US" smtClean="0"/>
              <a:pPr/>
              <a:t>‹#›</a:t>
            </a:fld>
            <a:endParaRPr lang="en-US"/>
          </a:p>
        </p:txBody>
      </p:sp>
    </p:spTree>
    <p:extLst>
      <p:ext uri="{BB962C8B-B14F-4D97-AF65-F5344CB8AC3E}">
        <p14:creationId xmlns:p14="http://schemas.microsoft.com/office/powerpoint/2010/main" xmlns="" val="2001216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075C3D-524C-463D-9D71-772A55D9AFAC}" type="slidenum">
              <a:rPr lang="en-US" smtClean="0"/>
              <a:pPr/>
              <a:t>11</a:t>
            </a:fld>
            <a:endParaRPr lang="en-US"/>
          </a:p>
        </p:txBody>
      </p:sp>
    </p:spTree>
    <p:extLst>
      <p:ext uri="{BB962C8B-B14F-4D97-AF65-F5344CB8AC3E}">
        <p14:creationId xmlns:p14="http://schemas.microsoft.com/office/powerpoint/2010/main" xmlns="" val="403753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B13ADAA-7533-4239-A5C4-D79D0DD7B817}" type="datetimeFigureOut">
              <a:rPr lang="en-US" smtClean="0"/>
              <a:pPr/>
              <a:t>11/25/2013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1006CA4-0648-4FC0-98C0-BD22697FF0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13ADAA-7533-4239-A5C4-D79D0DD7B817}" type="datetimeFigureOut">
              <a:rPr lang="en-US" smtClean="0"/>
              <a:pPr/>
              <a:t>11/25/2013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006CA4-0648-4FC0-98C0-BD22697FF0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13ADAA-7533-4239-A5C4-D79D0DD7B817}" type="datetimeFigureOut">
              <a:rPr lang="en-US" smtClean="0"/>
              <a:pPr/>
              <a:t>11/25/2013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006CA4-0648-4FC0-98C0-BD22697FF0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13ADAA-7533-4239-A5C4-D79D0DD7B817}" type="datetimeFigureOut">
              <a:rPr lang="en-US" smtClean="0"/>
              <a:pPr/>
              <a:t>11/25/2013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006CA4-0648-4FC0-98C0-BD22697FF0D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B13ADAA-7533-4239-A5C4-D79D0DD7B817}" type="datetimeFigureOut">
              <a:rPr lang="en-US" smtClean="0"/>
              <a:pPr/>
              <a:t>11/25/2013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006CA4-0648-4FC0-98C0-BD22697FF0D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13ADAA-7533-4239-A5C4-D79D0DD7B817}" type="datetimeFigureOut">
              <a:rPr lang="en-US" smtClean="0"/>
              <a:pPr/>
              <a:t>11/25/2013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006CA4-0648-4FC0-98C0-BD22697FF0D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13ADAA-7533-4239-A5C4-D79D0DD7B817}" type="datetimeFigureOut">
              <a:rPr lang="en-US" smtClean="0"/>
              <a:pPr/>
              <a:t>11/25/2013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1006CA4-0648-4FC0-98C0-BD22697FF0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B13ADAA-7533-4239-A5C4-D79D0DD7B817}" type="datetimeFigureOut">
              <a:rPr lang="en-US" smtClean="0"/>
              <a:pPr/>
              <a:t>11/25/2013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1006CA4-0648-4FC0-98C0-BD22697FF0D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B13ADAA-7533-4239-A5C4-D79D0DD7B817}" type="datetimeFigureOut">
              <a:rPr lang="en-US" smtClean="0"/>
              <a:pPr/>
              <a:t>11/25/2013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1006CA4-0648-4FC0-98C0-BD22697FF0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B13ADAA-7533-4239-A5C4-D79D0DD7B817}" type="datetimeFigureOut">
              <a:rPr lang="en-US" smtClean="0"/>
              <a:pPr/>
              <a:t>11/25/2013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006CA4-0648-4FC0-98C0-BD22697FF0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B13ADAA-7533-4239-A5C4-D79D0DD7B817}" type="datetimeFigureOut">
              <a:rPr lang="en-US" smtClean="0"/>
              <a:pPr/>
              <a:t>11/25/2013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1006CA4-0648-4FC0-98C0-BD22697FF0D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13ADAA-7533-4239-A5C4-D79D0DD7B817}" type="datetimeFigureOut">
              <a:rPr lang="en-US" smtClean="0"/>
              <a:pPr/>
              <a:t>11/25/2013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1006CA4-0648-4FC0-98C0-BD22697FF0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Health Care Reform: Opportunities to Improve Treatment of SUDs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Mady Chalk, PhD., MSW</a:t>
            </a:r>
          </a:p>
          <a:p>
            <a:r>
              <a:rPr lang="en-US" dirty="0" smtClean="0"/>
              <a:t>Treatment Research Institute</a:t>
            </a:r>
          </a:p>
          <a:p>
            <a:r>
              <a:rPr lang="en-US" dirty="0" smtClean="0"/>
              <a:t>November, 2013</a:t>
            </a:r>
          </a:p>
        </p:txBody>
      </p:sp>
    </p:spTree>
    <p:extLst>
      <p:ext uri="{BB962C8B-B14F-4D97-AF65-F5344CB8AC3E}">
        <p14:creationId xmlns:p14="http://schemas.microsoft.com/office/powerpoint/2010/main" xmlns="" val="3018980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Effectiveness of these medications is true only when used as </a:t>
            </a:r>
            <a:r>
              <a:rPr lang="en-US" sz="2800" u="sng" dirty="0">
                <a:latin typeface="Arial" panose="020B0604020202020204" pitchFamily="34" charset="0"/>
                <a:cs typeface="Arial" panose="020B0604020202020204" pitchFamily="34" charset="0"/>
              </a:rPr>
              <a:t>maintenance </a:t>
            </a:r>
            <a:r>
              <a:rPr lang="en-US" sz="2800" dirty="0" smtClean="0">
                <a:latin typeface="Arial" panose="020B0604020202020204" pitchFamily="34" charset="0"/>
                <a:cs typeface="Arial" panose="020B0604020202020204" pitchFamily="34" charset="0"/>
              </a:rPr>
              <a:t>treatments.</a:t>
            </a:r>
          </a:p>
          <a:p>
            <a:pPr marL="0" indent="0">
              <a:buNone/>
            </a:pP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There is NO evidence of enduring benefits from any of these medications when used in any type of </a:t>
            </a:r>
            <a:r>
              <a:rPr lang="en-US" sz="2800" dirty="0" smtClean="0">
                <a:latin typeface="Arial" panose="020B0604020202020204" pitchFamily="34" charset="0"/>
                <a:cs typeface="Arial" panose="020B0604020202020204" pitchFamily="34" charset="0"/>
              </a:rPr>
              <a:t>“detoxification only” regimen that does not include continuing treatment and recovery supports</a:t>
            </a:r>
            <a:r>
              <a:rPr lang="en-US" dirty="0" smtClean="0"/>
              <a:t>.</a:t>
            </a:r>
            <a:endParaRPr lang="en-US" dirty="0"/>
          </a:p>
          <a:p>
            <a:endParaRPr lang="en-US" dirty="0"/>
          </a:p>
          <a:p>
            <a:endParaRPr lang="en-US" dirty="0" smtClean="0"/>
          </a:p>
          <a:p>
            <a:endParaRPr lang="en-US" dirty="0"/>
          </a:p>
          <a:p>
            <a:pPr marL="0" indent="0">
              <a:buNone/>
            </a:pPr>
            <a:endParaRPr lang="en-US" dirty="0"/>
          </a:p>
        </p:txBody>
      </p:sp>
      <p:sp>
        <p:nvSpPr>
          <p:cNvPr id="2" name="Title 1"/>
          <p:cNvSpPr>
            <a:spLocks noGrp="1"/>
          </p:cNvSpPr>
          <p:nvPr>
            <p:ph type="title"/>
          </p:nvPr>
        </p:nvSpPr>
        <p:spPr/>
        <p:txBody>
          <a:bodyPr>
            <a:normAutofit/>
          </a:bodyPr>
          <a:lstStyle/>
          <a:p>
            <a:r>
              <a:rPr lang="en-US" sz="4400" dirty="0" smtClean="0">
                <a:latin typeface="Arial" panose="020B0604020202020204" pitchFamily="34" charset="0"/>
                <a:cs typeface="Arial" panose="020B0604020202020204" pitchFamily="34" charset="0"/>
              </a:rPr>
              <a:t>Effectiveness (</a:t>
            </a:r>
            <a:r>
              <a:rPr lang="en-US" sz="4400" dirty="0" err="1" smtClean="0">
                <a:latin typeface="Arial" panose="020B0604020202020204" pitchFamily="34" charset="0"/>
                <a:cs typeface="Arial" panose="020B0604020202020204" pitchFamily="34" charset="0"/>
              </a:rPr>
              <a:t>con’t</a:t>
            </a:r>
            <a:r>
              <a:rPr lang="en-US" sz="4400" dirty="0" smtClean="0">
                <a:latin typeface="Arial" panose="020B0604020202020204" pitchFamily="34" charset="0"/>
                <a:cs typeface="Arial" panose="020B0604020202020204" pitchFamily="34" charset="0"/>
              </a:rPr>
              <a:t>)</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86743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109728" lvl="0" indent="0">
              <a:buNone/>
            </a:pPr>
            <a:r>
              <a:rPr lang="en-US" sz="2800" dirty="0" smtClean="0">
                <a:latin typeface="Arial" panose="020B0604020202020204" pitchFamily="34" charset="0"/>
                <a:cs typeface="Arial" panose="020B0604020202020204" pitchFamily="34" charset="0"/>
              </a:rPr>
              <a:t>Under-utilization is severe and is being driven by</a:t>
            </a:r>
            <a:r>
              <a:rPr lang="en-US" sz="2400" dirty="0" smtClean="0">
                <a:latin typeface="Arial" panose="020B0604020202020204" pitchFamily="34" charset="0"/>
                <a:cs typeface="Arial" panose="020B0604020202020204" pitchFamily="34" charset="0"/>
              </a:rPr>
              <a:t>:</a:t>
            </a:r>
          </a:p>
          <a:p>
            <a:pPr marL="109728" lvl="0" indent="0">
              <a:buNone/>
            </a:pP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State licensing requirements that place restrictions on hiring of physicians in substance use treatment programs</a:t>
            </a:r>
          </a:p>
          <a:p>
            <a:r>
              <a:rPr lang="en-US" sz="2400" dirty="0" smtClean="0">
                <a:latin typeface="Arial" panose="020B0604020202020204" pitchFamily="34" charset="0"/>
                <a:cs typeface="Arial" panose="020B0604020202020204" pitchFamily="34" charset="0"/>
              </a:rPr>
              <a:t>Federal restrictions on numbers of patients that waivered physicians may treat with buprenorphine (100 patient limit)</a:t>
            </a:r>
          </a:p>
          <a:p>
            <a:r>
              <a:rPr lang="en-US" sz="2400" dirty="0" smtClean="0">
                <a:latin typeface="Arial" panose="020B0604020202020204" pitchFamily="34" charset="0"/>
                <a:cs typeface="Arial" panose="020B0604020202020204" pitchFamily="34" charset="0"/>
              </a:rPr>
              <a:t>State restrictions on use of some medications in residential treatment</a:t>
            </a:r>
          </a:p>
          <a:p>
            <a:r>
              <a:rPr lang="en-US" sz="2400" dirty="0" smtClean="0">
                <a:latin typeface="Arial" panose="020B0604020202020204" pitchFamily="34" charset="0"/>
                <a:cs typeface="Arial" panose="020B0604020202020204" pitchFamily="34" charset="0"/>
              </a:rPr>
              <a:t>State legislative interference in dosage and day limits for use of medications, and</a:t>
            </a:r>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Ideological issues in the workforce</a:t>
            </a:r>
          </a:p>
          <a:p>
            <a:endParaRPr lang="en-US" dirty="0"/>
          </a:p>
        </p:txBody>
      </p:sp>
      <p:sp>
        <p:nvSpPr>
          <p:cNvPr id="2" name="Title 1"/>
          <p:cNvSpPr>
            <a:spLocks noGrp="1"/>
          </p:cNvSpPr>
          <p:nvPr>
            <p:ph type="title"/>
          </p:nvPr>
        </p:nvSpPr>
        <p:spPr/>
        <p:txBody>
          <a:bodyPr>
            <a:normAutofit/>
          </a:bodyPr>
          <a:lstStyle/>
          <a:p>
            <a:r>
              <a:rPr lang="en-US" sz="4400" dirty="0" smtClean="0">
                <a:latin typeface="Arial" panose="020B0604020202020204" pitchFamily="34" charset="0"/>
                <a:cs typeface="Arial" panose="020B0604020202020204" pitchFamily="34" charset="0"/>
              </a:rPr>
              <a:t>Under-Utilization</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189808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19601"/>
          </a:xfrm>
        </p:spPr>
        <p:txBody>
          <a:bodyPr>
            <a:normAutofit fontScale="92500"/>
          </a:bodyPr>
          <a:lstStyle/>
          <a:p>
            <a:pPr marL="109728" indent="0">
              <a:buNone/>
            </a:pPr>
            <a:r>
              <a:rPr lang="en-US" sz="2800" dirty="0" smtClean="0">
                <a:latin typeface="Arial" panose="020B0604020202020204" pitchFamily="34" charset="0"/>
                <a:cs typeface="Arial" panose="020B0604020202020204" pitchFamily="34" charset="0"/>
              </a:rPr>
              <a:t>Recent research has shown:</a:t>
            </a:r>
          </a:p>
          <a:p>
            <a:pPr marL="109728" indent="0">
              <a:buNone/>
            </a:pPr>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Use of ANY of the medications has been shown to produce cost-offsets related to reduced emergency room visits and fewer inpatient admissions of all types (alcohol- and drug-related or not).</a:t>
            </a:r>
          </a:p>
          <a:p>
            <a:r>
              <a:rPr lang="en-US" sz="2800" dirty="0" smtClean="0">
                <a:latin typeface="Arial" panose="020B0604020202020204" pitchFamily="34" charset="0"/>
                <a:cs typeface="Arial" panose="020B0604020202020204" pitchFamily="34" charset="0"/>
              </a:rPr>
              <a:t>Despite the addition of medication costs, total healthcare costs (incl. inpatient, outpatient, and pharmacy costs) are almost 1/3 lower for patients who receive medications</a:t>
            </a:r>
            <a:r>
              <a:rPr lang="en-US" dirty="0" smtClean="0"/>
              <a:t>. </a:t>
            </a:r>
            <a:r>
              <a:rPr lang="en-US" sz="1400" dirty="0" smtClean="0"/>
              <a:t>(Baser, Chalk, et al.2011)</a:t>
            </a:r>
            <a:endParaRPr lang="en-US" dirty="0" smtClean="0"/>
          </a:p>
        </p:txBody>
      </p:sp>
      <p:sp>
        <p:nvSpPr>
          <p:cNvPr id="2" name="Title 1"/>
          <p:cNvSpPr>
            <a:spLocks noGrp="1"/>
          </p:cNvSpPr>
          <p:nvPr>
            <p:ph type="title"/>
          </p:nvPr>
        </p:nvSpPr>
        <p:spPr>
          <a:xfrm>
            <a:off x="457200" y="304800"/>
            <a:ext cx="8229600" cy="1219200"/>
          </a:xfrm>
        </p:spPr>
        <p:txBody>
          <a:bodyPr>
            <a:noAutofit/>
          </a:bodyPr>
          <a:lstStyle/>
          <a:p>
            <a:r>
              <a:rPr lang="en-US" sz="4400" dirty="0" smtClean="0">
                <a:latin typeface="Arial" panose="020B0604020202020204" pitchFamily="34" charset="0"/>
                <a:cs typeface="Arial" panose="020B0604020202020204" pitchFamily="34" charset="0"/>
              </a:rPr>
              <a:t>Cost-Effectiveness and Cost Offsets</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62543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800" dirty="0" smtClean="0">
                <a:latin typeface="Arial" panose="020B0604020202020204" pitchFamily="34" charset="0"/>
                <a:cs typeface="Arial" panose="020B0604020202020204" pitchFamily="34" charset="0"/>
              </a:rPr>
              <a:t>Transparency:</a:t>
            </a:r>
          </a:p>
          <a:p>
            <a:endParaRPr lang="en-US" sz="28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Despite the recent announcement of the Parity rules, under </a:t>
            </a:r>
            <a:r>
              <a:rPr lang="en-US" sz="2400" dirty="0">
                <a:latin typeface="Arial" panose="020B0604020202020204" pitchFamily="34" charset="0"/>
                <a:cs typeface="Arial" panose="020B0604020202020204" pitchFamily="34" charset="0"/>
              </a:rPr>
              <a:t>the </a:t>
            </a:r>
            <a:r>
              <a:rPr lang="en-US" sz="2400" dirty="0" smtClean="0">
                <a:latin typeface="Arial" panose="020B0604020202020204" pitchFamily="34" charset="0"/>
                <a:cs typeface="Arial" panose="020B0604020202020204" pitchFamily="34" charset="0"/>
              </a:rPr>
              <a:t>ACA patients </a:t>
            </a:r>
            <a:r>
              <a:rPr lang="en-US" sz="2400" dirty="0">
                <a:latin typeface="Arial" panose="020B0604020202020204" pitchFamily="34" charset="0"/>
                <a:cs typeface="Arial" panose="020B0604020202020204" pitchFamily="34" charset="0"/>
              </a:rPr>
              <a:t>will need considerable assistance to discover and assure that they have access to medications as part of their treatment </a:t>
            </a:r>
            <a:r>
              <a:rPr lang="en-US" sz="2400" dirty="0" smtClean="0">
                <a:latin typeface="Arial" panose="020B0604020202020204" pitchFamily="34" charset="0"/>
                <a:cs typeface="Arial" panose="020B0604020202020204" pitchFamily="34" charset="0"/>
              </a:rPr>
              <a:t>regimens</a:t>
            </a:r>
            <a:r>
              <a:rPr lang="en-US" sz="2600" dirty="0" smtClean="0">
                <a:latin typeface="Arial" panose="020B0604020202020204" pitchFamily="34" charset="0"/>
                <a:cs typeface="Arial" panose="020B0604020202020204" pitchFamily="34" charset="0"/>
              </a:rPr>
              <a:t>.</a:t>
            </a:r>
          </a:p>
          <a:p>
            <a:endParaRPr lang="en-US" sz="28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The assistance will need to come from clinicians and managed care plans both in the private and public sectors.</a:t>
            </a:r>
            <a:endParaRPr lang="en-US" sz="24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931F3E5D-8F3E-4289-BF29-C0524CBABEAD}" type="slidenum">
              <a:rPr lang="en-US" smtClean="0"/>
              <a:pPr/>
              <a:t>13</a:t>
            </a:fld>
            <a:endParaRPr lang="en-US"/>
          </a:p>
        </p:txBody>
      </p:sp>
      <p:sp>
        <p:nvSpPr>
          <p:cNvPr id="4" name="Title 3"/>
          <p:cNvSpPr>
            <a:spLocks noGrp="1"/>
          </p:cNvSpPr>
          <p:nvPr>
            <p:ph type="title"/>
          </p:nvPr>
        </p:nvSpPr>
        <p:spPr/>
        <p:txBody>
          <a:bodyPr>
            <a:normAutofit fontScale="90000"/>
          </a:bodyPr>
          <a:lstStyle/>
          <a:p>
            <a:r>
              <a:rPr lang="en-US" sz="4400" dirty="0" smtClean="0">
                <a:latin typeface="Arial" panose="020B0604020202020204" pitchFamily="34" charset="0"/>
                <a:cs typeface="Arial" panose="020B0604020202020204" pitchFamily="34" charset="0"/>
              </a:rPr>
              <a:t>Implications of Recent Research on Coverage and Benefits</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200946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400" dirty="0" smtClean="0">
                <a:latin typeface="Arial" panose="020B0604020202020204" pitchFamily="34" charset="0"/>
                <a:cs typeface="Arial" panose="020B0604020202020204" pitchFamily="34" charset="0"/>
              </a:rPr>
              <a:t>Workforce Issues:</a:t>
            </a:r>
          </a:p>
          <a:p>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 significant amount of work is needed now and on a continuing basis to credential and improve the capacity of the workforce in both the primary and specialty sectors to increase the use of medications in treatment</a:t>
            </a:r>
            <a:r>
              <a:rPr lang="en-US" sz="2600" dirty="0" smtClean="0">
                <a:latin typeface="Arial" panose="020B0604020202020204" pitchFamily="34" charset="0"/>
                <a:cs typeface="Arial" panose="020B0604020202020204" pitchFamily="34" charset="0"/>
              </a:rPr>
              <a:t>.</a:t>
            </a:r>
          </a:p>
          <a:p>
            <a:endParaRPr lang="en-US" sz="28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This work needs to include increased capacity of the workforce to understand the interactions of other chronic illnesses and their treatment (which may include medications) on treatment of addictions with medications.  </a:t>
            </a:r>
            <a:endParaRPr lang="en-US" sz="24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931F3E5D-8F3E-4289-BF29-C0524CBABEAD}" type="slidenum">
              <a:rPr lang="en-US" smtClean="0"/>
              <a:pPr/>
              <a:t>14</a:t>
            </a:fld>
            <a:endParaRPr lang="en-US"/>
          </a:p>
        </p:txBody>
      </p:sp>
      <p:sp>
        <p:nvSpPr>
          <p:cNvPr id="4" name="Title 3"/>
          <p:cNvSpPr>
            <a:spLocks noGrp="1"/>
          </p:cNvSpPr>
          <p:nvPr>
            <p:ph type="title"/>
          </p:nvPr>
        </p:nvSpPr>
        <p:spPr/>
        <p:txBody>
          <a:bodyPr>
            <a:normAutofit/>
          </a:bodyPr>
          <a:lstStyle/>
          <a:p>
            <a:r>
              <a:rPr lang="en-US" sz="4400" dirty="0" smtClean="0">
                <a:latin typeface="Arial" panose="020B0604020202020204" pitchFamily="34" charset="0"/>
                <a:cs typeface="Arial" panose="020B0604020202020204" pitchFamily="34" charset="0"/>
              </a:rPr>
              <a:t>Implications (</a:t>
            </a:r>
            <a:r>
              <a:rPr lang="en-US" sz="4400" dirty="0" err="1" smtClean="0">
                <a:latin typeface="Arial" panose="020B0604020202020204" pitchFamily="34" charset="0"/>
                <a:cs typeface="Arial" panose="020B0604020202020204" pitchFamily="34" charset="0"/>
              </a:rPr>
              <a:t>con’t</a:t>
            </a:r>
            <a:r>
              <a:rPr lang="en-US" sz="4400" dirty="0" smtClean="0">
                <a:latin typeface="Arial" panose="020B0604020202020204" pitchFamily="34" charset="0"/>
                <a:cs typeface="Arial" panose="020B0604020202020204" pitchFamily="34" charset="0"/>
              </a:rPr>
              <a:t>)</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72221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Addiction as a chronic illness, with expected readmissions to treatment</a:t>
            </a:r>
          </a:p>
          <a:p>
            <a:r>
              <a:rPr lang="en-US" sz="2800" dirty="0" smtClean="0"/>
              <a:t>SBI + --- brief counseling in primary care settings</a:t>
            </a:r>
          </a:p>
          <a:p>
            <a:r>
              <a:rPr lang="en-US" sz="2800" dirty="0" smtClean="0"/>
              <a:t>Use of medications in treatment</a:t>
            </a:r>
          </a:p>
          <a:p>
            <a:r>
              <a:rPr lang="en-US" sz="2800" dirty="0" smtClean="0"/>
              <a:t>Integrated care --- SBI +, medication prescription, monitoring, and management, care coordination, referral to specialty care and return to primary care for follow-up</a:t>
            </a:r>
          </a:p>
          <a:p>
            <a:endParaRPr lang="en-US" sz="2800" dirty="0" smtClean="0"/>
          </a:p>
        </p:txBody>
      </p:sp>
      <p:sp>
        <p:nvSpPr>
          <p:cNvPr id="2" name="Title 1"/>
          <p:cNvSpPr>
            <a:spLocks noGrp="1"/>
          </p:cNvSpPr>
          <p:nvPr>
            <p:ph type="title"/>
          </p:nvPr>
        </p:nvSpPr>
        <p:spPr/>
        <p:txBody>
          <a:bodyPr/>
          <a:lstStyle/>
          <a:p>
            <a:r>
              <a:rPr lang="en-US" dirty="0" smtClean="0"/>
              <a:t>The Sea Change</a:t>
            </a:r>
            <a:endParaRPr lang="en-US" dirty="0"/>
          </a:p>
        </p:txBody>
      </p:sp>
    </p:spTree>
    <p:extLst>
      <p:ext uri="{BB962C8B-B14F-4D97-AF65-F5344CB8AC3E}">
        <p14:creationId xmlns:p14="http://schemas.microsoft.com/office/powerpoint/2010/main" xmlns="" val="336473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Tracking recovery during </a:t>
            </a:r>
            <a:r>
              <a:rPr lang="en-US" dirty="0" smtClean="0"/>
              <a:t>treatment (not evaluating it AFTER treatment)</a:t>
            </a:r>
            <a:endParaRPr lang="en-US" dirty="0"/>
          </a:p>
          <a:p>
            <a:r>
              <a:rPr lang="en-US" dirty="0"/>
              <a:t>Peer-to-peer and organizational recovery supports</a:t>
            </a:r>
          </a:p>
          <a:p>
            <a:r>
              <a:rPr lang="en-US" dirty="0" smtClean="0"/>
              <a:t>Community-based </a:t>
            </a:r>
            <a:r>
              <a:rPr lang="en-US" dirty="0"/>
              <a:t>offender treatment --- RANT, TASC models, use of medications</a:t>
            </a:r>
          </a:p>
          <a:p>
            <a:r>
              <a:rPr lang="en-US" dirty="0"/>
              <a:t>Episodes of care, bundling of services</a:t>
            </a:r>
          </a:p>
          <a:p>
            <a:r>
              <a:rPr lang="en-US" dirty="0"/>
              <a:t>OTPs as medical homes</a:t>
            </a:r>
          </a:p>
          <a:p>
            <a:pPr marL="0" indent="0">
              <a:buNone/>
            </a:pPr>
            <a:endParaRPr lang="en-US" sz="3600" dirty="0"/>
          </a:p>
          <a:p>
            <a:endParaRPr lang="en-US" dirty="0"/>
          </a:p>
        </p:txBody>
      </p:sp>
      <p:sp>
        <p:nvSpPr>
          <p:cNvPr id="2" name="Title 1"/>
          <p:cNvSpPr>
            <a:spLocks noGrp="1"/>
          </p:cNvSpPr>
          <p:nvPr>
            <p:ph type="title"/>
          </p:nvPr>
        </p:nvSpPr>
        <p:spPr/>
        <p:txBody>
          <a:bodyPr/>
          <a:lstStyle/>
          <a:p>
            <a:r>
              <a:rPr lang="en-US" dirty="0" smtClean="0"/>
              <a:t>The Sea Change</a:t>
            </a:r>
            <a:endParaRPr lang="en-US" dirty="0"/>
          </a:p>
        </p:txBody>
      </p:sp>
    </p:spTree>
    <p:extLst>
      <p:ext uri="{BB962C8B-B14F-4D97-AF65-F5344CB8AC3E}">
        <p14:creationId xmlns:p14="http://schemas.microsoft.com/office/powerpoint/2010/main" xmlns="" val="1209624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02163"/>
          </a:xfrm>
        </p:spPr>
        <p:txBody>
          <a:bodyPr>
            <a:normAutofit lnSpcReduction="10000"/>
          </a:bodyPr>
          <a:lstStyle/>
          <a:p>
            <a:pPr marL="0" indent="0">
              <a:buNone/>
            </a:pPr>
            <a:r>
              <a:rPr lang="en-US" dirty="0" smtClean="0"/>
              <a:t>Under the ACA, including parity and essential health benefits:</a:t>
            </a:r>
          </a:p>
          <a:p>
            <a:r>
              <a:rPr lang="en-US" dirty="0" smtClean="0"/>
              <a:t>Prevention </a:t>
            </a:r>
          </a:p>
          <a:p>
            <a:pPr lvl="1"/>
            <a:r>
              <a:rPr lang="en-US" dirty="0" smtClean="0"/>
              <a:t>Screening and brief interventions</a:t>
            </a:r>
          </a:p>
          <a:p>
            <a:r>
              <a:rPr lang="en-US" dirty="0" smtClean="0"/>
              <a:t>Early Intervention</a:t>
            </a:r>
          </a:p>
          <a:p>
            <a:pPr lvl="1"/>
            <a:r>
              <a:rPr lang="en-US" dirty="0" smtClean="0"/>
              <a:t>Brief  Counseling and Treatment in primary care</a:t>
            </a:r>
          </a:p>
          <a:p>
            <a:r>
              <a:rPr lang="en-US" dirty="0" smtClean="0"/>
              <a:t>Office-based Treatment</a:t>
            </a:r>
          </a:p>
          <a:p>
            <a:pPr lvl="1"/>
            <a:r>
              <a:rPr lang="en-US" dirty="0" smtClean="0"/>
              <a:t>Medications, monitoring, management, coordination of care in primary care </a:t>
            </a:r>
          </a:p>
          <a:p>
            <a:r>
              <a:rPr lang="en-US" dirty="0" smtClean="0"/>
              <a:t>Referral to Specialty Care as Needed and Back for Continuing Care</a:t>
            </a:r>
            <a:endParaRPr lang="en-US" dirty="0"/>
          </a:p>
        </p:txBody>
      </p:sp>
      <p:sp>
        <p:nvSpPr>
          <p:cNvPr id="2" name="Title 1"/>
          <p:cNvSpPr>
            <a:spLocks noGrp="1"/>
          </p:cNvSpPr>
          <p:nvPr>
            <p:ph type="title"/>
          </p:nvPr>
        </p:nvSpPr>
        <p:spPr>
          <a:xfrm>
            <a:off x="457200" y="304800"/>
            <a:ext cx="8229600" cy="1143000"/>
          </a:xfrm>
        </p:spPr>
        <p:txBody>
          <a:bodyPr>
            <a:normAutofit fontScale="90000"/>
          </a:bodyPr>
          <a:lstStyle/>
          <a:p>
            <a:r>
              <a:rPr lang="en-US" dirty="0" smtClean="0"/>
              <a:t>Continuum of Care and Benefits</a:t>
            </a:r>
            <a:endParaRPr lang="en-US" dirty="0"/>
          </a:p>
        </p:txBody>
      </p:sp>
    </p:spTree>
    <p:extLst>
      <p:ext uri="{BB962C8B-B14F-4D97-AF65-F5344CB8AC3E}">
        <p14:creationId xmlns:p14="http://schemas.microsoft.com/office/powerpoint/2010/main" xmlns="" val="1451011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“Harmful substance use” is identified in 2-3 questions</a:t>
            </a:r>
          </a:p>
          <a:p>
            <a:pPr lvl="1"/>
            <a:r>
              <a:rPr lang="en-US" dirty="0" smtClean="0"/>
              <a:t>Prevalence estimates are 20-50% in healthcare</a:t>
            </a:r>
          </a:p>
          <a:p>
            <a:pPr lvl="1"/>
            <a:r>
              <a:rPr lang="en-US" dirty="0" smtClean="0"/>
              <a:t>About 60% of emergency room visits</a:t>
            </a:r>
          </a:p>
          <a:p>
            <a:pPr lvl="1"/>
            <a:endParaRPr lang="en-US" dirty="0"/>
          </a:p>
          <a:p>
            <a:r>
              <a:rPr lang="en-US" dirty="0" smtClean="0"/>
              <a:t>A few brief counseling visits (10 minutes) in primary care produce lasting changes and cost savings to health care</a:t>
            </a:r>
            <a:endParaRPr lang="en-US" dirty="0"/>
          </a:p>
        </p:txBody>
      </p:sp>
      <p:sp>
        <p:nvSpPr>
          <p:cNvPr id="2" name="Title 1"/>
          <p:cNvSpPr>
            <a:spLocks noGrp="1"/>
          </p:cNvSpPr>
          <p:nvPr>
            <p:ph type="title"/>
          </p:nvPr>
        </p:nvSpPr>
        <p:spPr/>
        <p:txBody>
          <a:bodyPr>
            <a:normAutofit fontScale="90000"/>
          </a:bodyPr>
          <a:lstStyle/>
          <a:p>
            <a:r>
              <a:rPr lang="en-US" dirty="0" smtClean="0"/>
              <a:t>What’s New: “SBI +”</a:t>
            </a:r>
            <a:br>
              <a:rPr lang="en-US" dirty="0" smtClean="0"/>
            </a:br>
            <a:r>
              <a:rPr lang="en-US" dirty="0" smtClean="0"/>
              <a:t>Early, Brief Counseling</a:t>
            </a:r>
            <a:endParaRPr lang="en-US" dirty="0"/>
          </a:p>
        </p:txBody>
      </p:sp>
    </p:spTree>
    <p:extLst>
      <p:ext uri="{BB962C8B-B14F-4D97-AF65-F5344CB8AC3E}">
        <p14:creationId xmlns:p14="http://schemas.microsoft.com/office/powerpoint/2010/main" xmlns="" val="3171154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800" dirty="0" smtClean="0"/>
              <a:t>Alcohol consumption @ ANY DOSE accelerates tumor growth in breast and prostate cancer</a:t>
            </a:r>
          </a:p>
          <a:p>
            <a:r>
              <a:rPr lang="en-US" sz="2800" dirty="0" smtClean="0"/>
              <a:t>Alcohol @ MORE THAN 2 DRINKS/DAY reduces treatment response in hypertension and diabetes</a:t>
            </a:r>
          </a:p>
          <a:p>
            <a:r>
              <a:rPr lang="en-US" sz="2800" dirty="0" smtClean="0"/>
              <a:t>Alcohol @ ANY DOSE 2 hours before bedtime reduces sleep quality</a:t>
            </a:r>
          </a:p>
          <a:p>
            <a:r>
              <a:rPr lang="en-US" sz="2800" dirty="0" smtClean="0"/>
              <a:t>Alcohol @ MORE THAN 2 DRINKS/DAY produces 30-50% reduction in medication adherence</a:t>
            </a:r>
          </a:p>
          <a:p>
            <a:endParaRPr lang="en-US" sz="2800" dirty="0" smtClean="0"/>
          </a:p>
          <a:p>
            <a:pPr marL="0" indent="0">
              <a:buNone/>
            </a:pPr>
            <a:r>
              <a:rPr lang="en-US" sz="2800" dirty="0" smtClean="0"/>
              <a:t>BUT simply asking patients to reduce their use can improve clinical outcomes </a:t>
            </a:r>
            <a:r>
              <a:rPr lang="en-US" sz="1400" dirty="0" smtClean="0"/>
              <a:t>(PRISM,, 2011)	</a:t>
            </a:r>
            <a:endParaRPr lang="en-US" sz="2800" dirty="0"/>
          </a:p>
        </p:txBody>
      </p:sp>
      <p:sp>
        <p:nvSpPr>
          <p:cNvPr id="2" name="Title 1"/>
          <p:cNvSpPr>
            <a:spLocks noGrp="1"/>
          </p:cNvSpPr>
          <p:nvPr>
            <p:ph type="title"/>
          </p:nvPr>
        </p:nvSpPr>
        <p:spPr/>
        <p:txBody>
          <a:bodyPr>
            <a:noAutofit/>
          </a:bodyPr>
          <a:lstStyle/>
          <a:p>
            <a:r>
              <a:rPr lang="en-US" sz="3600" dirty="0" smtClean="0"/>
              <a:t>Impact of Identification and Brief Treatment on Care Quality</a:t>
            </a:r>
            <a:endParaRPr lang="en-US" sz="3600" dirty="0"/>
          </a:p>
        </p:txBody>
      </p:sp>
    </p:spTree>
    <p:extLst>
      <p:ext uri="{BB962C8B-B14F-4D97-AF65-F5344CB8AC3E}">
        <p14:creationId xmlns:p14="http://schemas.microsoft.com/office/powerpoint/2010/main" xmlns="" val="1436555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72966" y="1447800"/>
            <a:ext cx="8442434" cy="4495800"/>
          </a:xfrm>
        </p:spPr>
        <p:txBody>
          <a:bodyPr lIns="0" rIns="0">
            <a:normAutofit/>
          </a:bodyPr>
          <a:lstStyle/>
          <a:p>
            <a:pPr marL="0" indent="0">
              <a:spcAft>
                <a:spcPts val="1200"/>
              </a:spcAft>
              <a:buNone/>
              <a:defRPr/>
            </a:pPr>
            <a:r>
              <a:rPr lang="en-US" sz="3200" dirty="0" smtClean="0"/>
              <a:t>Under the ACA:</a:t>
            </a:r>
          </a:p>
          <a:p>
            <a:pPr>
              <a:spcAft>
                <a:spcPts val="1200"/>
              </a:spcAft>
              <a:defRPr/>
            </a:pPr>
            <a:r>
              <a:rPr lang="en-US" sz="3200" dirty="0" smtClean="0"/>
              <a:t>Emphasis/expansion health/medical home services</a:t>
            </a:r>
          </a:p>
          <a:p>
            <a:pPr marL="1150938" indent="-409575">
              <a:spcAft>
                <a:spcPts val="1200"/>
              </a:spcAft>
              <a:buClr>
                <a:schemeClr val="tx2"/>
              </a:buClr>
              <a:buSzPct val="150000"/>
              <a:buFont typeface="Arial" pitchFamily="34" charset="0"/>
              <a:buChar char="•"/>
              <a:defRPr/>
            </a:pPr>
            <a:r>
              <a:rPr lang="en-US" b="1" dirty="0" smtClean="0">
                <a:solidFill>
                  <a:schemeClr val="accent5">
                    <a:lumMod val="50000"/>
                  </a:schemeClr>
                </a:solidFill>
              </a:rPr>
              <a:t>Will </a:t>
            </a:r>
            <a:r>
              <a:rPr lang="en-US" b="1" dirty="0">
                <a:solidFill>
                  <a:schemeClr val="accent5">
                    <a:lumMod val="50000"/>
                  </a:schemeClr>
                </a:solidFill>
              </a:rPr>
              <a:t>“specialty care” fill this role?</a:t>
            </a:r>
          </a:p>
          <a:p>
            <a:pPr>
              <a:spcAft>
                <a:spcPts val="1200"/>
              </a:spcAft>
              <a:defRPr/>
            </a:pPr>
            <a:r>
              <a:rPr lang="en-US" sz="3200" dirty="0"/>
              <a:t>Role of Block Grant </a:t>
            </a:r>
            <a:r>
              <a:rPr lang="en-US" sz="3200" dirty="0" smtClean="0"/>
              <a:t>is likely to </a:t>
            </a:r>
            <a:r>
              <a:rPr lang="en-US" sz="3200" dirty="0"/>
              <a:t>change</a:t>
            </a:r>
          </a:p>
          <a:p>
            <a:pPr marL="1150938" indent="-409575">
              <a:spcAft>
                <a:spcPts val="1200"/>
              </a:spcAft>
              <a:buClr>
                <a:schemeClr val="tx2"/>
              </a:buClr>
              <a:buSzPct val="150000"/>
              <a:buFont typeface="Arial" pitchFamily="34" charset="0"/>
              <a:buChar char="•"/>
              <a:defRPr/>
            </a:pPr>
            <a:r>
              <a:rPr lang="en-US" dirty="0" smtClean="0"/>
              <a:t>Recovery-oriented </a:t>
            </a:r>
            <a:r>
              <a:rPr lang="en-US" dirty="0"/>
              <a:t>services </a:t>
            </a:r>
            <a:r>
              <a:rPr lang="en-US" b="1" dirty="0">
                <a:solidFill>
                  <a:schemeClr val="accent5">
                    <a:lumMod val="50000"/>
                  </a:schemeClr>
                </a:solidFill>
              </a:rPr>
              <a:t>NOT</a:t>
            </a:r>
            <a:r>
              <a:rPr lang="en-US" dirty="0"/>
              <a:t> covered </a:t>
            </a:r>
            <a:r>
              <a:rPr lang="en-US" dirty="0" smtClean="0"/>
              <a:t>under </a:t>
            </a:r>
            <a:r>
              <a:rPr lang="en-US" dirty="0"/>
              <a:t>Medicaid </a:t>
            </a:r>
            <a:r>
              <a:rPr lang="en-US" dirty="0" smtClean="0"/>
              <a:t>or commercial health plans</a:t>
            </a:r>
            <a:endParaRPr lang="en-US" dirty="0"/>
          </a:p>
          <a:p>
            <a:pPr marL="855663" indent="0">
              <a:spcAft>
                <a:spcPts val="1200"/>
              </a:spcAft>
              <a:buClr>
                <a:schemeClr val="tx2"/>
              </a:buClr>
              <a:buSzPct val="150000"/>
              <a:buNone/>
              <a:defRPr/>
            </a:pPr>
            <a:endParaRPr lang="en-US" sz="2000" dirty="0"/>
          </a:p>
          <a:p>
            <a:pPr marL="0" indent="0">
              <a:spcAft>
                <a:spcPts val="600"/>
              </a:spcAft>
              <a:buNone/>
              <a:defRPr/>
            </a:pPr>
            <a:endParaRPr lang="en-US" sz="3000" dirty="0"/>
          </a:p>
          <a:p>
            <a:endParaRPr lang="en-US" sz="3000" dirty="0"/>
          </a:p>
        </p:txBody>
      </p:sp>
      <p:sp>
        <p:nvSpPr>
          <p:cNvPr id="18434" name="Rectangle 2"/>
          <p:cNvSpPr>
            <a:spLocks noGrp="1" noChangeArrowheads="1"/>
          </p:cNvSpPr>
          <p:nvPr>
            <p:ph type="title"/>
          </p:nvPr>
        </p:nvSpPr>
        <p:spPr>
          <a:xfrm>
            <a:off x="381000" y="277813"/>
            <a:ext cx="8305800" cy="1139825"/>
          </a:xfrm>
        </p:spPr>
        <p:txBody>
          <a:bodyPr/>
          <a:lstStyle/>
          <a:p>
            <a:r>
              <a:rPr lang="en-US" sz="5000" dirty="0" smtClean="0"/>
              <a:t>Role of Specialty Care</a:t>
            </a:r>
          </a:p>
        </p:txBody>
      </p:sp>
    </p:spTree>
    <p:extLst>
      <p:ext uri="{BB962C8B-B14F-4D97-AF65-F5344CB8AC3E}">
        <p14:creationId xmlns:p14="http://schemas.microsoft.com/office/powerpoint/2010/main" xmlns="" val="1241772075"/>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483291"/>
          </a:xfrm>
        </p:spPr>
        <p:txBody>
          <a:bodyPr>
            <a:normAutofit lnSpcReduction="10000"/>
          </a:bodyPr>
          <a:lstStyle/>
          <a:p>
            <a:pPr marL="0" indent="0">
              <a:buNone/>
            </a:pPr>
            <a:r>
              <a:rPr lang="en-US" sz="2800" dirty="0" smtClean="0">
                <a:latin typeface="Arial" panose="020B0604020202020204" pitchFamily="34" charset="0"/>
                <a:cs typeface="Arial" panose="020B0604020202020204" pitchFamily="34" charset="0"/>
              </a:rPr>
              <a:t>Opioids:</a:t>
            </a:r>
          </a:p>
          <a:p>
            <a:pPr lvl="1"/>
            <a:r>
              <a:rPr lang="en-US" sz="2400" dirty="0" smtClean="0">
                <a:latin typeface="Arial" panose="020B0604020202020204" pitchFamily="34" charset="0"/>
                <a:cs typeface="Arial" panose="020B0604020202020204" pitchFamily="34" charset="0"/>
              </a:rPr>
              <a:t>Methadone</a:t>
            </a:r>
          </a:p>
          <a:p>
            <a:pPr lvl="1"/>
            <a:r>
              <a:rPr lang="en-US" sz="2400" dirty="0" smtClean="0">
                <a:latin typeface="Arial" panose="020B0604020202020204" pitchFamily="34" charset="0"/>
                <a:cs typeface="Arial" panose="020B0604020202020204" pitchFamily="34" charset="0"/>
              </a:rPr>
              <a:t>Buprenorphine</a:t>
            </a:r>
          </a:p>
          <a:p>
            <a:pPr lvl="1"/>
            <a:r>
              <a:rPr lang="en-US" sz="2400" dirty="0" smtClean="0">
                <a:latin typeface="Arial" panose="020B0604020202020204" pitchFamily="34" charset="0"/>
                <a:cs typeface="Arial" panose="020B0604020202020204" pitchFamily="34" charset="0"/>
              </a:rPr>
              <a:t>Naltrexone – oral</a:t>
            </a:r>
          </a:p>
          <a:p>
            <a:pPr lvl="1"/>
            <a:r>
              <a:rPr lang="en-US" sz="2400" dirty="0" smtClean="0">
                <a:latin typeface="Arial" panose="020B0604020202020204" pitchFamily="34" charset="0"/>
                <a:cs typeface="Arial" panose="020B0604020202020204" pitchFamily="34" charset="0"/>
              </a:rPr>
              <a:t>Naltrexone (</a:t>
            </a:r>
            <a:r>
              <a:rPr lang="en-US" sz="2400" dirty="0" err="1" smtClean="0">
                <a:latin typeface="Arial" panose="020B0604020202020204" pitchFamily="34" charset="0"/>
                <a:cs typeface="Arial" panose="020B0604020202020204" pitchFamily="34" charset="0"/>
              </a:rPr>
              <a:t>Vivitrol</a:t>
            </a:r>
            <a:r>
              <a:rPr lang="en-US" sz="2400" dirty="0" smtClean="0">
                <a:latin typeface="Arial" panose="020B0604020202020204" pitchFamily="34" charset="0"/>
                <a:cs typeface="Arial" panose="020B0604020202020204" pitchFamily="34" charset="0"/>
              </a:rPr>
              <a:t>) – long-acting, injectable</a:t>
            </a:r>
          </a:p>
          <a:p>
            <a:pPr marL="0" indent="0">
              <a:buNone/>
            </a:pPr>
            <a:endParaRPr lang="en-US" sz="2800" dirty="0" smtClean="0">
              <a:latin typeface="Arial" panose="020B0604020202020204" pitchFamily="34" charset="0"/>
              <a:cs typeface="Arial" panose="020B0604020202020204" pitchFamily="34" charset="0"/>
            </a:endParaRPr>
          </a:p>
          <a:p>
            <a:pPr marL="0" indent="0">
              <a:buNone/>
            </a:pPr>
            <a:r>
              <a:rPr lang="en-US" sz="2800" dirty="0" smtClean="0">
                <a:latin typeface="Arial" panose="020B0604020202020204" pitchFamily="34" charset="0"/>
                <a:cs typeface="Arial" panose="020B0604020202020204" pitchFamily="34" charset="0"/>
              </a:rPr>
              <a:t>Alcohol:</a:t>
            </a:r>
          </a:p>
          <a:p>
            <a:pPr lvl="1"/>
            <a:r>
              <a:rPr lang="en-US" sz="2400" dirty="0" smtClean="0">
                <a:latin typeface="Arial" panose="020B0604020202020204" pitchFamily="34" charset="0"/>
                <a:cs typeface="Arial" panose="020B0604020202020204" pitchFamily="34" charset="0"/>
              </a:rPr>
              <a:t>Naltrexone </a:t>
            </a:r>
            <a:r>
              <a:rPr lang="en-US" sz="2400" dirty="0">
                <a:latin typeface="Arial" panose="020B0604020202020204" pitchFamily="34" charset="0"/>
                <a:cs typeface="Arial" panose="020B0604020202020204" pitchFamily="34" charset="0"/>
              </a:rPr>
              <a:t>– oral</a:t>
            </a:r>
          </a:p>
          <a:p>
            <a:pPr lvl="1"/>
            <a:r>
              <a:rPr lang="en-US" sz="2400" dirty="0" smtClean="0">
                <a:latin typeface="Arial" panose="020B0604020202020204" pitchFamily="34" charset="0"/>
                <a:cs typeface="Arial" panose="020B0604020202020204" pitchFamily="34" charset="0"/>
              </a:rPr>
              <a:t>Naltrexone  </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Vivitrol</a:t>
            </a:r>
            <a:r>
              <a:rPr lang="en-US" sz="2400" dirty="0">
                <a:latin typeface="Arial" panose="020B0604020202020204" pitchFamily="34" charset="0"/>
                <a:cs typeface="Arial" panose="020B0604020202020204" pitchFamily="34" charset="0"/>
              </a:rPr>
              <a:t>) – long-acting, injectable</a:t>
            </a:r>
          </a:p>
          <a:p>
            <a:pPr lvl="1"/>
            <a:r>
              <a:rPr lang="en-US" sz="2400" dirty="0" err="1" smtClean="0">
                <a:latin typeface="Arial" panose="020B0604020202020204" pitchFamily="34" charset="0"/>
                <a:cs typeface="Arial" panose="020B0604020202020204" pitchFamily="34" charset="0"/>
              </a:rPr>
              <a:t>Acamprosate</a:t>
            </a:r>
            <a:endParaRPr lang="en-US" sz="2400" dirty="0">
              <a:latin typeface="Arial" panose="020B0604020202020204" pitchFamily="34" charset="0"/>
              <a:cs typeface="Arial" panose="020B0604020202020204" pitchFamily="34" charset="0"/>
            </a:endParaRPr>
          </a:p>
          <a:p>
            <a:pPr lvl="1"/>
            <a:r>
              <a:rPr lang="en-US" sz="2400" dirty="0" err="1" smtClean="0">
                <a:latin typeface="Arial" panose="020B0604020202020204" pitchFamily="34" charset="0"/>
                <a:cs typeface="Arial" panose="020B0604020202020204" pitchFamily="34" charset="0"/>
              </a:rPr>
              <a:t>Disulfram</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antabuse</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buNone/>
            </a:pPr>
            <a:endParaRPr lang="en-US" sz="2800" dirty="0" smtClean="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Autofit/>
          </a:bodyPr>
          <a:lstStyle/>
          <a:p>
            <a:r>
              <a:rPr lang="en-US" sz="4000" dirty="0" smtClean="0">
                <a:latin typeface="Arial" panose="020B0604020202020204" pitchFamily="34" charset="0"/>
                <a:cs typeface="Arial" panose="020B0604020202020204" pitchFamily="34" charset="0"/>
              </a:rPr>
              <a:t>Medications for Opioid and Alcohol Dependence</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916953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sz="2800" u="sng" dirty="0">
                <a:latin typeface="Arial" panose="020B0604020202020204" pitchFamily="34" charset="0"/>
                <a:cs typeface="Arial" panose="020B0604020202020204" pitchFamily="34" charset="0"/>
              </a:rPr>
              <a:t>A</a:t>
            </a:r>
            <a:r>
              <a:rPr lang="en-US" sz="2800" u="sng" dirty="0" smtClean="0">
                <a:latin typeface="Arial" panose="020B0604020202020204" pitchFamily="34" charset="0"/>
                <a:cs typeface="Arial" panose="020B0604020202020204" pitchFamily="34" charset="0"/>
              </a:rPr>
              <a:t>ll medications </a:t>
            </a:r>
            <a:r>
              <a:rPr lang="en-US" sz="2800" dirty="0" smtClean="0">
                <a:latin typeface="Arial" panose="020B0604020202020204" pitchFamily="34" charset="0"/>
                <a:cs typeface="Arial" panose="020B0604020202020204" pitchFamily="34" charset="0"/>
              </a:rPr>
              <a:t>for treatment of moderate and severe addiction to opioids </a:t>
            </a:r>
            <a:r>
              <a:rPr lang="en-US" sz="2800" dirty="0">
                <a:latin typeface="Arial" panose="020B0604020202020204" pitchFamily="34" charset="0"/>
                <a:cs typeface="Arial" panose="020B0604020202020204" pitchFamily="34" charset="0"/>
              </a:rPr>
              <a:t>have shown </a:t>
            </a:r>
            <a:r>
              <a:rPr lang="en-US" sz="2800" u="sng" dirty="0">
                <a:latin typeface="Arial" panose="020B0604020202020204" pitchFamily="34" charset="0"/>
                <a:cs typeface="Arial" panose="020B0604020202020204" pitchFamily="34" charset="0"/>
              </a:rPr>
              <a:t>clear clinical evidence of effectiveness</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in:</a:t>
            </a:r>
          </a:p>
          <a:p>
            <a:pPr marL="457200" indent="-457200"/>
            <a:r>
              <a:rPr lang="en-US" sz="2800" dirty="0" smtClean="0">
                <a:latin typeface="Arial" panose="020B0604020202020204" pitchFamily="34" charset="0"/>
                <a:cs typeface="Arial" panose="020B0604020202020204" pitchFamily="34" charset="0"/>
              </a:rPr>
              <a:t>reducing opioid </a:t>
            </a:r>
            <a:r>
              <a:rPr lang="en-US" sz="2800" dirty="0">
                <a:latin typeface="Arial" panose="020B0604020202020204" pitchFamily="34" charset="0"/>
                <a:cs typeface="Arial" panose="020B0604020202020204" pitchFamily="34" charset="0"/>
              </a:rPr>
              <a:t>use </a:t>
            </a:r>
            <a:r>
              <a:rPr lang="en-US" sz="2800" dirty="0" smtClean="0">
                <a:latin typeface="Arial" panose="020B0604020202020204" pitchFamily="34" charset="0"/>
                <a:cs typeface="Arial" panose="020B0604020202020204" pitchFamily="34" charset="0"/>
              </a:rPr>
              <a:t>and opioid-use </a:t>
            </a:r>
            <a:r>
              <a:rPr lang="en-US" sz="2800" dirty="0">
                <a:latin typeface="Arial" panose="020B0604020202020204" pitchFamily="34" charset="0"/>
                <a:cs typeface="Arial" panose="020B0604020202020204" pitchFamily="34" charset="0"/>
              </a:rPr>
              <a:t>related symptoms of withdrawal and </a:t>
            </a:r>
            <a:r>
              <a:rPr lang="en-US" sz="2800" dirty="0" smtClean="0">
                <a:latin typeface="Arial" panose="020B0604020202020204" pitchFamily="34" charset="0"/>
                <a:cs typeface="Arial" panose="020B0604020202020204" pitchFamily="34" charset="0"/>
              </a:rPr>
              <a:t>craving and, </a:t>
            </a:r>
          </a:p>
          <a:p>
            <a:pPr marL="457200" indent="-457200"/>
            <a:r>
              <a:rPr lang="en-US" sz="2800" dirty="0" smtClean="0">
                <a:latin typeface="Arial" panose="020B0604020202020204" pitchFamily="34" charset="0"/>
                <a:cs typeface="Arial" panose="020B0604020202020204" pitchFamily="34" charset="0"/>
              </a:rPr>
              <a:t>risk </a:t>
            </a:r>
            <a:r>
              <a:rPr lang="en-US" sz="2800" dirty="0">
                <a:latin typeface="Arial" panose="020B0604020202020204" pitchFamily="34" charset="0"/>
                <a:cs typeface="Arial" panose="020B0604020202020204" pitchFamily="34" charset="0"/>
              </a:rPr>
              <a:t>of infectious diseases and crime when used as part of a comprehensive approach in appropriate doses</a:t>
            </a:r>
            <a:r>
              <a:rPr lang="en-US" sz="2800" dirty="0" smtClean="0">
                <a:latin typeface="Arial" panose="020B0604020202020204" pitchFamily="34" charset="0"/>
                <a:cs typeface="Arial" panose="020B0604020202020204" pitchFamily="34" charset="0"/>
              </a:rPr>
              <a:t>.</a:t>
            </a:r>
          </a:p>
          <a:p>
            <a:pPr marL="0" indent="0">
              <a:buNone/>
            </a:pPr>
            <a:endParaRPr lang="en-US" u="sng" dirty="0"/>
          </a:p>
        </p:txBody>
      </p:sp>
      <p:sp>
        <p:nvSpPr>
          <p:cNvPr id="2" name="Title 1"/>
          <p:cNvSpPr>
            <a:spLocks noGrp="1"/>
          </p:cNvSpPr>
          <p:nvPr>
            <p:ph type="title"/>
          </p:nvPr>
        </p:nvSpPr>
        <p:spPr>
          <a:xfrm>
            <a:off x="457200" y="228600"/>
            <a:ext cx="8229600" cy="1143000"/>
          </a:xfrm>
        </p:spPr>
        <p:txBody>
          <a:bodyPr>
            <a:noAutofit/>
          </a:bodyPr>
          <a:lstStyle/>
          <a:p>
            <a:r>
              <a:rPr lang="en-US" sz="4000" dirty="0" smtClean="0">
                <a:latin typeface="Arial" panose="020B0604020202020204" pitchFamily="34" charset="0"/>
                <a:cs typeface="Arial" panose="020B0604020202020204" pitchFamily="34" charset="0"/>
              </a:rPr>
              <a:t>Effectiveness of Medications in </a:t>
            </a:r>
            <a:r>
              <a:rPr lang="en-US" sz="4000" dirty="0" smtClean="0">
                <a:effectLst/>
                <a:latin typeface="Arial" panose="020B0604020202020204" pitchFamily="34" charset="0"/>
                <a:cs typeface="Arial" panose="020B0604020202020204" pitchFamily="34" charset="0"/>
              </a:rPr>
              <a:t>Treatment</a:t>
            </a:r>
            <a:endParaRPr lang="en-US" sz="40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2276693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1018</TotalTime>
  <Words>783</Words>
  <Application>Microsoft Office PowerPoint</Application>
  <PresentationFormat>On-screen Show (4:3)</PresentationFormat>
  <Paragraphs>95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Health Care Reform: Opportunities to Improve Treatment of SUDs</vt:lpstr>
      <vt:lpstr>The Sea Change</vt:lpstr>
      <vt:lpstr>The Sea Change</vt:lpstr>
      <vt:lpstr>Continuum of Care and Benefits</vt:lpstr>
      <vt:lpstr>What’s New: “SBI +” Early, Brief Counseling</vt:lpstr>
      <vt:lpstr>Impact of Identification and Brief Treatment on Care Quality</vt:lpstr>
      <vt:lpstr>Role of Specialty Care</vt:lpstr>
      <vt:lpstr>Medications for Opioid and Alcohol Dependence</vt:lpstr>
      <vt:lpstr>Effectiveness of Medications in Treatment</vt:lpstr>
      <vt:lpstr>Effectiveness (con’t)</vt:lpstr>
      <vt:lpstr>Under-Utilization</vt:lpstr>
      <vt:lpstr>Cost-Effectiveness and Cost Offsets</vt:lpstr>
      <vt:lpstr>Implications of Recent Research on Coverage and Benefits</vt:lpstr>
      <vt:lpstr>Implications (con’t)</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Reform: Opportunities to Improve Treatment of SUDs</dc:title>
  <dc:creator>MChalk</dc:creator>
  <cp:lastModifiedBy>Debbie F. Plotnick</cp:lastModifiedBy>
  <cp:revision>32</cp:revision>
  <cp:lastPrinted>2013-11-21T21:23:26Z</cp:lastPrinted>
  <dcterms:created xsi:type="dcterms:W3CDTF">2013-11-12T19:08:20Z</dcterms:created>
  <dcterms:modified xsi:type="dcterms:W3CDTF">2013-11-25T15:53:37Z</dcterms:modified>
</cp:coreProperties>
</file>