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6"/>
  </p:notesMasterIdLst>
  <p:sldIdLst>
    <p:sldId id="256" r:id="rId2"/>
    <p:sldId id="257" r:id="rId3"/>
    <p:sldId id="259" r:id="rId4"/>
    <p:sldId id="272" r:id="rId5"/>
    <p:sldId id="260" r:id="rId6"/>
    <p:sldId id="261" r:id="rId7"/>
    <p:sldId id="280" r:id="rId8"/>
    <p:sldId id="262" r:id="rId9"/>
    <p:sldId id="281" r:id="rId10"/>
    <p:sldId id="264" r:id="rId11"/>
    <p:sldId id="266" r:id="rId12"/>
    <p:sldId id="265" r:id="rId13"/>
    <p:sldId id="267" r:id="rId14"/>
    <p:sldId id="268" r:id="rId15"/>
    <p:sldId id="269" r:id="rId16"/>
    <p:sldId id="274" r:id="rId17"/>
    <p:sldId id="282" r:id="rId18"/>
    <p:sldId id="271" r:id="rId19"/>
    <p:sldId id="270" r:id="rId20"/>
    <p:sldId id="276" r:id="rId21"/>
    <p:sldId id="273" r:id="rId22"/>
    <p:sldId id="275" r:id="rId23"/>
    <p:sldId id="278"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82" d="100"/>
          <a:sy n="82" d="100"/>
        </p:scale>
        <p:origin x="-686" y="-7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AF623C-6487-4D5C-A5BB-4305CE84C82C}" type="datetimeFigureOut">
              <a:rPr lang="en-US" smtClean="0"/>
              <a:t>5/24/2017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564BF6-F722-41AA-A99B-858BF0A35864}" type="slidenum">
              <a:rPr lang="en-US" smtClean="0"/>
              <a:t>‹#›</a:t>
            </a:fld>
            <a:endParaRPr lang="en-US" dirty="0"/>
          </a:p>
        </p:txBody>
      </p:sp>
    </p:spTree>
    <p:extLst>
      <p:ext uri="{BB962C8B-B14F-4D97-AF65-F5344CB8AC3E}">
        <p14:creationId xmlns:p14="http://schemas.microsoft.com/office/powerpoint/2010/main" val="115026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This presentation will focus on the current dynamics occurring within intimate relationships involving individuals who are suffering from mental illness</a:t>
            </a:r>
            <a:endParaRPr lang="en-US" dirty="0"/>
          </a:p>
        </p:txBody>
      </p:sp>
      <p:sp>
        <p:nvSpPr>
          <p:cNvPr id="4" name="Slide Number Placeholder 3"/>
          <p:cNvSpPr>
            <a:spLocks noGrp="1"/>
          </p:cNvSpPr>
          <p:nvPr>
            <p:ph type="sldNum" sz="quarter" idx="10"/>
          </p:nvPr>
        </p:nvSpPr>
        <p:spPr/>
        <p:txBody>
          <a:bodyPr/>
          <a:lstStyle/>
          <a:p>
            <a:fld id="{85564BF6-F722-41AA-A99B-858BF0A35864}" type="slidenum">
              <a:rPr lang="en-US" smtClean="0"/>
              <a:t>2</a:t>
            </a:fld>
            <a:endParaRPr lang="en-US" dirty="0"/>
          </a:p>
        </p:txBody>
      </p:sp>
    </p:spTree>
    <p:extLst>
      <p:ext uri="{BB962C8B-B14F-4D97-AF65-F5344CB8AC3E}">
        <p14:creationId xmlns:p14="http://schemas.microsoft.com/office/powerpoint/2010/main" val="4283293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4000"/>
              </a:lnSpc>
              <a:spcAft>
                <a:spcPts val="825"/>
              </a:spcAft>
            </a:pPr>
            <a:r>
              <a:rPr lang="en-US" dirty="0">
                <a:solidFill>
                  <a:srgbClr val="353535"/>
                </a:solidFill>
                <a:latin typeface="Helvetica" panose="020B0604020202020204" pitchFamily="34" charset="0"/>
                <a:ea typeface="Times New Roman" panose="02020603050405020304" pitchFamily="18" charset="0"/>
                <a:cs typeface="Times New Roman" panose="02020603050405020304" pitchFamily="18" charset="0"/>
              </a:rPr>
              <a:t>Because of the stigma and misunderstandings surrounding mental illness, many people are reluctant to tell their partners. You may think that “what they don’t know won’t hurt them.”</a:t>
            </a:r>
            <a:endParaRPr lang="en-US" sz="1100" dirty="0">
              <a:effectLst/>
              <a:latin typeface="Calibri" panose="020F0502020204030204" pitchFamily="34" charset="0"/>
              <a:cs typeface="Times New Roman" panose="02020603050405020304" pitchFamily="18" charset="0"/>
            </a:endParaRPr>
          </a:p>
          <a:p>
            <a:pPr>
              <a:lnSpc>
                <a:spcPct val="114000"/>
              </a:lnSpc>
              <a:spcAft>
                <a:spcPts val="825"/>
              </a:spcAft>
            </a:pPr>
            <a:r>
              <a:rPr lang="en-US" dirty="0">
                <a:solidFill>
                  <a:srgbClr val="353535"/>
                </a:solidFill>
                <a:latin typeface="Helvetica" panose="020B0604020202020204" pitchFamily="34" charset="0"/>
                <a:ea typeface="Times New Roman" panose="02020603050405020304" pitchFamily="18" charset="0"/>
                <a:cs typeface="Times New Roman" panose="02020603050405020304" pitchFamily="18" charset="0"/>
              </a:rPr>
              <a:t>If you want a long-term relationship, however, you and your partner will eventually want to share health information. You need this information to support each other through health crises. If you’re in a long-term relationship, it’s better to disclose your health condition when you are well than to conceal it until an acute episode</a:t>
            </a:r>
            <a:endParaRPr lang="en-US" dirty="0"/>
          </a:p>
        </p:txBody>
      </p:sp>
      <p:sp>
        <p:nvSpPr>
          <p:cNvPr id="4" name="Slide Number Placeholder 3"/>
          <p:cNvSpPr>
            <a:spLocks noGrp="1"/>
          </p:cNvSpPr>
          <p:nvPr>
            <p:ph type="sldNum" sz="quarter" idx="10"/>
          </p:nvPr>
        </p:nvSpPr>
        <p:spPr/>
        <p:txBody>
          <a:bodyPr/>
          <a:lstStyle/>
          <a:p>
            <a:fld id="{85564BF6-F722-41AA-A99B-858BF0A35864}" type="slidenum">
              <a:rPr lang="en-US" smtClean="0"/>
              <a:t>8</a:t>
            </a:fld>
            <a:endParaRPr lang="en-US" dirty="0"/>
          </a:p>
        </p:txBody>
      </p:sp>
    </p:spTree>
    <p:extLst>
      <p:ext uri="{BB962C8B-B14F-4D97-AF65-F5344CB8AC3E}">
        <p14:creationId xmlns:p14="http://schemas.microsoft.com/office/powerpoint/2010/main" val="1375106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of the fears and misconceptions that surround mental health, even well-meaning people may not know how to react to your disclosure. </a:t>
            </a:r>
          </a:p>
        </p:txBody>
      </p:sp>
      <p:sp>
        <p:nvSpPr>
          <p:cNvPr id="4" name="Slide Number Placeholder 3"/>
          <p:cNvSpPr>
            <a:spLocks noGrp="1"/>
          </p:cNvSpPr>
          <p:nvPr>
            <p:ph type="sldNum" sz="quarter" idx="10"/>
          </p:nvPr>
        </p:nvSpPr>
        <p:spPr/>
        <p:txBody>
          <a:bodyPr/>
          <a:lstStyle/>
          <a:p>
            <a:fld id="{85564BF6-F722-41AA-A99B-858BF0A35864}" type="slidenum">
              <a:rPr lang="en-US" smtClean="0"/>
              <a:t>10</a:t>
            </a:fld>
            <a:endParaRPr lang="en-US" dirty="0"/>
          </a:p>
        </p:txBody>
      </p:sp>
    </p:spTree>
    <p:extLst>
      <p:ext uri="{BB962C8B-B14F-4D97-AF65-F5344CB8AC3E}">
        <p14:creationId xmlns:p14="http://schemas.microsoft.com/office/powerpoint/2010/main" val="1349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0" i="0" kern="1200" dirty="0">
                <a:solidFill>
                  <a:schemeClr val="tx1"/>
                </a:solidFill>
                <a:effectLst/>
                <a:latin typeface="+mn-lt"/>
                <a:ea typeface="+mn-ea"/>
                <a:cs typeface="+mn-cs"/>
              </a:rPr>
              <a:t>sexual dysfunction (#1 reason)—study provides results of this being the main reason for discontinuing any medications prescribed to alleviate major depressive symptoms</a:t>
            </a:r>
          </a:p>
          <a:p>
            <a:r>
              <a:rPr lang="en-US" sz="1200" kern="1200" dirty="0">
                <a:solidFill>
                  <a:schemeClr val="tx1"/>
                </a:solidFill>
                <a:effectLst/>
                <a:latin typeface="+mn-lt"/>
                <a:ea typeface="+mn-ea"/>
                <a:cs typeface="+mn-cs"/>
              </a:rPr>
              <a:t>individuals with non-government issues insurance reported having access to other anti-depressant medications (other than bupernorpherine) don’t report any acute side effects (Anderson et. al, 2012)</a:t>
            </a:r>
          </a:p>
          <a:p>
            <a:endParaRPr lang="en-US" dirty="0"/>
          </a:p>
        </p:txBody>
      </p:sp>
      <p:sp>
        <p:nvSpPr>
          <p:cNvPr id="4" name="Slide Number Placeholder 3"/>
          <p:cNvSpPr>
            <a:spLocks noGrp="1"/>
          </p:cNvSpPr>
          <p:nvPr>
            <p:ph type="sldNum" sz="quarter" idx="10"/>
          </p:nvPr>
        </p:nvSpPr>
        <p:spPr/>
        <p:txBody>
          <a:bodyPr/>
          <a:lstStyle/>
          <a:p>
            <a:fld id="{85564BF6-F722-41AA-A99B-858BF0A35864}" type="slidenum">
              <a:rPr lang="en-US" smtClean="0"/>
              <a:t>11</a:t>
            </a:fld>
            <a:endParaRPr lang="en-US" dirty="0"/>
          </a:p>
        </p:txBody>
      </p:sp>
    </p:spTree>
    <p:extLst>
      <p:ext uri="{BB962C8B-B14F-4D97-AF65-F5344CB8AC3E}">
        <p14:creationId xmlns:p14="http://schemas.microsoft.com/office/powerpoint/2010/main" val="957975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you experience these side effects, it’s important to recognize that they can damage your quality of life and your romantic relationship. Talk about the sexual side effects with your partner and your doctor.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an alternative recommended methods to address side effects to anti-depressant medications was to increase daily exercise, ensure healthy food consumption, reduction of ETOH consumption (or nicotine use) and seek daily mindfulness activities </a:t>
            </a:r>
          </a:p>
          <a:p>
            <a:endParaRPr lang="en-US" dirty="0"/>
          </a:p>
        </p:txBody>
      </p:sp>
      <p:sp>
        <p:nvSpPr>
          <p:cNvPr id="4" name="Slide Number Placeholder 3"/>
          <p:cNvSpPr>
            <a:spLocks noGrp="1"/>
          </p:cNvSpPr>
          <p:nvPr>
            <p:ph type="sldNum" sz="quarter" idx="10"/>
          </p:nvPr>
        </p:nvSpPr>
        <p:spPr/>
        <p:txBody>
          <a:bodyPr/>
          <a:lstStyle/>
          <a:p>
            <a:fld id="{85564BF6-F722-41AA-A99B-858BF0A35864}" type="slidenum">
              <a:rPr lang="en-US" smtClean="0"/>
              <a:t>12</a:t>
            </a:fld>
            <a:endParaRPr lang="en-US" dirty="0"/>
          </a:p>
        </p:txBody>
      </p:sp>
    </p:spTree>
    <p:extLst>
      <p:ext uri="{BB962C8B-B14F-4D97-AF65-F5344CB8AC3E}">
        <p14:creationId xmlns:p14="http://schemas.microsoft.com/office/powerpoint/2010/main" val="1263302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564BF6-F722-41AA-A99B-858BF0A35864}" type="slidenum">
              <a:rPr lang="en-US" smtClean="0"/>
              <a:t>13</a:t>
            </a:fld>
            <a:endParaRPr lang="en-US" dirty="0"/>
          </a:p>
        </p:txBody>
      </p:sp>
    </p:spTree>
    <p:extLst>
      <p:ext uri="{BB962C8B-B14F-4D97-AF65-F5344CB8AC3E}">
        <p14:creationId xmlns:p14="http://schemas.microsoft.com/office/powerpoint/2010/main" val="32899188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59C658A-FDFF-4BEA-A091-3E0E17CDEA25}" type="datetimeFigureOut">
              <a:rPr lang="en-US" smtClean="0"/>
              <a:t>5/24/2017</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5A3E67F-A3E5-4B2A-8289-131BCCFB8436}"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59C658A-FDFF-4BEA-A091-3E0E17CDEA25}" type="datetimeFigureOut">
              <a:rPr lang="en-US" smtClean="0"/>
              <a:t>5/24/2017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5A3E67F-A3E5-4B2A-8289-131BCCFB843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59C658A-FDFF-4BEA-A091-3E0E17CDEA25}" type="datetimeFigureOut">
              <a:rPr lang="en-US" smtClean="0"/>
              <a:t>5/24/2017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5A3E67F-A3E5-4B2A-8289-131BCCFB843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59C658A-FDFF-4BEA-A091-3E0E17CDEA25}" type="datetimeFigureOut">
              <a:rPr lang="en-US" smtClean="0"/>
              <a:t>5/24/2017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5A3E67F-A3E5-4B2A-8289-131BCCFB8436}"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59C658A-FDFF-4BEA-A091-3E0E17CDEA25}" type="datetimeFigureOut">
              <a:rPr lang="en-US" smtClean="0"/>
              <a:t>5/24/2017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5A3E67F-A3E5-4B2A-8289-131BCCFB8436}" type="slidenum">
              <a:rPr lang="en-US" smtClean="0"/>
              <a:t>‹#›</a:t>
            </a:fld>
            <a:endParaRPr lang="en-US" dirty="0"/>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59C658A-FDFF-4BEA-A091-3E0E17CDEA25}" type="datetimeFigureOut">
              <a:rPr lang="en-US" smtClean="0"/>
              <a:t>5/24/2017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5A3E67F-A3E5-4B2A-8289-131BCCFB8436}"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59C658A-FDFF-4BEA-A091-3E0E17CDEA25}" type="datetimeFigureOut">
              <a:rPr lang="en-US" smtClean="0"/>
              <a:t>5/24/2017</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05A3E67F-A3E5-4B2A-8289-131BCCFB8436}"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59C658A-FDFF-4BEA-A091-3E0E17CDEA25}" type="datetimeFigureOut">
              <a:rPr lang="en-US" smtClean="0"/>
              <a:t>5/24/2017</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05A3E67F-A3E5-4B2A-8289-131BCCFB8436}"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59C658A-FDFF-4BEA-A091-3E0E17CDEA25}" type="datetimeFigureOut">
              <a:rPr lang="en-US" smtClean="0"/>
              <a:t>5/24/2017</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05A3E67F-A3E5-4B2A-8289-131BCCFB843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359C658A-FDFF-4BEA-A091-3E0E17CDEA25}" type="datetimeFigureOut">
              <a:rPr lang="en-US" smtClean="0"/>
              <a:t>5/24/2017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5A3E67F-A3E5-4B2A-8289-131BCCFB8436}"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59C658A-FDFF-4BEA-A091-3E0E17CDEA25}" type="datetimeFigureOut">
              <a:rPr lang="en-US" smtClean="0"/>
              <a:t>5/24/2017</a:t>
            </a:fld>
            <a:endParaRPr lang="en-US" dirty="0"/>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5A3E67F-A3E5-4B2A-8289-131BCCFB8436}" type="slidenum">
              <a:rPr lang="en-US" smtClean="0"/>
              <a:t>‹#›</a:t>
            </a:fld>
            <a:endParaRPr lang="en-US" dirty="0"/>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359C658A-FDFF-4BEA-A091-3E0E17CDEA25}" type="datetimeFigureOut">
              <a:rPr lang="en-US" smtClean="0"/>
              <a:t>5/24/2017</a:t>
            </a:fld>
            <a:endParaRPr lang="en-US" dirty="0"/>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05A3E67F-A3E5-4B2A-8289-131BCCFB843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hyperlink" Target="mailto:bfgibson.namihc@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hemd.com/orgasm-multiple-origins-multiple-benefits-by-debra-wickman-m-d-faco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twitter.com/lizcelineb" TargetMode="External"/><Relationship Id="rId2" Type="http://schemas.openxmlformats.org/officeDocument/2006/relationships/hyperlink" Target="http://www.medicaldaily.com/reporters/lizette-borreli" TargetMode="External"/><Relationship Id="rId1" Type="http://schemas.openxmlformats.org/officeDocument/2006/relationships/slideLayout" Target="../slideLayouts/slideLayout2.xml"/><Relationship Id="rId4" Type="http://schemas.openxmlformats.org/officeDocument/2006/relationships/hyperlink" Target="mailto:l.borreli@medicaldaily.com"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933062"/>
            <a:ext cx="10363200" cy="1520889"/>
          </a:xfrm>
        </p:spPr>
        <p:txBody>
          <a:bodyPr>
            <a:normAutofit fontScale="90000"/>
          </a:bodyPr>
          <a:lstStyle/>
          <a:p>
            <a:pPr algn="ctr"/>
            <a:r>
              <a:rPr lang="en-US" dirty="0"/>
              <a:t>My Happily Ever </a:t>
            </a:r>
            <a:r>
              <a:rPr lang="en-US" dirty="0" smtClean="0"/>
              <a:t>After: </a:t>
            </a:r>
            <a:r>
              <a:rPr lang="en-US" dirty="0"/>
              <a:t>When My Partner is Mentally Ill</a:t>
            </a:r>
          </a:p>
        </p:txBody>
      </p:sp>
      <p:sp>
        <p:nvSpPr>
          <p:cNvPr id="3" name="Subtitle 2"/>
          <p:cNvSpPr>
            <a:spLocks noGrp="1"/>
          </p:cNvSpPr>
          <p:nvPr>
            <p:ph type="subTitle" idx="1"/>
          </p:nvPr>
        </p:nvSpPr>
        <p:spPr>
          <a:xfrm>
            <a:off x="1524000" y="2836506"/>
            <a:ext cx="9144000" cy="2407299"/>
          </a:xfrm>
        </p:spPr>
        <p:txBody>
          <a:bodyPr>
            <a:normAutofit fontScale="70000" lnSpcReduction="20000"/>
          </a:bodyPr>
          <a:lstStyle/>
          <a:p>
            <a:pPr algn="l"/>
            <a:r>
              <a:rPr lang="en-US" b="1" dirty="0"/>
              <a:t>Presenters</a:t>
            </a:r>
            <a:r>
              <a:rPr lang="en-US" dirty="0"/>
              <a:t>: Beverley Francis-Gibson, M.A., Executive Director, National Alliance on Mental Illness (NAMI) of Howard County and Lenese N. Stephens, </a:t>
            </a:r>
            <a:r>
              <a:rPr lang="en-US" dirty="0" smtClean="0"/>
              <a:t>LCPC</a:t>
            </a:r>
            <a:r>
              <a:rPr lang="en-US" dirty="0"/>
              <a:t>, Assistant Clinical Director for Juvenile Services</a:t>
            </a:r>
          </a:p>
          <a:p>
            <a:pPr algn="l"/>
            <a:r>
              <a:rPr lang="en-US" dirty="0"/>
              <a:t/>
            </a:r>
            <a:br>
              <a:rPr lang="en-US" dirty="0"/>
            </a:br>
            <a:endParaRPr lang="en-US" dirty="0" smtClean="0"/>
          </a:p>
          <a:p>
            <a:pPr algn="l"/>
            <a:endParaRPr lang="en-US" dirty="0"/>
          </a:p>
          <a:p>
            <a:pPr algn="l"/>
            <a:r>
              <a:rPr lang="en-US" sz="3400" dirty="0"/>
              <a:t>MHA 2017 Conference: Sex, Drugs and Rock &amp; Roll</a:t>
            </a:r>
          </a:p>
          <a:p>
            <a:pPr algn="l"/>
            <a:r>
              <a:rPr lang="en-US" sz="3400" dirty="0" smtClean="0"/>
              <a:t>				June </a:t>
            </a:r>
            <a:r>
              <a:rPr lang="en-US" sz="3400" dirty="0"/>
              <a:t>15, 2017</a:t>
            </a:r>
          </a:p>
          <a:p>
            <a:pPr algn="l"/>
            <a:endParaRPr lang="en-US" sz="3400" dirty="0"/>
          </a:p>
        </p:txBody>
      </p:sp>
    </p:spTree>
    <p:extLst>
      <p:ext uri="{BB962C8B-B14F-4D97-AF65-F5344CB8AC3E}">
        <p14:creationId xmlns:p14="http://schemas.microsoft.com/office/powerpoint/2010/main" val="414324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63040"/>
            <a:ext cx="10515600" cy="5078437"/>
          </a:xfrm>
        </p:spPr>
        <p:txBody>
          <a:bodyPr>
            <a:normAutofit fontScale="92500" lnSpcReduction="10000"/>
          </a:bodyPr>
          <a:lstStyle/>
          <a:p>
            <a:r>
              <a:rPr lang="en-US" dirty="0"/>
              <a:t>1.  Some people won’t consider your mental health condition an issue. They know that everyone has struggles and that a long-term relationship means supporting each other through difficulties. The fact that your challenge is mental illness doesn’t matter.</a:t>
            </a:r>
          </a:p>
          <a:p>
            <a:r>
              <a:rPr lang="en-US" dirty="0"/>
              <a:t>2. Other people may not be able to handle their concerns, leading them to end the relationship; this is a reason not to wait too long to disclose. </a:t>
            </a:r>
          </a:p>
          <a:p>
            <a:r>
              <a:rPr lang="en-US" dirty="0"/>
              <a:t>3. A large proportion of people will respond to a partner’s mental illness with uncertainty or curiosity. As they learn more about the facts and your treatment plan, they’ll grow more comfortable and learn how to support you. Many relationships grow stronger through this process.</a:t>
            </a:r>
          </a:p>
          <a:p>
            <a:endParaRPr lang="en-US" dirty="0"/>
          </a:p>
        </p:txBody>
      </p:sp>
      <p:sp>
        <p:nvSpPr>
          <p:cNvPr id="2" name="Title 1"/>
          <p:cNvSpPr>
            <a:spLocks noGrp="1"/>
          </p:cNvSpPr>
          <p:nvPr>
            <p:ph type="title"/>
          </p:nvPr>
        </p:nvSpPr>
        <p:spPr/>
        <p:txBody>
          <a:bodyPr/>
          <a:lstStyle/>
          <a:p>
            <a:pPr algn="ctr"/>
            <a:r>
              <a:rPr lang="en-US" dirty="0"/>
              <a:t>Three common reactions:</a:t>
            </a:r>
          </a:p>
        </p:txBody>
      </p:sp>
    </p:spTree>
    <p:extLst>
      <p:ext uri="{BB962C8B-B14F-4D97-AF65-F5344CB8AC3E}">
        <p14:creationId xmlns:p14="http://schemas.microsoft.com/office/powerpoint/2010/main" val="577328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4898732"/>
          </a:xfrm>
        </p:spPr>
        <p:txBody>
          <a:bodyPr>
            <a:normAutofit/>
          </a:bodyPr>
          <a:lstStyle/>
          <a:p>
            <a:r>
              <a:rPr lang="en-US" dirty="0"/>
              <a:t>5 common side effects of taking anti-depressants:</a:t>
            </a:r>
          </a:p>
          <a:p>
            <a:pPr marL="0" indent="0">
              <a:buNone/>
            </a:pPr>
            <a:endParaRPr lang="en-US" dirty="0"/>
          </a:p>
          <a:p>
            <a:r>
              <a:rPr lang="en-US" dirty="0"/>
              <a:t>Headaches</a:t>
            </a:r>
          </a:p>
          <a:p>
            <a:r>
              <a:rPr lang="en-US" dirty="0"/>
              <a:t>Nausea</a:t>
            </a:r>
          </a:p>
          <a:p>
            <a:r>
              <a:rPr lang="en-US" dirty="0"/>
              <a:t>Agitation</a:t>
            </a:r>
          </a:p>
          <a:p>
            <a:r>
              <a:rPr lang="en-US" dirty="0"/>
              <a:t>Sedation</a:t>
            </a:r>
          </a:p>
          <a:p>
            <a:r>
              <a:rPr lang="en-US" dirty="0"/>
              <a:t>*Sexual dysfunction</a:t>
            </a:r>
          </a:p>
          <a:p>
            <a:endParaRPr lang="en-US" dirty="0"/>
          </a:p>
          <a:p>
            <a:pPr marL="0" indent="0">
              <a:buNone/>
            </a:pPr>
            <a:r>
              <a:rPr lang="en-US" sz="1800" i="1" dirty="0" smtClean="0"/>
              <a:t>	Reference</a:t>
            </a:r>
            <a:r>
              <a:rPr lang="en-US" sz="1800" i="1" dirty="0"/>
              <a:t>: Anderson, H., Pace, W., Libby, A., West, D., &amp; Valuck, R. (2012). Rates of </a:t>
            </a:r>
            <a:r>
              <a:rPr lang="en-US" sz="1800" i="1" dirty="0" smtClean="0"/>
              <a:t>	5 </a:t>
            </a:r>
            <a:r>
              <a:rPr lang="en-US" sz="1800" i="1" dirty="0"/>
              <a:t>common antidepressant side effects among new adult cases of depression: A </a:t>
            </a:r>
            <a:r>
              <a:rPr lang="en-US" sz="1800" i="1" dirty="0" smtClean="0"/>
              <a:t>			retrospective </a:t>
            </a:r>
            <a:r>
              <a:rPr lang="en-US" sz="1800" i="1" dirty="0"/>
              <a:t>US claims study. Clinical Therapeutics, 34(1), pp. 113-125</a:t>
            </a:r>
            <a:r>
              <a:rPr lang="en-US" sz="1900" i="1" dirty="0"/>
              <a:t>.</a:t>
            </a:r>
          </a:p>
          <a:p>
            <a:endParaRPr lang="en-US" dirty="0"/>
          </a:p>
          <a:p>
            <a:pPr marL="0" indent="0">
              <a:buNone/>
            </a:pPr>
            <a:endParaRPr lang="en-US" dirty="0"/>
          </a:p>
        </p:txBody>
      </p:sp>
      <p:sp>
        <p:nvSpPr>
          <p:cNvPr id="2" name="Title 1"/>
          <p:cNvSpPr>
            <a:spLocks noGrp="1"/>
          </p:cNvSpPr>
          <p:nvPr>
            <p:ph type="title"/>
          </p:nvPr>
        </p:nvSpPr>
        <p:spPr/>
        <p:txBody>
          <a:bodyPr/>
          <a:lstStyle/>
          <a:p>
            <a:pPr algn="ctr"/>
            <a:r>
              <a:rPr lang="en-US" dirty="0"/>
              <a:t>Side Effects of Medication</a:t>
            </a:r>
          </a:p>
        </p:txBody>
      </p:sp>
    </p:spTree>
    <p:extLst>
      <p:ext uri="{BB962C8B-B14F-4D97-AF65-F5344CB8AC3E}">
        <p14:creationId xmlns:p14="http://schemas.microsoft.com/office/powerpoint/2010/main" val="4022364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a:t>Mental illness can disrupt your sex life in many ways. In particular, the side effects of certain medications may reduce your desire for sex, your ability to get aroused and your ability to maintain an erection or achieve orgasm.</a:t>
            </a:r>
          </a:p>
          <a:p>
            <a:r>
              <a:rPr lang="en-US" dirty="0"/>
              <a:t>Do not stop, however, taking your medication. Mania or psychosis will likely do worse long-term damage to your relationship than a low libido. Take your time and work with your doctor to reduce negative side effects. Second-generation (“atypical”) anti-psychotics have fewer sexual side effects, for instance, and sometimes simply changing to a different medication can reduce or eliminate side effects.</a:t>
            </a:r>
          </a:p>
          <a:p>
            <a:r>
              <a:rPr lang="en-US" dirty="0"/>
              <a:t>As you and your doctor work to get your sex life back, don’t forget to show affection and love for your partner in ways other than sex. Remind yourself and your partner that neither of you is to blame for sexual side effects, and that this set-back is temporary.</a:t>
            </a:r>
          </a:p>
          <a:p>
            <a:endParaRPr lang="en-US" dirty="0"/>
          </a:p>
        </p:txBody>
      </p:sp>
      <p:sp>
        <p:nvSpPr>
          <p:cNvPr id="2" name="Title 1"/>
          <p:cNvSpPr>
            <a:spLocks noGrp="1"/>
          </p:cNvSpPr>
          <p:nvPr>
            <p:ph type="title"/>
          </p:nvPr>
        </p:nvSpPr>
        <p:spPr/>
        <p:txBody>
          <a:bodyPr/>
          <a:lstStyle/>
          <a:p>
            <a:pPr algn="ctr"/>
            <a:r>
              <a:rPr lang="en-US" dirty="0"/>
              <a:t>What About Sex?</a:t>
            </a:r>
          </a:p>
        </p:txBody>
      </p:sp>
    </p:spTree>
    <p:extLst>
      <p:ext uri="{BB962C8B-B14F-4D97-AF65-F5344CB8AC3E}">
        <p14:creationId xmlns:p14="http://schemas.microsoft.com/office/powerpoint/2010/main" val="1958017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91175"/>
            <a:ext cx="10515600" cy="4685788"/>
          </a:xfrm>
        </p:spPr>
        <p:txBody>
          <a:bodyPr>
            <a:normAutofit fontScale="62500" lnSpcReduction="20000"/>
          </a:bodyPr>
          <a:lstStyle/>
          <a:p>
            <a:r>
              <a:rPr lang="en-US" dirty="0"/>
              <a:t>alcoholism and depression are a prevalent combination of psychiatric disorders among individuals who are seeking treatment (for depression or other mental health diagnoses)</a:t>
            </a:r>
          </a:p>
          <a:p>
            <a:r>
              <a:rPr lang="en-US" dirty="0"/>
              <a:t>most individuals diagnosed with depression (who are not being medicated with use of any anti-depressive medications or holistic regimen) report a larger consumption of ETOH during the winter months</a:t>
            </a:r>
          </a:p>
          <a:p>
            <a:r>
              <a:rPr lang="en-US" dirty="0"/>
              <a:t>seasonal affective disorder (SAD) has been added to the paradigm of depression/bi-polar disorder; SAD is viewed as a less severe emotional disorder due to the following: (1) SAD only lasting for a short term period (only lasting during the winter months) (2) sunshine and warmer weather is the immediate cure to alleviate mood and (3) increased socializing has been the short term solution to address a depressive mod</a:t>
            </a:r>
          </a:p>
          <a:p>
            <a:r>
              <a:rPr lang="en-US" dirty="0"/>
              <a:t>common issue of individuals suffering from depression is 'the inability to sleep'; increased ETOH consumption (before bedtime) has been an immediate solution to address an isolated problem (sleeplessness) instead of a holistic approach to address mood irregularity</a:t>
            </a:r>
          </a:p>
          <a:p>
            <a:endParaRPr lang="en-US" dirty="0"/>
          </a:p>
          <a:p>
            <a:pPr marL="0" indent="0">
              <a:buNone/>
            </a:pPr>
            <a:r>
              <a:rPr lang="en-US" sz="2600" i="1" dirty="0"/>
              <a:t>Reference: Sher, L. (2004). Alcoholism and seasonal affective disorder. Comprehensive Psychiatry, 45(1), pp. 51-56</a:t>
            </a:r>
          </a:p>
          <a:p>
            <a:endParaRPr lang="en-US" dirty="0"/>
          </a:p>
        </p:txBody>
      </p:sp>
      <p:sp>
        <p:nvSpPr>
          <p:cNvPr id="2" name="Title 1"/>
          <p:cNvSpPr>
            <a:spLocks noGrp="1"/>
          </p:cNvSpPr>
          <p:nvPr>
            <p:ph type="title"/>
          </p:nvPr>
        </p:nvSpPr>
        <p:spPr/>
        <p:txBody>
          <a:bodyPr/>
          <a:lstStyle/>
          <a:p>
            <a:r>
              <a:rPr lang="en-US" dirty="0"/>
              <a:t>Self medicating with drugs and alcohol</a:t>
            </a:r>
          </a:p>
        </p:txBody>
      </p:sp>
    </p:spTree>
    <p:extLst>
      <p:ext uri="{BB962C8B-B14F-4D97-AF65-F5344CB8AC3E}">
        <p14:creationId xmlns:p14="http://schemas.microsoft.com/office/powerpoint/2010/main" val="1864608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20890"/>
            <a:ext cx="10972800" cy="4486402"/>
          </a:xfrm>
        </p:spPr>
        <p:txBody>
          <a:bodyPr>
            <a:normAutofit fontScale="70000" lnSpcReduction="20000"/>
          </a:bodyPr>
          <a:lstStyle/>
          <a:p>
            <a:r>
              <a:rPr lang="en-US" dirty="0"/>
              <a:t>sexual side effects is one of the major reasons individuals diagnosed with depression don't remain compliant to any prescribed anti-depressant medications</a:t>
            </a:r>
          </a:p>
          <a:p>
            <a:r>
              <a:rPr lang="en-US" dirty="0"/>
              <a:t>shortly after stopping medications the sexual side effects clear up on their own over time </a:t>
            </a:r>
          </a:p>
          <a:p>
            <a:r>
              <a:rPr lang="en-US" dirty="0"/>
              <a:t>informed consents have been inadequate with providing accuracy regarding the sexual side effects, thus the verbal response from prescribing officials and behavioral health providers</a:t>
            </a:r>
          </a:p>
          <a:p>
            <a:r>
              <a:rPr lang="en-US" dirty="0"/>
              <a:t>(sexual side effect gender differences:</a:t>
            </a:r>
          </a:p>
          <a:p>
            <a:pPr lvl="1"/>
            <a:r>
              <a:rPr lang="en-US" b="1" dirty="0"/>
              <a:t>women: </a:t>
            </a:r>
            <a:r>
              <a:rPr lang="en-US" dirty="0"/>
              <a:t>weight gain, increased levels of hormones supporting facial hair growth, thinning of the hair, change in menstrual cycle</a:t>
            </a:r>
          </a:p>
          <a:p>
            <a:pPr lvl="1"/>
            <a:r>
              <a:rPr lang="en-US" b="1" dirty="0"/>
              <a:t>men:</a:t>
            </a:r>
            <a:r>
              <a:rPr lang="en-US" dirty="0"/>
              <a:t> breast development (gynecomastia), change in hormone levels, hair loss, impotence, weight gain around abdomen, change in baseline body measurements (elevated blood pressure, increased heart rate, blood glucose levels resulting in diabetes)</a:t>
            </a:r>
          </a:p>
          <a:p>
            <a:pPr marL="0" indent="0">
              <a:buNone/>
            </a:pPr>
            <a:endParaRPr lang="en-US" dirty="0"/>
          </a:p>
          <a:p>
            <a:pPr marL="0" indent="0">
              <a:buNone/>
            </a:pPr>
            <a:endParaRPr lang="en-US" dirty="0" smtClean="0"/>
          </a:p>
          <a:p>
            <a:pPr marL="0" indent="0">
              <a:buNone/>
            </a:pPr>
            <a:endParaRPr lang="en-US" dirty="0"/>
          </a:p>
          <a:p>
            <a:pPr marL="0" indent="0">
              <a:buNone/>
            </a:pPr>
            <a:r>
              <a:rPr lang="en-US" sz="2600" i="1" dirty="0"/>
              <a:t>Reference: Haack, S., Seeringer, A., Becker, T., &amp; Kirchheiner, J. (2009).  Sex specific differences in side effects of psychotropic drugs: Genes or gender? Pharmacogenics, 10(9), pp. 1511-1526.</a:t>
            </a:r>
          </a:p>
          <a:p>
            <a:endParaRPr lang="en-US" dirty="0"/>
          </a:p>
        </p:txBody>
      </p:sp>
      <p:sp>
        <p:nvSpPr>
          <p:cNvPr id="2" name="Title 1"/>
          <p:cNvSpPr>
            <a:spLocks noGrp="1"/>
          </p:cNvSpPr>
          <p:nvPr>
            <p:ph type="title"/>
          </p:nvPr>
        </p:nvSpPr>
        <p:spPr/>
        <p:txBody>
          <a:bodyPr/>
          <a:lstStyle/>
          <a:p>
            <a:pPr algn="ctr"/>
            <a:r>
              <a:rPr lang="en-US" dirty="0"/>
              <a:t>Sexual Side Effects</a:t>
            </a:r>
          </a:p>
        </p:txBody>
      </p:sp>
    </p:spTree>
    <p:extLst>
      <p:ext uri="{BB962C8B-B14F-4D97-AF65-F5344CB8AC3E}">
        <p14:creationId xmlns:p14="http://schemas.microsoft.com/office/powerpoint/2010/main" val="3578497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78634"/>
            <a:ext cx="10515600" cy="3080824"/>
          </a:xfrm>
        </p:spPr>
        <p:txBody>
          <a:bodyPr/>
          <a:lstStyle/>
          <a:p>
            <a:pPr algn="ctr"/>
            <a:r>
              <a:rPr lang="en-US" dirty="0"/>
              <a:t>Case Study</a:t>
            </a:r>
          </a:p>
        </p:txBody>
      </p:sp>
    </p:spTree>
    <p:extLst>
      <p:ext uri="{BB962C8B-B14F-4D97-AF65-F5344CB8AC3E}">
        <p14:creationId xmlns:p14="http://schemas.microsoft.com/office/powerpoint/2010/main" val="378923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66092"/>
            <a:ext cx="10515600" cy="4910871"/>
          </a:xfrm>
        </p:spPr>
        <p:txBody>
          <a:bodyPr>
            <a:normAutofit fontScale="92500" lnSpcReduction="10000"/>
          </a:bodyPr>
          <a:lstStyle/>
          <a:p>
            <a:pPr lvl="0"/>
            <a:r>
              <a:rPr lang="en-US" altLang="en-US" sz="2400" dirty="0">
                <a:latin typeface="Arial" panose="020B0604020202020204" pitchFamily="34" charset="0"/>
                <a:ea typeface="Arial" panose="020B0604020202020204" pitchFamily="34" charset="0"/>
              </a:rPr>
              <a:t>Three out of four people with a mental illness report that they have experienced stigma. Stigma is a mark of disgrace that sets a person apart. When a person is labelled by their illness they are seen as part of </a:t>
            </a:r>
            <a:r>
              <a:rPr lang="en-US" altLang="en-US" sz="2400" dirty="0" smtClean="0">
                <a:latin typeface="Arial" panose="020B0604020202020204" pitchFamily="34" charset="0"/>
                <a:ea typeface="Arial" panose="020B0604020202020204" pitchFamily="34" charset="0"/>
              </a:rPr>
              <a:t>a </a:t>
            </a:r>
            <a:r>
              <a:rPr lang="en-US" altLang="en-US" sz="2400" b="1" dirty="0" smtClean="0">
                <a:latin typeface="Arial" panose="020B0604020202020204" pitchFamily="34" charset="0"/>
                <a:ea typeface="Arial" panose="020B0604020202020204" pitchFamily="34" charset="0"/>
              </a:rPr>
              <a:t>stereotyped</a:t>
            </a:r>
            <a:r>
              <a:rPr lang="en-US" altLang="en-US" sz="2400" dirty="0">
                <a:latin typeface="Arial" panose="020B0604020202020204" pitchFamily="34" charset="0"/>
                <a:ea typeface="Arial" panose="020B0604020202020204" pitchFamily="34" charset="0"/>
              </a:rPr>
              <a:t> group. Negative attitudes create </a:t>
            </a:r>
            <a:r>
              <a:rPr lang="en-US" altLang="en-US" sz="2400" b="1" dirty="0">
                <a:latin typeface="Arial" panose="020B0604020202020204" pitchFamily="34" charset="0"/>
                <a:ea typeface="Arial" panose="020B0604020202020204" pitchFamily="34" charset="0"/>
              </a:rPr>
              <a:t>prejudice</a:t>
            </a:r>
            <a:r>
              <a:rPr lang="en-US" altLang="en-US" sz="2400" dirty="0">
                <a:latin typeface="Arial" panose="020B0604020202020204" pitchFamily="34" charset="0"/>
                <a:ea typeface="Arial" panose="020B0604020202020204" pitchFamily="34" charset="0"/>
              </a:rPr>
              <a:t> which leads to negative actions and </a:t>
            </a:r>
            <a:r>
              <a:rPr lang="en-US" altLang="en-US" sz="2400" b="1" dirty="0">
                <a:latin typeface="Arial" panose="020B0604020202020204" pitchFamily="34" charset="0"/>
                <a:ea typeface="Arial" panose="020B0604020202020204" pitchFamily="34" charset="0"/>
              </a:rPr>
              <a:t>discrimination</a:t>
            </a:r>
            <a:r>
              <a:rPr lang="en-US" altLang="en-US" sz="2400" dirty="0">
                <a:latin typeface="Arial" panose="020B0604020202020204" pitchFamily="34" charset="0"/>
                <a:ea typeface="Arial" panose="020B0604020202020204" pitchFamily="34" charset="0"/>
              </a:rPr>
              <a:t>.</a:t>
            </a:r>
          </a:p>
          <a:p>
            <a:pPr lvl="0"/>
            <a:endParaRPr lang="en-US" altLang="en-US" sz="2400" dirty="0">
              <a:latin typeface="Arial" panose="020B0604020202020204" pitchFamily="34" charset="0"/>
              <a:ea typeface="Arial" panose="020B0604020202020204" pitchFamily="34" charset="0"/>
            </a:endParaRPr>
          </a:p>
          <a:p>
            <a:pPr lvl="0"/>
            <a:r>
              <a:rPr lang="en-US" altLang="en-US" u="sng" dirty="0">
                <a:latin typeface="Arial" panose="020B0604020202020204" pitchFamily="34" charset="0"/>
                <a:ea typeface="Arial" panose="020B0604020202020204" pitchFamily="34" charset="0"/>
              </a:rPr>
              <a:t>Stigma brings experiences and feelings of:</a:t>
            </a:r>
          </a:p>
          <a:p>
            <a:pPr lvl="0"/>
            <a:r>
              <a:rPr lang="en-US" altLang="en-US" dirty="0">
                <a:latin typeface="Arial" panose="020B0604020202020204" pitchFamily="34" charset="0"/>
                <a:ea typeface="Arial" panose="020B0604020202020204" pitchFamily="34" charset="0"/>
              </a:rPr>
              <a:t>shame</a:t>
            </a:r>
          </a:p>
          <a:p>
            <a:pPr lvl="0"/>
            <a:r>
              <a:rPr lang="en-US" altLang="en-US" dirty="0">
                <a:latin typeface="Arial" panose="020B0604020202020204" pitchFamily="34" charset="0"/>
                <a:ea typeface="Arial" panose="020B0604020202020204" pitchFamily="34" charset="0"/>
              </a:rPr>
              <a:t>blame</a:t>
            </a:r>
          </a:p>
          <a:p>
            <a:pPr lvl="0"/>
            <a:r>
              <a:rPr lang="en-US" altLang="en-US" dirty="0">
                <a:latin typeface="Arial" panose="020B0604020202020204" pitchFamily="34" charset="0"/>
                <a:ea typeface="Arial" panose="020B0604020202020204" pitchFamily="34" charset="0"/>
              </a:rPr>
              <a:t>hopelessness</a:t>
            </a:r>
          </a:p>
          <a:p>
            <a:pPr lvl="0"/>
            <a:r>
              <a:rPr lang="en-US" altLang="en-US" dirty="0">
                <a:latin typeface="Arial" panose="020B0604020202020204" pitchFamily="34" charset="0"/>
                <a:ea typeface="Arial" panose="020B0604020202020204" pitchFamily="34" charset="0"/>
              </a:rPr>
              <a:t>distress</a:t>
            </a:r>
          </a:p>
          <a:p>
            <a:pPr lvl="0"/>
            <a:r>
              <a:rPr lang="en-US" altLang="en-US" dirty="0">
                <a:latin typeface="Arial" panose="020B0604020202020204" pitchFamily="34" charset="0"/>
                <a:ea typeface="Arial" panose="020B0604020202020204" pitchFamily="34" charset="0"/>
              </a:rPr>
              <a:t>misrepresentation in the media</a:t>
            </a:r>
          </a:p>
          <a:p>
            <a:pPr lvl="0"/>
            <a:r>
              <a:rPr lang="en-US" altLang="en-US" dirty="0">
                <a:latin typeface="Arial" panose="020B0604020202020204" pitchFamily="34" charset="0"/>
                <a:ea typeface="Arial" panose="020B0604020202020204" pitchFamily="34" charset="0"/>
              </a:rPr>
              <a:t>reluctance to seek and/or accept necessary help</a:t>
            </a:r>
          </a:p>
          <a:p>
            <a:pPr lvl="0"/>
            <a:r>
              <a:rPr lang="en-US" altLang="en-US" dirty="0">
                <a:latin typeface="Arial" panose="020B0604020202020204" pitchFamily="34" charset="0"/>
                <a:ea typeface="Arial" panose="020B0604020202020204" pitchFamily="34" charset="0"/>
              </a:rPr>
              <a:t>Families are also affected by stigma, leading to a lack of support.</a:t>
            </a:r>
            <a:endParaRPr lang="en-US" dirty="0"/>
          </a:p>
        </p:txBody>
      </p:sp>
      <p:sp>
        <p:nvSpPr>
          <p:cNvPr id="2" name="Title 1"/>
          <p:cNvSpPr>
            <a:spLocks noGrp="1"/>
          </p:cNvSpPr>
          <p:nvPr>
            <p:ph type="title"/>
          </p:nvPr>
        </p:nvSpPr>
        <p:spPr>
          <a:xfrm>
            <a:off x="838200" y="365126"/>
            <a:ext cx="10515600" cy="760290"/>
          </a:xfrm>
        </p:spPr>
        <p:txBody>
          <a:bodyPr/>
          <a:lstStyle/>
          <a:p>
            <a:pPr algn="ctr"/>
            <a:r>
              <a:rPr lang="en-US" dirty="0"/>
              <a:t>Stigma</a:t>
            </a:r>
          </a:p>
        </p:txBody>
      </p:sp>
    </p:spTree>
    <p:extLst>
      <p:ext uri="{BB962C8B-B14F-4D97-AF65-F5344CB8AC3E}">
        <p14:creationId xmlns:p14="http://schemas.microsoft.com/office/powerpoint/2010/main" val="1349251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Researchers recognize that threats to social identity, such as prejudice and discrimination, can have detrimental effects on the quality of romantic relationships for members of stigmatized groups.</a:t>
            </a:r>
          </a:p>
          <a:p>
            <a:r>
              <a:rPr lang="en-US" dirty="0" smtClean="0"/>
              <a:t>The “looking-glass” perspective=individuals are highly influenced by their perceptions of how others perceive them.</a:t>
            </a:r>
            <a:endParaRPr lang="en-US" dirty="0"/>
          </a:p>
        </p:txBody>
      </p:sp>
      <p:sp>
        <p:nvSpPr>
          <p:cNvPr id="3" name="Title 2"/>
          <p:cNvSpPr>
            <a:spLocks noGrp="1"/>
          </p:cNvSpPr>
          <p:nvPr>
            <p:ph type="title"/>
          </p:nvPr>
        </p:nvSpPr>
        <p:spPr/>
        <p:txBody>
          <a:bodyPr/>
          <a:lstStyle/>
          <a:p>
            <a:r>
              <a:rPr lang="en-US" dirty="0" smtClean="0"/>
              <a:t>Does Stigma Hurt Romantic Relationships?</a:t>
            </a:r>
            <a:endParaRPr lang="en-US" dirty="0"/>
          </a:p>
        </p:txBody>
      </p:sp>
    </p:spTree>
    <p:extLst>
      <p:ext uri="{BB962C8B-B14F-4D97-AF65-F5344CB8AC3E}">
        <p14:creationId xmlns:p14="http://schemas.microsoft.com/office/powerpoint/2010/main" val="42110289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a:t>Self care</a:t>
            </a:r>
          </a:p>
          <a:p>
            <a:endParaRPr lang="en-US" sz="4000" dirty="0"/>
          </a:p>
          <a:p>
            <a:r>
              <a:rPr lang="en-US" sz="4000" dirty="0"/>
              <a:t>Therapy</a:t>
            </a:r>
          </a:p>
          <a:p>
            <a:endParaRPr lang="en-US" sz="4000" dirty="0"/>
          </a:p>
          <a:p>
            <a:r>
              <a:rPr lang="en-US" sz="4000" dirty="0"/>
              <a:t>Creating a safety plan</a:t>
            </a:r>
          </a:p>
        </p:txBody>
      </p:sp>
      <p:sp>
        <p:nvSpPr>
          <p:cNvPr id="2" name="Title 1"/>
          <p:cNvSpPr>
            <a:spLocks noGrp="1"/>
          </p:cNvSpPr>
          <p:nvPr>
            <p:ph type="title"/>
          </p:nvPr>
        </p:nvSpPr>
        <p:spPr/>
        <p:txBody>
          <a:bodyPr/>
          <a:lstStyle/>
          <a:p>
            <a:pPr algn="ctr"/>
            <a:r>
              <a:rPr lang="en-US" dirty="0"/>
              <a:t>Coping strategies</a:t>
            </a:r>
          </a:p>
        </p:txBody>
      </p:sp>
    </p:spTree>
    <p:extLst>
      <p:ext uri="{BB962C8B-B14F-4D97-AF65-F5344CB8AC3E}">
        <p14:creationId xmlns:p14="http://schemas.microsoft.com/office/powerpoint/2010/main" val="10549094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There is no “one-size-fits-all” self-care plan, but there is a common thread to all self-care plans: making a commitment to attend to all the domains of your life, including your physical and psychological health, emotional and spiritual needs, and relationships.</a:t>
            </a:r>
          </a:p>
          <a:p>
            <a:endParaRPr lang="en-US" sz="3600" dirty="0"/>
          </a:p>
          <a:p>
            <a:endParaRPr lang="en-US" dirty="0"/>
          </a:p>
        </p:txBody>
      </p:sp>
      <p:sp>
        <p:nvSpPr>
          <p:cNvPr id="2" name="Title 1"/>
          <p:cNvSpPr>
            <a:spLocks noGrp="1"/>
          </p:cNvSpPr>
          <p:nvPr>
            <p:ph type="title"/>
          </p:nvPr>
        </p:nvSpPr>
        <p:spPr/>
        <p:txBody>
          <a:bodyPr/>
          <a:lstStyle/>
          <a:p>
            <a:pPr algn="ctr"/>
            <a:r>
              <a:rPr lang="en-US" dirty="0"/>
              <a:t>Practical Tools: Self Care</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8616" y="3587262"/>
            <a:ext cx="4246684" cy="2724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78189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23889"/>
            <a:ext cx="10515600" cy="4953073"/>
          </a:xfrm>
        </p:spPr>
        <p:txBody>
          <a:bodyPr>
            <a:normAutofit/>
          </a:bodyPr>
          <a:lstStyle/>
          <a:p>
            <a:r>
              <a:rPr lang="en-US" dirty="0"/>
              <a:t>1. identify signs and symptoms of mental illness within intimate relationships</a:t>
            </a:r>
          </a:p>
          <a:p>
            <a:pPr marL="0" indent="0">
              <a:buNone/>
            </a:pPr>
            <a:endParaRPr lang="en-US" dirty="0"/>
          </a:p>
          <a:p>
            <a:r>
              <a:rPr lang="en-US" dirty="0"/>
              <a:t>2. identify key interpersonal relationship skills and understanding its significance when being intimate with mentally ill individuals</a:t>
            </a:r>
          </a:p>
          <a:p>
            <a:pPr marL="0" indent="0">
              <a:buNone/>
            </a:pPr>
            <a:endParaRPr lang="en-US" dirty="0"/>
          </a:p>
          <a:p>
            <a:r>
              <a:rPr lang="en-US" dirty="0"/>
              <a:t>3. provide a safe and open space to discuss the impact of mental illness on sexual intimacy</a:t>
            </a:r>
          </a:p>
          <a:p>
            <a:pPr marL="0" indent="0">
              <a:buNone/>
            </a:pPr>
            <a:endParaRPr lang="en-US" dirty="0"/>
          </a:p>
          <a:p>
            <a:r>
              <a:rPr lang="en-US" dirty="0"/>
              <a:t>3.identify practical tools and resources for your clients</a:t>
            </a:r>
          </a:p>
        </p:txBody>
      </p:sp>
      <p:sp>
        <p:nvSpPr>
          <p:cNvPr id="2" name="Title 1"/>
          <p:cNvSpPr>
            <a:spLocks noGrp="1"/>
          </p:cNvSpPr>
          <p:nvPr>
            <p:ph type="title"/>
          </p:nvPr>
        </p:nvSpPr>
        <p:spPr>
          <a:xfrm>
            <a:off x="838200" y="787791"/>
            <a:ext cx="10515600" cy="309490"/>
          </a:xfrm>
        </p:spPr>
        <p:txBody>
          <a:bodyPr>
            <a:normAutofit fontScale="90000"/>
          </a:bodyPr>
          <a:lstStyle/>
          <a:p>
            <a:r>
              <a:rPr lang="en-US" dirty="0"/>
              <a:t> Objectives of this presentation:</a:t>
            </a:r>
            <a:br>
              <a:rPr lang="en-US" dirty="0"/>
            </a:br>
            <a:endParaRPr lang="en-US" dirty="0"/>
          </a:p>
        </p:txBody>
      </p:sp>
    </p:spTree>
    <p:extLst>
      <p:ext uri="{BB962C8B-B14F-4D97-AF65-F5344CB8AC3E}">
        <p14:creationId xmlns:p14="http://schemas.microsoft.com/office/powerpoint/2010/main" val="29083067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Loving, living with or caring for someone who is mentally ill is a physically, emotionally and mentally challenging job.</a:t>
            </a:r>
          </a:p>
          <a:p>
            <a:pPr marL="0" indent="0">
              <a:buNone/>
            </a:pPr>
            <a:endParaRPr lang="en-US" sz="900" dirty="0"/>
          </a:p>
          <a:p>
            <a:r>
              <a:rPr lang="en-US" dirty="0"/>
              <a:t>Stress is a common outcome of the demanding work that caregiving entails</a:t>
            </a:r>
          </a:p>
          <a:p>
            <a:pPr marL="0" indent="0">
              <a:buNone/>
            </a:pPr>
            <a:endParaRPr lang="en-US" sz="900" dirty="0"/>
          </a:p>
          <a:p>
            <a:r>
              <a:rPr lang="en-US" dirty="0"/>
              <a:t>Caregivers are at a higher than normal risk for mental health disorders and should develop a plan for self-care and stress management early.</a:t>
            </a:r>
          </a:p>
          <a:p>
            <a:r>
              <a:rPr lang="en-US" dirty="0"/>
              <a:t>Get help if needed</a:t>
            </a:r>
          </a:p>
        </p:txBody>
      </p:sp>
      <p:sp>
        <p:nvSpPr>
          <p:cNvPr id="2" name="Title 1"/>
          <p:cNvSpPr>
            <a:spLocks noGrp="1"/>
          </p:cNvSpPr>
          <p:nvPr>
            <p:ph type="title"/>
          </p:nvPr>
        </p:nvSpPr>
        <p:spPr/>
        <p:txBody>
          <a:bodyPr/>
          <a:lstStyle/>
          <a:p>
            <a:pPr algn="ctr"/>
            <a:r>
              <a:rPr lang="en-US" dirty="0"/>
              <a:t>Stress</a:t>
            </a:r>
          </a:p>
        </p:txBody>
      </p:sp>
    </p:spTree>
    <p:extLst>
      <p:ext uri="{BB962C8B-B14F-4D97-AF65-F5344CB8AC3E}">
        <p14:creationId xmlns:p14="http://schemas.microsoft.com/office/powerpoint/2010/main" val="7428857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Renewed energy</a:t>
            </a:r>
          </a:p>
          <a:p>
            <a:pPr marL="0" indent="0">
              <a:buNone/>
            </a:pPr>
            <a:endParaRPr lang="en-US" sz="900" dirty="0"/>
          </a:p>
          <a:p>
            <a:r>
              <a:rPr lang="en-US" dirty="0"/>
              <a:t>Reducing stress</a:t>
            </a:r>
          </a:p>
          <a:p>
            <a:pPr marL="0" indent="0">
              <a:buNone/>
            </a:pPr>
            <a:endParaRPr lang="en-US" sz="900" dirty="0"/>
          </a:p>
          <a:p>
            <a:r>
              <a:rPr lang="en-US" dirty="0"/>
              <a:t>A fresh new perspective towards life, feeling positive</a:t>
            </a:r>
          </a:p>
          <a:p>
            <a:pPr marL="0" indent="0">
              <a:buNone/>
            </a:pPr>
            <a:endParaRPr lang="en-US" sz="900" dirty="0"/>
          </a:p>
          <a:p>
            <a:r>
              <a:rPr lang="en-US" dirty="0"/>
              <a:t>Creating feelings of happiness, calm and peace within </a:t>
            </a:r>
          </a:p>
          <a:p>
            <a:pPr marL="0" indent="0">
              <a:buNone/>
            </a:pPr>
            <a:endParaRPr lang="en-US" sz="900" dirty="0"/>
          </a:p>
          <a:p>
            <a:r>
              <a:rPr lang="en-US" dirty="0"/>
              <a:t> Feeling healthy and good about your body</a:t>
            </a:r>
          </a:p>
          <a:p>
            <a:pPr marL="0" indent="0">
              <a:buNone/>
            </a:pPr>
            <a:endParaRPr lang="en-US" sz="1000" dirty="0"/>
          </a:p>
          <a:p>
            <a:r>
              <a:rPr lang="en-US" dirty="0"/>
              <a:t>Increased confidence &amp; self-esteem</a:t>
            </a:r>
          </a:p>
          <a:p>
            <a:pPr marL="0" indent="0">
              <a:buNone/>
            </a:pPr>
            <a:endParaRPr lang="en-US" sz="1000" dirty="0"/>
          </a:p>
          <a:p>
            <a:r>
              <a:rPr lang="en-US" dirty="0"/>
              <a:t>Increased passion for life &amp; motivation to succeed </a:t>
            </a:r>
          </a:p>
          <a:p>
            <a:endParaRPr lang="en-US" dirty="0"/>
          </a:p>
        </p:txBody>
      </p:sp>
      <p:sp>
        <p:nvSpPr>
          <p:cNvPr id="2" name="Title 1"/>
          <p:cNvSpPr>
            <a:spLocks noGrp="1"/>
          </p:cNvSpPr>
          <p:nvPr>
            <p:ph type="title"/>
          </p:nvPr>
        </p:nvSpPr>
        <p:spPr/>
        <p:txBody>
          <a:bodyPr/>
          <a:lstStyle/>
          <a:p>
            <a:pPr algn="ctr"/>
            <a:r>
              <a:rPr lang="en-US" dirty="0"/>
              <a:t>Some Benefits of Self-Care</a:t>
            </a:r>
          </a:p>
        </p:txBody>
      </p:sp>
    </p:spTree>
    <p:extLst>
      <p:ext uri="{BB962C8B-B14F-4D97-AF65-F5344CB8AC3E}">
        <p14:creationId xmlns:p14="http://schemas.microsoft.com/office/powerpoint/2010/main" val="29175236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9489" y="858416"/>
            <a:ext cx="11044311" cy="5865942"/>
          </a:xfrm>
        </p:spPr>
        <p:txBody>
          <a:bodyPr>
            <a:normAutofit/>
          </a:bodyPr>
          <a:lstStyle/>
          <a:p>
            <a:r>
              <a:rPr lang="en-US" sz="1200" dirty="0"/>
              <a:t>Step 1: Warning signs (thoughts, images, mood, situation, behavior) that a crisis may be    developing</a:t>
            </a:r>
          </a:p>
          <a:p>
            <a:r>
              <a:rPr lang="en-US" sz="1200" dirty="0"/>
              <a:t>1. _____________________________________________________________________________________________ 2. _____________________________________________________________________________________________ 3. _____________________________________________________________________________________________ </a:t>
            </a:r>
          </a:p>
          <a:p>
            <a:r>
              <a:rPr lang="en-US" sz="1200" dirty="0"/>
              <a:t>Step 2: Internal coping strategies – Things I can do to take my mind off my problems    without contacting another person (relaxation technique, physical activity): 1. _____________________________________________________________________________________________ 2. _____________________________________________________________________________________________ 3. _____________________________________________________________________________________________ </a:t>
            </a:r>
          </a:p>
          <a:p>
            <a:r>
              <a:rPr lang="en-US" sz="1200" dirty="0"/>
              <a:t>Step 3: People and social settings that provide distraction:</a:t>
            </a:r>
          </a:p>
          <a:p>
            <a:r>
              <a:rPr lang="en-US" sz="1200" dirty="0"/>
              <a:t>1. Name____________________________________________________ Phone______________________________ 2. Name____________________________________________________ Phone______________________________ 3. Place__________________________________________ 4. Place______________________________________ </a:t>
            </a:r>
          </a:p>
          <a:p>
            <a:r>
              <a:rPr lang="en-US" sz="1200" dirty="0"/>
              <a:t>Step 4: People whom I can ask for help:</a:t>
            </a:r>
          </a:p>
          <a:p>
            <a:r>
              <a:rPr lang="en-US" sz="1200" dirty="0"/>
              <a:t>1. Name____________________________________________________ Phone______________________________ 2. Name____________________________________________________ Phone______________________________ 3. Name____________________________________________________ Phone______________________________ </a:t>
            </a:r>
          </a:p>
          <a:p>
            <a:r>
              <a:rPr lang="en-US" sz="1200" dirty="0"/>
              <a:t>Step 5: Professionals or agencies I can contact during a crisis:</a:t>
            </a:r>
          </a:p>
          <a:p>
            <a:r>
              <a:rPr lang="en-US" sz="1200" dirty="0"/>
              <a:t>1. Clinician Name____________________________________________ Phone______________________________ Clinician Pager or Emergency Contact #  _________________________________________________________ 2. Clinician Name____________________________________________ Phone______________________________ Clinician Pager or Emergency Contact #  _________________________________________________________ 3. Local Urgent Care Services______________________________________________________________________ Urgent Care Services Address___________________________________________________________________ Urgent Care Services Phone_____________________________________________________________________ 4. Suicide Prevention Lifeline Phone: 1-800-273-TALK (8255) </a:t>
            </a:r>
          </a:p>
          <a:p>
            <a:r>
              <a:rPr lang="en-US" sz="1200" dirty="0"/>
              <a:t>Step 6: Making the environment safe:</a:t>
            </a:r>
          </a:p>
          <a:p>
            <a:r>
              <a:rPr lang="en-US" sz="1200" dirty="0"/>
              <a:t>1. _____________________________________________________________________________________________ 2. _____________________________________________________________________________________________</a:t>
            </a:r>
          </a:p>
          <a:p>
            <a:pPr lvl="1"/>
            <a:r>
              <a:rPr lang="en-US" sz="800" dirty="0"/>
              <a:t>Safety Plan Template ©2008 Barbara Stanley and Gregory K. Brown, is reprinted with the express permission of the authors. No portion of the Safety Plan Template may be reproduced  without their express, written permission. You can contact the authors at bhs2@columbia.edu or gregbrow@mail.med.upenn.edu.</a:t>
            </a:r>
          </a:p>
          <a:p>
            <a:pPr lvl="1"/>
            <a:r>
              <a:rPr lang="en-US" sz="800" dirty="0"/>
              <a:t>The one thing that is most important to me and worth living for is: ________________________________________________________________</a:t>
            </a:r>
          </a:p>
        </p:txBody>
      </p:sp>
      <p:sp>
        <p:nvSpPr>
          <p:cNvPr id="2" name="Title 1"/>
          <p:cNvSpPr>
            <a:spLocks noGrp="1"/>
          </p:cNvSpPr>
          <p:nvPr>
            <p:ph type="title"/>
          </p:nvPr>
        </p:nvSpPr>
        <p:spPr>
          <a:xfrm>
            <a:off x="838200" y="365125"/>
            <a:ext cx="10515600" cy="362663"/>
          </a:xfrm>
        </p:spPr>
        <p:txBody>
          <a:bodyPr>
            <a:normAutofit fontScale="90000"/>
          </a:bodyPr>
          <a:lstStyle/>
          <a:p>
            <a:pPr algn="ctr"/>
            <a:r>
              <a:rPr lang="en-US" sz="2800" dirty="0"/>
              <a:t>Safety Plan Template</a:t>
            </a:r>
          </a:p>
        </p:txBody>
      </p:sp>
    </p:spTree>
    <p:extLst>
      <p:ext uri="{BB962C8B-B14F-4D97-AF65-F5344CB8AC3E}">
        <p14:creationId xmlns:p14="http://schemas.microsoft.com/office/powerpoint/2010/main" val="5086247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335" y="1997611"/>
            <a:ext cx="10515600" cy="2180494"/>
          </a:xfrm>
        </p:spPr>
        <p:txBody>
          <a:bodyPr/>
          <a:lstStyle/>
          <a:p>
            <a:pPr algn="ctr"/>
            <a:r>
              <a:rPr lang="en-US" dirty="0"/>
              <a:t>Questions??</a:t>
            </a:r>
          </a:p>
        </p:txBody>
      </p:sp>
    </p:spTree>
    <p:extLst>
      <p:ext uri="{BB962C8B-B14F-4D97-AF65-F5344CB8AC3E}">
        <p14:creationId xmlns:p14="http://schemas.microsoft.com/office/powerpoint/2010/main" val="3120783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94559"/>
            <a:ext cx="10515600" cy="3982403"/>
          </a:xfrm>
        </p:spPr>
        <p:txBody>
          <a:bodyPr/>
          <a:lstStyle/>
          <a:p>
            <a:r>
              <a:rPr lang="en-US" dirty="0"/>
              <a:t>Presenter: Beverley Francis-Gibson, Executive Director</a:t>
            </a:r>
          </a:p>
          <a:p>
            <a:r>
              <a:rPr lang="en-US" dirty="0"/>
              <a:t>NAMI Howard County; </a:t>
            </a:r>
            <a:r>
              <a:rPr lang="en-US" dirty="0">
                <a:hlinkClick r:id="rId2"/>
              </a:rPr>
              <a:t>bfgibson.namihc@gmail.com</a:t>
            </a:r>
            <a:r>
              <a:rPr lang="en-US" dirty="0"/>
              <a:t>, </a:t>
            </a:r>
            <a:endParaRPr lang="en-US" dirty="0" smtClean="0"/>
          </a:p>
          <a:p>
            <a:r>
              <a:rPr lang="en-US" dirty="0" smtClean="0"/>
              <a:t>410-772-9300</a:t>
            </a:r>
            <a:endParaRPr lang="en-US" dirty="0"/>
          </a:p>
          <a:p>
            <a:endParaRPr lang="en-US" dirty="0"/>
          </a:p>
          <a:p>
            <a:r>
              <a:rPr lang="en-US" dirty="0"/>
              <a:t>Presenter: Lenese N. Stephens, LCPC, Assistant Clinical Director for Juvenile Services</a:t>
            </a:r>
          </a:p>
          <a:p>
            <a:r>
              <a:rPr lang="en-US" dirty="0"/>
              <a:t/>
            </a:r>
            <a:br>
              <a:rPr lang="en-US" dirty="0"/>
            </a:br>
            <a:endParaRPr lang="en-US" dirty="0"/>
          </a:p>
        </p:txBody>
      </p:sp>
      <p:sp>
        <p:nvSpPr>
          <p:cNvPr id="2" name="Title 1"/>
          <p:cNvSpPr>
            <a:spLocks noGrp="1"/>
          </p:cNvSpPr>
          <p:nvPr>
            <p:ph type="title"/>
          </p:nvPr>
        </p:nvSpPr>
        <p:spPr/>
        <p:txBody>
          <a:bodyPr/>
          <a:lstStyle/>
          <a:p>
            <a:pPr algn="ctr"/>
            <a:r>
              <a:rPr lang="en-US" u="sng" dirty="0"/>
              <a:t>Thank you </a:t>
            </a:r>
            <a:r>
              <a:rPr lang="en-US" dirty="0"/>
              <a:t>for joining us today!!</a:t>
            </a:r>
          </a:p>
        </p:txBody>
      </p:sp>
    </p:spTree>
    <p:extLst>
      <p:ext uri="{BB962C8B-B14F-4D97-AF65-F5344CB8AC3E}">
        <p14:creationId xmlns:p14="http://schemas.microsoft.com/office/powerpoint/2010/main" val="3249377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838200" y="365125"/>
            <a:ext cx="10515600" cy="5346562"/>
          </a:xfrm>
          <a:noFill/>
          <a:ln>
            <a:noFill/>
          </a:ln>
        </p:spPr>
        <p:txBody>
          <a:bodyPr>
            <a:normAutofit/>
          </a:bodyPr>
          <a:lstStyle/>
          <a:p>
            <a:r>
              <a:rPr lang="en-US" altLang="en-US" dirty="0">
                <a:solidFill>
                  <a:srgbClr val="6699FF"/>
                </a:solidFill>
              </a:rPr>
              <a:t>A mental illness can be defined as a health condition that changes a person’s thinking, feelings, or behavior (or all three) that causes the person distress and difficulty in functioning.</a:t>
            </a:r>
            <a:r>
              <a:rPr lang="en-US" altLang="en-US" dirty="0"/>
              <a:t> </a:t>
            </a:r>
          </a:p>
        </p:txBody>
      </p:sp>
    </p:spTree>
    <p:extLst>
      <p:ext uri="{BB962C8B-B14F-4D97-AF65-F5344CB8AC3E}">
        <p14:creationId xmlns:p14="http://schemas.microsoft.com/office/powerpoint/2010/main" val="3935723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The brain is the most important organ of the body. It is critical to our overall well-being.</a:t>
            </a:r>
          </a:p>
          <a:p>
            <a:pPr marL="0" indent="0">
              <a:buNone/>
            </a:pPr>
            <a:endParaRPr lang="en-US" dirty="0"/>
          </a:p>
          <a:p>
            <a:r>
              <a:rPr lang="en-US" dirty="0"/>
              <a:t>Like any other organ, the brain can become damaged, sick or disordered.</a:t>
            </a:r>
          </a:p>
          <a:p>
            <a:pPr marL="0" indent="0">
              <a:buNone/>
            </a:pPr>
            <a:endParaRPr lang="en-US" dirty="0"/>
          </a:p>
          <a:p>
            <a:r>
              <a:rPr lang="en-US" dirty="0"/>
              <a:t>Thoughts, behaviors and moods that can result from mental health disorders can be hard to handle and distressing for individuals experiencing them as well as those who care for them.</a:t>
            </a:r>
          </a:p>
          <a:p>
            <a:endParaRPr lang="en-US" dirty="0"/>
          </a:p>
        </p:txBody>
      </p:sp>
      <p:sp>
        <p:nvSpPr>
          <p:cNvPr id="2" name="Title 1"/>
          <p:cNvSpPr>
            <a:spLocks noGrp="1"/>
          </p:cNvSpPr>
          <p:nvPr>
            <p:ph type="title"/>
          </p:nvPr>
        </p:nvSpPr>
        <p:spPr/>
        <p:txBody>
          <a:bodyPr/>
          <a:lstStyle/>
          <a:p>
            <a:pPr algn="ctr"/>
            <a:r>
              <a:rPr lang="en-US" dirty="0"/>
              <a:t>Brain Health and Behavioral Health</a:t>
            </a:r>
          </a:p>
        </p:txBody>
      </p:sp>
    </p:spTree>
    <p:extLst>
      <p:ext uri="{BB962C8B-B14F-4D97-AF65-F5344CB8AC3E}">
        <p14:creationId xmlns:p14="http://schemas.microsoft.com/office/powerpoint/2010/main" val="2957441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en-US" dirty="0"/>
              <a:t> Approximately 1 in 5 adults in the U.S.—43.8 million, or 18.5%—experiences mental illness in a given year.</a:t>
            </a:r>
          </a:p>
          <a:p>
            <a:r>
              <a:rPr lang="en-US" dirty="0"/>
              <a:t>Approximately 1 in 25 adults in the U.S.—9.8 million, or 4.0%—experiences a serious mental illness in a given year that substantially interferes with or limits one or more major life.</a:t>
            </a:r>
          </a:p>
          <a:p>
            <a:r>
              <a:rPr lang="en-US" dirty="0"/>
              <a:t>Among the 20.2 million adults in the U.S. who experienced a substance use disorder, 50.5%—10.2 million adults—had a co-occurring mental illness.</a:t>
            </a:r>
          </a:p>
        </p:txBody>
      </p:sp>
      <p:sp>
        <p:nvSpPr>
          <p:cNvPr id="2" name="Title 1"/>
          <p:cNvSpPr>
            <a:spLocks noGrp="1"/>
          </p:cNvSpPr>
          <p:nvPr>
            <p:ph type="title"/>
          </p:nvPr>
        </p:nvSpPr>
        <p:spPr/>
        <p:txBody>
          <a:bodyPr/>
          <a:lstStyle/>
          <a:p>
            <a:pPr algn="ctr"/>
            <a:r>
              <a:rPr lang="en-US" dirty="0"/>
              <a:t>Numbers You Should Know</a:t>
            </a:r>
          </a:p>
        </p:txBody>
      </p:sp>
    </p:spTree>
    <p:extLst>
      <p:ext uri="{BB962C8B-B14F-4D97-AF65-F5344CB8AC3E}">
        <p14:creationId xmlns:p14="http://schemas.microsoft.com/office/powerpoint/2010/main" val="289774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78634"/>
            <a:ext cx="10515600" cy="3669227"/>
          </a:xfrm>
        </p:spPr>
        <p:txBody>
          <a:bodyPr/>
          <a:lstStyle/>
          <a:p>
            <a:pPr marL="0" indent="0">
              <a:buNone/>
            </a:pPr>
            <a:endParaRPr lang="en-US" dirty="0"/>
          </a:p>
          <a:p>
            <a:pPr marL="0" indent="0">
              <a:buNone/>
            </a:pPr>
            <a:endParaRPr lang="en-US" dirty="0"/>
          </a:p>
          <a:p>
            <a:pPr marL="0" indent="0">
              <a:buNone/>
            </a:pPr>
            <a:r>
              <a:rPr lang="en-US" dirty="0"/>
              <a:t>During sex, our brain acts as a “pleasure center” to let us know what is enjoyable and what is not. The different nerves in the genitalia communicate with the brain about the sensation experienced. The clitoris, which extends along both sides of the vulva underlying the labia minora, is erectile with arousal as it has more than </a:t>
            </a:r>
            <a:r>
              <a:rPr lang="en-US" dirty="0">
                <a:hlinkClick r:id="rId2"/>
              </a:rPr>
              <a:t>8,000 nerve endings</a:t>
            </a:r>
            <a:r>
              <a:rPr lang="en-US" dirty="0"/>
              <a:t>.</a:t>
            </a:r>
          </a:p>
        </p:txBody>
      </p:sp>
      <p:sp>
        <p:nvSpPr>
          <p:cNvPr id="2" name="Title 1"/>
          <p:cNvSpPr>
            <a:spLocks noGrp="1"/>
          </p:cNvSpPr>
          <p:nvPr>
            <p:ph type="title"/>
          </p:nvPr>
        </p:nvSpPr>
        <p:spPr/>
        <p:txBody>
          <a:bodyPr/>
          <a:lstStyle/>
          <a:p>
            <a:pPr algn="ctr"/>
            <a:r>
              <a:rPr lang="en-US" dirty="0"/>
              <a:t> The Brain On Sex</a:t>
            </a:r>
          </a:p>
        </p:txBody>
      </p:sp>
    </p:spTree>
    <p:extLst>
      <p:ext uri="{BB962C8B-B14F-4D97-AF65-F5344CB8AC3E}">
        <p14:creationId xmlns:p14="http://schemas.microsoft.com/office/powerpoint/2010/main" val="4007244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0208" y="1224034"/>
            <a:ext cx="10515600" cy="5359789"/>
          </a:xfrm>
        </p:spPr>
        <p:txBody>
          <a:bodyPr>
            <a:normAutofit fontScale="92500" lnSpcReduction="10000"/>
          </a:bodyPr>
          <a:lstStyle/>
          <a:p>
            <a:r>
              <a:rPr lang="en-US" dirty="0"/>
              <a:t>1. the hypogastric nerve transmits signals from the uterus and the cervix in women and from the prostate in men</a:t>
            </a:r>
          </a:p>
          <a:p>
            <a:pPr marL="0" indent="0">
              <a:buNone/>
            </a:pPr>
            <a:endParaRPr lang="en-US" dirty="0"/>
          </a:p>
          <a:p>
            <a:r>
              <a:rPr lang="en-US" dirty="0"/>
              <a:t>2.  the pelvic nerve transmits signals from the vagina and cervix in women, and from the rectum in both sexes</a:t>
            </a:r>
          </a:p>
          <a:p>
            <a:pPr marL="0" indent="0">
              <a:buNone/>
            </a:pPr>
            <a:endParaRPr lang="en-US" dirty="0"/>
          </a:p>
          <a:p>
            <a:r>
              <a:rPr lang="en-US" dirty="0"/>
              <a:t>3. the pudendal nerve transmits from the clitoris in women, and from the scrotum and penis in men</a:t>
            </a:r>
          </a:p>
          <a:p>
            <a:pPr marL="0" indent="0">
              <a:buNone/>
            </a:pPr>
            <a:endParaRPr lang="en-US" dirty="0"/>
          </a:p>
          <a:p>
            <a:r>
              <a:rPr lang="en-US" dirty="0"/>
              <a:t>4. the vagus nerve transmits from the cervix, uterus, and vagina in </a:t>
            </a:r>
            <a:r>
              <a:rPr lang="en-US" dirty="0" smtClean="0"/>
              <a:t>women</a:t>
            </a:r>
          </a:p>
          <a:p>
            <a:endParaRPr lang="en-US" dirty="0"/>
          </a:p>
          <a:p>
            <a:pPr marL="0" indent="0">
              <a:buNone/>
            </a:pPr>
            <a:r>
              <a:rPr lang="en-US" sz="1800" i="1" dirty="0" smtClean="0"/>
              <a:t>		References</a:t>
            </a:r>
            <a:r>
              <a:rPr lang="en-US" sz="1800" i="1" dirty="0"/>
              <a:t>: Brain On Sex: How The Brain Functions During An</a:t>
            </a:r>
          </a:p>
          <a:p>
            <a:pPr marL="0" indent="0">
              <a:buNone/>
            </a:pPr>
            <a:r>
              <a:rPr lang="en-US" sz="1800" i="1" dirty="0" smtClean="0"/>
              <a:t>		Orgasm</a:t>
            </a:r>
            <a:r>
              <a:rPr lang="en-US" sz="1800" i="1" dirty="0"/>
              <a:t> </a:t>
            </a:r>
            <a:r>
              <a:rPr lang="en-US" sz="1800" i="1" dirty="0">
                <a:hlinkClick r:id="rId2"/>
              </a:rPr>
              <a:t>LizetteBorreli</a:t>
            </a:r>
            <a:r>
              <a:rPr lang="en-US" sz="1800" i="1" dirty="0"/>
              <a:t> </a:t>
            </a:r>
            <a:r>
              <a:rPr lang="en-US" sz="1800" i="1" dirty="0">
                <a:hlinkClick r:id="rId3"/>
              </a:rPr>
              <a:t>@lizcelineb</a:t>
            </a:r>
            <a:r>
              <a:rPr lang="en-US" sz="1800" i="1" dirty="0"/>
              <a:t> </a:t>
            </a:r>
            <a:r>
              <a:rPr lang="en-US" sz="1800" i="1" dirty="0">
                <a:hlinkClick r:id="rId4"/>
              </a:rPr>
              <a:t>l.borreli@medicaldaily.com</a:t>
            </a:r>
            <a:endParaRPr lang="en-US" sz="1800" i="1" dirty="0"/>
          </a:p>
          <a:p>
            <a:endParaRPr lang="en-US" dirty="0"/>
          </a:p>
          <a:p>
            <a:endParaRPr lang="en-US" dirty="0"/>
          </a:p>
        </p:txBody>
      </p:sp>
      <p:sp>
        <p:nvSpPr>
          <p:cNvPr id="2" name="Title 1"/>
          <p:cNvSpPr>
            <a:spLocks noGrp="1"/>
          </p:cNvSpPr>
          <p:nvPr>
            <p:ph type="title"/>
          </p:nvPr>
        </p:nvSpPr>
        <p:spPr>
          <a:xfrm>
            <a:off x="838200" y="365126"/>
            <a:ext cx="10515600" cy="886900"/>
          </a:xfrm>
        </p:spPr>
        <p:txBody>
          <a:bodyPr/>
          <a:lstStyle/>
          <a:p>
            <a:pPr algn="ctr"/>
            <a:r>
              <a:rPr lang="en-US" dirty="0"/>
              <a:t>The Four Types of Nerves	</a:t>
            </a:r>
          </a:p>
        </p:txBody>
      </p:sp>
    </p:spTree>
    <p:extLst>
      <p:ext uri="{BB962C8B-B14F-4D97-AF65-F5344CB8AC3E}">
        <p14:creationId xmlns:p14="http://schemas.microsoft.com/office/powerpoint/2010/main" val="802557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When you're living with a mental health condition, you may wonder whether or not to talk about it with your significant other. And if you’re single, you may wonder if having a mental health condition rules out romance for you. It’s important to know that many people with serious mental illnesses have strong, supportive, long-term relationships.</a:t>
            </a:r>
          </a:p>
          <a:p>
            <a:r>
              <a:rPr lang="en-US" dirty="0"/>
              <a:t>A good relationship provides valuable social support during difficult times, whereas a bad relationship can worsen your symptoms, particularly in cases of depression. </a:t>
            </a:r>
          </a:p>
        </p:txBody>
      </p:sp>
      <p:sp>
        <p:nvSpPr>
          <p:cNvPr id="2" name="Title 1"/>
          <p:cNvSpPr>
            <a:spLocks noGrp="1"/>
          </p:cNvSpPr>
          <p:nvPr>
            <p:ph type="title"/>
          </p:nvPr>
        </p:nvSpPr>
        <p:spPr/>
        <p:txBody>
          <a:bodyPr/>
          <a:lstStyle/>
          <a:p>
            <a:r>
              <a:rPr lang="en-US" dirty="0" smtClean="0"/>
              <a:t>Romantic </a:t>
            </a:r>
            <a:r>
              <a:rPr lang="en-US" dirty="0"/>
              <a:t>Relationships: </a:t>
            </a:r>
            <a:r>
              <a:rPr lang="en-US" dirty="0" smtClean="0"/>
              <a:t>Should </a:t>
            </a:r>
            <a:r>
              <a:rPr lang="en-US" dirty="0"/>
              <a:t>you </a:t>
            </a:r>
            <a:r>
              <a:rPr lang="en-US" dirty="0" smtClean="0"/>
              <a:t>tell?</a:t>
            </a:r>
            <a:endParaRPr lang="en-US" dirty="0"/>
          </a:p>
        </p:txBody>
      </p:sp>
    </p:spTree>
    <p:extLst>
      <p:ext uri="{BB962C8B-B14F-4D97-AF65-F5344CB8AC3E}">
        <p14:creationId xmlns:p14="http://schemas.microsoft.com/office/powerpoint/2010/main" val="3969210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To talk to your partner, choose a time when you aren’t actively experiencing mania, anxiety, depression or psychosis. As for many important conversations, you may want to start with “process talk” to introduce the fact that you want to share something difficult. (For example, “I want to tell you something important that I’ve been worrying about. This is difficult for me to say, though. I hope you can listen and understand.”) </a:t>
            </a:r>
          </a:p>
          <a:p>
            <a:r>
              <a:rPr lang="en-US" dirty="0"/>
              <a:t>You may also want to use the “sandwich” strategy: sandwiching “bad news” between two pieces of “good news” can help calm people’s fears. Start by saying positive things about your relationship. Tell your partner that because of your love and support, you have to share something potentially difficult. After describing your mental health condition, finish on a more positive note by describing what treatments you’ve followed, what has helped you, and what you’ve learned about yourself and other people as a result of mental illness.</a:t>
            </a:r>
          </a:p>
          <a:p>
            <a:endParaRPr lang="en-US" dirty="0"/>
          </a:p>
        </p:txBody>
      </p:sp>
      <p:sp>
        <p:nvSpPr>
          <p:cNvPr id="3" name="Title 2"/>
          <p:cNvSpPr>
            <a:spLocks noGrp="1"/>
          </p:cNvSpPr>
          <p:nvPr>
            <p:ph type="title"/>
          </p:nvPr>
        </p:nvSpPr>
        <p:spPr/>
        <p:txBody>
          <a:bodyPr/>
          <a:lstStyle/>
          <a:p>
            <a:pPr algn="ctr"/>
            <a:r>
              <a:rPr lang="en-US" dirty="0" smtClean="0"/>
              <a:t>The Conversation…</a:t>
            </a:r>
            <a:endParaRPr lang="en-US" dirty="0"/>
          </a:p>
        </p:txBody>
      </p:sp>
    </p:spTree>
    <p:extLst>
      <p:ext uri="{BB962C8B-B14F-4D97-AF65-F5344CB8AC3E}">
        <p14:creationId xmlns:p14="http://schemas.microsoft.com/office/powerpoint/2010/main" val="29611989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316</TotalTime>
  <Words>2123</Words>
  <Application>Microsoft Office PowerPoint</Application>
  <PresentationFormat>Custom</PresentationFormat>
  <Paragraphs>162</Paragraphs>
  <Slides>24</Slides>
  <Notes>6</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My Happily Ever After: When My Partner is Mentally Ill</vt:lpstr>
      <vt:lpstr> Objectives of this presentation: </vt:lpstr>
      <vt:lpstr>A mental illness can be defined as a health condition that changes a person’s thinking, feelings, or behavior (or all three) that causes the person distress and difficulty in functioning. </vt:lpstr>
      <vt:lpstr>Brain Health and Behavioral Health</vt:lpstr>
      <vt:lpstr>Numbers You Should Know</vt:lpstr>
      <vt:lpstr> The Brain On Sex</vt:lpstr>
      <vt:lpstr>The Four Types of Nerves </vt:lpstr>
      <vt:lpstr>Romantic Relationships: Should you tell?</vt:lpstr>
      <vt:lpstr>The Conversation…</vt:lpstr>
      <vt:lpstr>Three common reactions:</vt:lpstr>
      <vt:lpstr>Side Effects of Medication</vt:lpstr>
      <vt:lpstr>What About Sex?</vt:lpstr>
      <vt:lpstr>Self medicating with drugs and alcohol</vt:lpstr>
      <vt:lpstr>Sexual Side Effects</vt:lpstr>
      <vt:lpstr>Case Study</vt:lpstr>
      <vt:lpstr>Stigma</vt:lpstr>
      <vt:lpstr>Does Stigma Hurt Romantic Relationships?</vt:lpstr>
      <vt:lpstr>Coping strategies</vt:lpstr>
      <vt:lpstr>Practical Tools: Self Care</vt:lpstr>
      <vt:lpstr>Stress</vt:lpstr>
      <vt:lpstr>Some Benefits of Self-Care</vt:lpstr>
      <vt:lpstr>Safety Plan Template</vt:lpstr>
      <vt:lpstr>Questions??</vt:lpstr>
      <vt:lpstr>Thank you for joining us today!!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Happily Ever After When My Partner is Mentally Ill</dc:title>
  <dc:creator>Beverley Francis-Gibson</dc:creator>
  <cp:lastModifiedBy>User</cp:lastModifiedBy>
  <cp:revision>41</cp:revision>
  <dcterms:created xsi:type="dcterms:W3CDTF">2017-03-27T17:29:22Z</dcterms:created>
  <dcterms:modified xsi:type="dcterms:W3CDTF">2017-05-24T17:21:56Z</dcterms:modified>
</cp:coreProperties>
</file>