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2" d="100"/>
          <a:sy n="92" d="100"/>
        </p:scale>
        <p:origin x="4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D89E3-386C-4A08-9EF2-2F54D7E087AB}" type="datetimeFigureOut">
              <a:rPr lang="en-US" smtClean="0"/>
              <a:t>2/18/2016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07ADD-85CD-4A63-B78D-A5B2A3B8AE52}" type="slidenum">
              <a:rPr lang="en-US" smtClean="0"/>
              <a:t>‹#›</a:t>
            </a:fld>
            <a:endParaRPr lang="en-US"/>
          </a:p>
        </p:txBody>
      </p:sp>
    </p:spTree>
    <p:extLst>
      <p:ext uri="{BB962C8B-B14F-4D97-AF65-F5344CB8AC3E}">
        <p14:creationId xmlns:p14="http://schemas.microsoft.com/office/powerpoint/2010/main" val="88427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07ADD-85CD-4A63-B78D-A5B2A3B8AE52}" type="slidenum">
              <a:rPr lang="en-US" smtClean="0"/>
              <a:t>1</a:t>
            </a:fld>
            <a:endParaRPr lang="en-US"/>
          </a:p>
        </p:txBody>
      </p:sp>
    </p:spTree>
    <p:extLst>
      <p:ext uri="{BB962C8B-B14F-4D97-AF65-F5344CB8AC3E}">
        <p14:creationId xmlns:p14="http://schemas.microsoft.com/office/powerpoint/2010/main" val="183011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07ADD-85CD-4A63-B78D-A5B2A3B8AE52}" type="slidenum">
              <a:rPr lang="en-US" smtClean="0"/>
              <a:t>3</a:t>
            </a:fld>
            <a:endParaRPr lang="en-US"/>
          </a:p>
        </p:txBody>
      </p:sp>
    </p:spTree>
    <p:extLst>
      <p:ext uri="{BB962C8B-B14F-4D97-AF65-F5344CB8AC3E}">
        <p14:creationId xmlns:p14="http://schemas.microsoft.com/office/powerpoint/2010/main" val="30934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07ADD-85CD-4A63-B78D-A5B2A3B8AE52}" type="slidenum">
              <a:rPr lang="en-US" smtClean="0"/>
              <a:t>5</a:t>
            </a:fld>
            <a:endParaRPr lang="en-US"/>
          </a:p>
        </p:txBody>
      </p:sp>
    </p:spTree>
    <p:extLst>
      <p:ext uri="{BB962C8B-B14F-4D97-AF65-F5344CB8AC3E}">
        <p14:creationId xmlns:p14="http://schemas.microsoft.com/office/powerpoint/2010/main" val="23551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086295-71B1-4DC1-A6ED-335C0116F2EC}" type="datetime1">
              <a:rPr lang="en-US" smtClean="0"/>
              <a:t>2/18/2016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00A8CC2C-3E7D-4BA0-BED8-5DBB1CFF230B}"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37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F20C9-F4ED-444D-BA94-DEE29CE8AE1C}" type="datetime1">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A8CC2C-3E7D-4BA0-BED8-5DBB1CFF230B}" type="slidenum">
              <a:rPr lang="en-US" smtClean="0"/>
              <a:t>‹#›</a:t>
            </a:fld>
            <a:endParaRPr lang="en-US" dirty="0"/>
          </a:p>
        </p:txBody>
      </p:sp>
    </p:spTree>
    <p:extLst>
      <p:ext uri="{BB962C8B-B14F-4D97-AF65-F5344CB8AC3E}">
        <p14:creationId xmlns:p14="http://schemas.microsoft.com/office/powerpoint/2010/main" val="414873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74312-4E25-492E-A443-E07094054D47}"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59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031BD-D7F5-4468-8806-0043E12CE0F2}"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53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A1DCB-C731-4BA3-AC21-E0EE574BD2B1}"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spTree>
    <p:extLst>
      <p:ext uri="{BB962C8B-B14F-4D97-AF65-F5344CB8AC3E}">
        <p14:creationId xmlns:p14="http://schemas.microsoft.com/office/powerpoint/2010/main" val="1823936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86076-9B9B-4093-B768-8FCD066E5CB8}"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023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51BF9-CDD5-4850-B8BE-62FFA40667D8}"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67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FF88D-A42A-4ACD-B72C-2C7892D549DB}"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182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2771C-3188-410F-82AB-75746C0ECF6E}"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89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F15274-AD0F-4A42-BA71-CE4BF8D7F3A1}"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spTree>
    <p:extLst>
      <p:ext uri="{BB962C8B-B14F-4D97-AF65-F5344CB8AC3E}">
        <p14:creationId xmlns:p14="http://schemas.microsoft.com/office/powerpoint/2010/main" val="380214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3416E-A9F5-4FC6-9B62-BA64B2EBA014}" type="datetime1">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8CC2C-3E7D-4BA0-BED8-5DBB1CFF230B}"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62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BEC09C-B44C-42A5-A660-2E8179F3A215}" type="datetime1">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A8CC2C-3E7D-4BA0-BED8-5DBB1CFF230B}" type="slidenum">
              <a:rPr lang="en-US" smtClean="0"/>
              <a:t>‹#›</a:t>
            </a:fld>
            <a:endParaRPr lang="en-US" dirty="0"/>
          </a:p>
        </p:txBody>
      </p:sp>
    </p:spTree>
    <p:extLst>
      <p:ext uri="{BB962C8B-B14F-4D97-AF65-F5344CB8AC3E}">
        <p14:creationId xmlns:p14="http://schemas.microsoft.com/office/powerpoint/2010/main" val="399457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D06CF-A90B-492B-B85D-9E1457DC60C2}" type="datetime1">
              <a:rPr lang="en-US" smtClean="0"/>
              <a:t>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A8CC2C-3E7D-4BA0-BED8-5DBB1CFF230B}"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94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055552-B182-4F8B-9531-437BE8B8A37B}" type="datetime1">
              <a:rPr lang="en-US" smtClean="0"/>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A8CC2C-3E7D-4BA0-BED8-5DBB1CFF230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410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C693-52B4-485D-86DA-331E92D9326B}" type="datetime1">
              <a:rPr lang="en-US" smtClean="0"/>
              <a:t>2/18/2016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a:t>
            </a:fld>
            <a:endParaRPr lang="en-US" dirty="0"/>
          </a:p>
        </p:txBody>
      </p:sp>
    </p:spTree>
    <p:extLst>
      <p:ext uri="{BB962C8B-B14F-4D97-AF65-F5344CB8AC3E}">
        <p14:creationId xmlns:p14="http://schemas.microsoft.com/office/powerpoint/2010/main" val="123600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D3EC5-EAB6-4492-B2E5-DF4622148037}" type="datetime1">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A8CC2C-3E7D-4BA0-BED8-5DBB1CFF230B}"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42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A7F1-5FAD-445C-8330-965F100E0F7B}" type="datetime1">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A8CC2C-3E7D-4BA0-BED8-5DBB1CFF230B}" type="slidenum">
              <a:rPr lang="en-US" smtClean="0"/>
              <a:t>‹#›</a:t>
            </a:fld>
            <a:endParaRPr lang="en-US" dirty="0"/>
          </a:p>
        </p:txBody>
      </p:sp>
    </p:spTree>
    <p:extLst>
      <p:ext uri="{BB962C8B-B14F-4D97-AF65-F5344CB8AC3E}">
        <p14:creationId xmlns:p14="http://schemas.microsoft.com/office/powerpoint/2010/main" val="258718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794047-CA0B-4D1F-8173-B70A155F58A9}" type="datetime1">
              <a:rPr lang="en-US" smtClean="0"/>
              <a:t>2/18/2016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A8CC2C-3E7D-4BA0-BED8-5DBB1CFF230B}" type="slidenum">
              <a:rPr lang="en-US" smtClean="0"/>
              <a:t>‹#›</a:t>
            </a:fld>
            <a:endParaRPr lang="en-US" dirty="0"/>
          </a:p>
        </p:txBody>
      </p:sp>
    </p:spTree>
    <p:extLst>
      <p:ext uri="{BB962C8B-B14F-4D97-AF65-F5344CB8AC3E}">
        <p14:creationId xmlns:p14="http://schemas.microsoft.com/office/powerpoint/2010/main" val="279218289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3066086"/>
            <a:ext cx="6815669" cy="1515533"/>
          </a:xfrm>
        </p:spPr>
        <p:txBody>
          <a:bodyPr/>
          <a:lstStyle/>
          <a:p>
            <a:r>
              <a:rPr lang="en-US" sz="4200" dirty="0" smtClean="0"/>
              <a:t>From Reforming to Performing </a:t>
            </a:r>
            <a:r>
              <a:rPr lang="en-US" sz="3200" dirty="0" smtClean="0"/>
              <a:t/>
            </a:r>
            <a:br>
              <a:rPr lang="en-US" sz="3200" dirty="0" smtClean="0"/>
            </a:br>
            <a:r>
              <a:rPr lang="en-US" sz="3000" dirty="0" smtClean="0"/>
              <a:t>What MHAs are Doing to Prepare </a:t>
            </a:r>
            <a:br>
              <a:rPr lang="en-US" sz="3000" dirty="0" smtClean="0"/>
            </a:br>
            <a:r>
              <a:rPr lang="en-US" sz="3000" dirty="0" smtClean="0"/>
              <a:t>for Medicaid Reform</a:t>
            </a:r>
            <a:endParaRPr lang="en-US"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462" y="1855821"/>
            <a:ext cx="1333500" cy="1022350"/>
          </a:xfrm>
          <a:prstGeom prst="rect">
            <a:avLst/>
          </a:prstGeom>
        </p:spPr>
      </p:pic>
    </p:spTree>
    <p:extLst>
      <p:ext uri="{BB962C8B-B14F-4D97-AF65-F5344CB8AC3E}">
        <p14:creationId xmlns:p14="http://schemas.microsoft.com/office/powerpoint/2010/main" val="1675386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Assistance from NYSOMH </a:t>
            </a:r>
            <a:r>
              <a:rPr lang="en-US" sz="3200" dirty="0" smtClean="0"/>
              <a:t>(contd.)</a:t>
            </a:r>
            <a:endParaRPr lang="en-US" sz="3200" dirty="0"/>
          </a:p>
        </p:txBody>
      </p:sp>
      <p:sp>
        <p:nvSpPr>
          <p:cNvPr id="3" name="Content Placeholder 2"/>
          <p:cNvSpPr>
            <a:spLocks noGrp="1"/>
          </p:cNvSpPr>
          <p:nvPr>
            <p:ph idx="1"/>
          </p:nvPr>
        </p:nvSpPr>
        <p:spPr/>
        <p:txBody>
          <a:bodyPr/>
          <a:lstStyle/>
          <a:p>
            <a:pPr>
              <a:buClrTx/>
              <a:buSzPct val="75000"/>
              <a:buFont typeface="Wingdings" panose="05000000000000000000" pitchFamily="2" charset="2"/>
              <a:buChar char="Ø"/>
            </a:pPr>
            <a:r>
              <a:rPr lang="en-US" dirty="0" smtClean="0"/>
              <a:t>Ten million dollar RFP identified for not-for-profits for health information technology (HIT) geared to help small agencies get up to speed with electronic billing.</a:t>
            </a:r>
          </a:p>
          <a:p>
            <a:pPr>
              <a:buClrTx/>
              <a:buSzPct val="75000"/>
              <a:buFont typeface="Wingdings" panose="05000000000000000000" pitchFamily="2" charset="2"/>
              <a:buChar char="Ø"/>
            </a:pPr>
            <a:r>
              <a:rPr lang="en-US" dirty="0" smtClean="0"/>
              <a:t>Identification of three vendors statewide who can provide hands-on technical support to traditional non-Medicaid billers for HIT and other billing concerns for two years.</a:t>
            </a: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10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6349" y="1190797"/>
            <a:ext cx="1281549" cy="1006417"/>
          </a:xfrm>
          <a:prstGeom prst="rect">
            <a:avLst/>
          </a:prstGeom>
        </p:spPr>
      </p:pic>
    </p:spTree>
    <p:extLst>
      <p:ext uri="{BB962C8B-B14F-4D97-AF65-F5344CB8AC3E}">
        <p14:creationId xmlns:p14="http://schemas.microsoft.com/office/powerpoint/2010/main" val="1624743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Options Available to MHAs</a:t>
            </a:r>
            <a:endParaRPr lang="en-US" dirty="0"/>
          </a:p>
        </p:txBody>
      </p:sp>
      <p:sp>
        <p:nvSpPr>
          <p:cNvPr id="3" name="Content Placeholder 2"/>
          <p:cNvSpPr>
            <a:spLocks noGrp="1"/>
          </p:cNvSpPr>
          <p:nvPr>
            <p:ph idx="1"/>
          </p:nvPr>
        </p:nvSpPr>
        <p:spPr/>
        <p:txBody>
          <a:bodyPr>
            <a:normAutofit/>
          </a:bodyPr>
          <a:lstStyle/>
          <a:p>
            <a:pPr>
              <a:buClrTx/>
              <a:buSzPct val="75000"/>
              <a:buFont typeface="Wingdings" panose="05000000000000000000" pitchFamily="2" charset="2"/>
              <a:buChar char="Ø"/>
            </a:pPr>
            <a:r>
              <a:rPr lang="en-US" dirty="0" smtClean="0"/>
              <a:t>Go It Alone Model</a:t>
            </a:r>
          </a:p>
          <a:p>
            <a:pPr>
              <a:buClrTx/>
              <a:buSzPct val="75000"/>
              <a:buFont typeface="Wingdings" panose="05000000000000000000" pitchFamily="2" charset="2"/>
              <a:buChar char="Ø"/>
            </a:pPr>
            <a:r>
              <a:rPr lang="en-US" dirty="0" smtClean="0"/>
              <a:t>Management Services Organizations (MSO): </a:t>
            </a:r>
          </a:p>
          <a:p>
            <a:pPr lvl="1">
              <a:buClrTx/>
              <a:buSzPct val="90000"/>
            </a:pPr>
            <a:r>
              <a:rPr lang="en-US" dirty="0" smtClean="0"/>
              <a:t>MSOs are entities that provide administration and management services to organizations, an example is a physician group.</a:t>
            </a:r>
          </a:p>
          <a:p>
            <a:pPr lvl="1">
              <a:buClrTx/>
              <a:buSzPct val="90000"/>
            </a:pPr>
            <a:r>
              <a:rPr lang="en-US" dirty="0" smtClean="0"/>
              <a:t>Great advantage in mental health is that you keep doing what you do best – helping people recover in the community and leave all management and administrative functions to the MSO.</a:t>
            </a:r>
          </a:p>
          <a:p>
            <a:pPr lvl="1">
              <a:buClrTx/>
              <a:buSzPct val="90000"/>
            </a:pPr>
            <a:r>
              <a:rPr lang="en-US" dirty="0" smtClean="0"/>
              <a:t>Primary function is to share or support operations of a group of providers.</a:t>
            </a:r>
          </a:p>
        </p:txBody>
      </p:sp>
      <p:sp>
        <p:nvSpPr>
          <p:cNvPr id="4" name="Slide Number Placeholder 3"/>
          <p:cNvSpPr>
            <a:spLocks noGrp="1"/>
          </p:cNvSpPr>
          <p:nvPr>
            <p:ph type="sldNum" sz="quarter" idx="12"/>
          </p:nvPr>
        </p:nvSpPr>
        <p:spPr/>
        <p:txBody>
          <a:bodyPr/>
          <a:lstStyle/>
          <a:p>
            <a:fld id="{00A8CC2C-3E7D-4BA0-BED8-5DBB1CFF230B}" type="slidenum">
              <a:rPr lang="en-US" smtClean="0"/>
              <a:t>11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5899" y="1190797"/>
            <a:ext cx="1281549" cy="1006417"/>
          </a:xfrm>
          <a:prstGeom prst="rect">
            <a:avLst/>
          </a:prstGeom>
        </p:spPr>
      </p:pic>
    </p:spTree>
    <p:extLst>
      <p:ext uri="{BB962C8B-B14F-4D97-AF65-F5344CB8AC3E}">
        <p14:creationId xmlns:p14="http://schemas.microsoft.com/office/powerpoint/2010/main" val="4016454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Options </a:t>
            </a:r>
            <a:r>
              <a:rPr lang="en-US" dirty="0"/>
              <a:t>Available to </a:t>
            </a:r>
            <a:r>
              <a:rPr lang="en-US" dirty="0" smtClean="0"/>
              <a:t>MHAs </a:t>
            </a:r>
            <a:r>
              <a:rPr lang="en-US" sz="3200" dirty="0" smtClean="0"/>
              <a:t>(contd.)</a:t>
            </a:r>
            <a:endParaRPr lang="en-US" sz="3200" dirty="0"/>
          </a:p>
        </p:txBody>
      </p:sp>
      <p:sp>
        <p:nvSpPr>
          <p:cNvPr id="3" name="Content Placeholder 2"/>
          <p:cNvSpPr>
            <a:spLocks noGrp="1"/>
          </p:cNvSpPr>
          <p:nvPr>
            <p:ph idx="1"/>
          </p:nvPr>
        </p:nvSpPr>
        <p:spPr/>
        <p:txBody>
          <a:bodyPr>
            <a:normAutofit/>
          </a:bodyPr>
          <a:lstStyle/>
          <a:p>
            <a:pPr>
              <a:buClrTx/>
              <a:buSzPct val="75000"/>
              <a:buFont typeface="Wingdings" panose="05000000000000000000" pitchFamily="2" charset="2"/>
              <a:buChar char="Ø"/>
            </a:pPr>
            <a:r>
              <a:rPr lang="en-US" dirty="0"/>
              <a:t>Independent Practice Association (IPA</a:t>
            </a:r>
            <a:r>
              <a:rPr lang="en-US" dirty="0" smtClean="0"/>
              <a:t>)</a:t>
            </a:r>
            <a:endParaRPr lang="en-US" dirty="0"/>
          </a:p>
          <a:p>
            <a:pPr lvl="1">
              <a:buClrTx/>
              <a:buSzPct val="90000"/>
            </a:pPr>
            <a:r>
              <a:rPr lang="en-US" dirty="0"/>
              <a:t>IPAs are entities whose job is to contract with third party  payers. </a:t>
            </a:r>
            <a:r>
              <a:rPr lang="en-US" dirty="0" smtClean="0"/>
              <a:t>IPAs allow agencies that </a:t>
            </a:r>
            <a:r>
              <a:rPr lang="en-US" dirty="0"/>
              <a:t>have other corporate </a:t>
            </a:r>
            <a:r>
              <a:rPr lang="en-US" dirty="0" smtClean="0"/>
              <a:t>relationships </a:t>
            </a:r>
            <a:r>
              <a:rPr lang="en-US" dirty="0"/>
              <a:t>to constitute themselves as a group for contracting </a:t>
            </a:r>
            <a:r>
              <a:rPr lang="en-US" dirty="0" smtClean="0"/>
              <a:t>purposes.</a:t>
            </a:r>
          </a:p>
          <a:p>
            <a:pPr lvl="1">
              <a:buClrTx/>
              <a:buSzPct val="90000"/>
            </a:pPr>
            <a:r>
              <a:rPr lang="en-US" dirty="0" smtClean="0"/>
              <a:t>Their primary </a:t>
            </a:r>
            <a:r>
              <a:rPr lang="en-US" dirty="0" smtClean="0"/>
              <a:t>function is </a:t>
            </a:r>
            <a:r>
              <a:rPr lang="en-US" dirty="0" smtClean="0"/>
              <a:t>to manage rate negotiations for a group of providers.</a:t>
            </a:r>
            <a:endParaRPr lang="en-US" dirty="0"/>
          </a:p>
          <a:p>
            <a:pPr lvl="1">
              <a:buClrTx/>
              <a:buSzPct val="90000"/>
            </a:pPr>
            <a:r>
              <a:rPr lang="en-US" dirty="0"/>
              <a:t>Several of the larger MHAs in </a:t>
            </a:r>
            <a:r>
              <a:rPr lang="en-US" dirty="0" smtClean="0"/>
              <a:t>NYS </a:t>
            </a:r>
            <a:r>
              <a:rPr lang="en-US" dirty="0"/>
              <a:t>are part of </a:t>
            </a:r>
            <a:r>
              <a:rPr lang="en-US" dirty="0" smtClean="0"/>
              <a:t>IPAs.</a:t>
            </a:r>
            <a:endParaRPr lang="en-US" dirty="0"/>
          </a:p>
          <a:p>
            <a:pPr>
              <a:buClrTx/>
              <a:buSzPct val="75000"/>
              <a:buFont typeface="Wingdings" panose="05000000000000000000" pitchFamily="2" charset="2"/>
              <a:buChar char="Ø"/>
            </a:pPr>
            <a:r>
              <a:rPr lang="en-US" dirty="0" smtClean="0"/>
              <a:t>The Regionalization Model </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00A8CC2C-3E7D-4BA0-BED8-5DBB1CFF230B}" type="slidenum">
              <a:rPr lang="en-US" smtClean="0"/>
              <a:t>12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477" y="1190797"/>
            <a:ext cx="1281549" cy="1006417"/>
          </a:xfrm>
          <a:prstGeom prst="rect">
            <a:avLst/>
          </a:prstGeom>
        </p:spPr>
      </p:pic>
    </p:spTree>
    <p:extLst>
      <p:ext uri="{BB962C8B-B14F-4D97-AF65-F5344CB8AC3E}">
        <p14:creationId xmlns:p14="http://schemas.microsoft.com/office/powerpoint/2010/main" val="1685585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What MHANYS is Doing </a:t>
            </a:r>
            <a:br>
              <a:rPr lang="en-US" dirty="0" smtClean="0"/>
            </a:br>
            <a:r>
              <a:rPr lang="en-US" dirty="0" smtClean="0"/>
              <a:t>       to Help Members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ClrTx/>
              <a:buSzPct val="75000"/>
              <a:buFont typeface="Wingdings" panose="05000000000000000000" pitchFamily="2" charset="2"/>
              <a:buChar char="Ø"/>
            </a:pPr>
            <a:r>
              <a:rPr lang="en-US" dirty="0" smtClean="0"/>
              <a:t>Work with NYAPRS to provide technical support and education of our combined membership through Coordinated Care Services, Inc. (CCSI) of Western New York.</a:t>
            </a:r>
          </a:p>
          <a:p>
            <a:pPr>
              <a:buClrTx/>
              <a:buSzPct val="75000"/>
              <a:buFont typeface="Wingdings" panose="05000000000000000000" pitchFamily="2" charset="2"/>
              <a:buChar char="Ø"/>
            </a:pPr>
            <a:r>
              <a:rPr lang="en-US" dirty="0" smtClean="0"/>
              <a:t>CCSI is an entity that provides both management services and technical support to individual agencies. They </a:t>
            </a:r>
            <a:r>
              <a:rPr lang="en-US" dirty="0" smtClean="0"/>
              <a:t>can also provide </a:t>
            </a:r>
            <a:r>
              <a:rPr lang="en-US" dirty="0" smtClean="0"/>
              <a:t>a full range of services as a single point of services for individual agencies such as Medicaid billing.</a:t>
            </a:r>
          </a:p>
          <a:p>
            <a:pPr>
              <a:buClrTx/>
              <a:buSzPct val="75000"/>
              <a:buFont typeface="Wingdings" panose="05000000000000000000" pitchFamily="2" charset="2"/>
              <a:buChar char="Ø"/>
            </a:pPr>
            <a:r>
              <a:rPr lang="en-US" dirty="0" smtClean="0"/>
              <a:t>Through the combined efforts of MHANYS and NYAPRS, we have provided webinars with CCSI to identify options for our members to do an assessment through CCSI.</a:t>
            </a: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5899" y="1190797"/>
            <a:ext cx="1281549" cy="1006417"/>
          </a:xfrm>
          <a:prstGeom prst="rect">
            <a:avLst/>
          </a:prstGeom>
        </p:spPr>
      </p:pic>
    </p:spTree>
    <p:extLst>
      <p:ext uri="{BB962C8B-B14F-4D97-AF65-F5344CB8AC3E}">
        <p14:creationId xmlns:p14="http://schemas.microsoft.com/office/powerpoint/2010/main" val="3450860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a:t>
            </a:r>
            <a:r>
              <a:rPr lang="en-US" dirty="0"/>
              <a:t>MHANYS is Doing </a:t>
            </a:r>
            <a:br>
              <a:rPr lang="en-US" dirty="0"/>
            </a:br>
            <a:r>
              <a:rPr lang="en-US" dirty="0"/>
              <a:t>       </a:t>
            </a:r>
            <a:r>
              <a:rPr lang="en-US" dirty="0" smtClean="0"/>
              <a:t> to </a:t>
            </a:r>
            <a:r>
              <a:rPr lang="en-US" dirty="0"/>
              <a:t>Help </a:t>
            </a:r>
            <a:r>
              <a:rPr lang="en-US" dirty="0" smtClean="0"/>
              <a:t>Members </a:t>
            </a:r>
            <a:r>
              <a:rPr lang="en-US" sz="3600" dirty="0" smtClean="0"/>
              <a:t>(contd.)</a:t>
            </a:r>
            <a:endParaRPr lang="en-US" sz="3600" dirty="0"/>
          </a:p>
        </p:txBody>
      </p:sp>
      <p:sp>
        <p:nvSpPr>
          <p:cNvPr id="3" name="Content Placeholder 2"/>
          <p:cNvSpPr>
            <a:spLocks noGrp="1"/>
          </p:cNvSpPr>
          <p:nvPr>
            <p:ph idx="1"/>
          </p:nvPr>
        </p:nvSpPr>
        <p:spPr/>
        <p:txBody>
          <a:bodyPr>
            <a:normAutofit fontScale="92500" lnSpcReduction="10000"/>
          </a:bodyPr>
          <a:lstStyle/>
          <a:p>
            <a:pPr>
              <a:buClrTx/>
              <a:buSzPct val="75000"/>
              <a:buFont typeface="Wingdings" panose="05000000000000000000" pitchFamily="2" charset="2"/>
              <a:buChar char="Ø"/>
            </a:pPr>
            <a:r>
              <a:rPr lang="en-US" dirty="0" smtClean="0"/>
              <a:t>Regional MHA Model</a:t>
            </a:r>
          </a:p>
          <a:p>
            <a:pPr lvl="1">
              <a:buClrTx/>
              <a:buSzPct val="90000"/>
            </a:pPr>
            <a:r>
              <a:rPr lang="en-US" dirty="0" smtClean="0"/>
              <a:t>Utilize the combined assets of </a:t>
            </a:r>
            <a:r>
              <a:rPr lang="en-US" dirty="0" smtClean="0"/>
              <a:t>the MHAs </a:t>
            </a:r>
            <a:r>
              <a:rPr lang="en-US" dirty="0" smtClean="0"/>
              <a:t>in a region to partner around areas of combined services to develop a regional MHA. Model is most appropriate in Western and Central New York where only a few MHAs bill for services.</a:t>
            </a:r>
          </a:p>
          <a:p>
            <a:pPr lvl="1">
              <a:buClrTx/>
              <a:buSzPct val="90000"/>
            </a:pPr>
            <a:r>
              <a:rPr lang="en-US" dirty="0" smtClean="0"/>
              <a:t>The idea </a:t>
            </a:r>
            <a:r>
              <a:rPr lang="en-US" dirty="0" smtClean="0"/>
              <a:t>is partnership, not merger. Each MHA in a region would still be an independent entity but would also combine when there is commonality among services and administration.</a:t>
            </a:r>
          </a:p>
          <a:p>
            <a:pPr lvl="1">
              <a:buClrTx/>
              <a:buSzPct val="90000"/>
            </a:pPr>
            <a:r>
              <a:rPr lang="en-US" dirty="0" smtClean="0"/>
              <a:t>An advantage </a:t>
            </a:r>
            <a:r>
              <a:rPr lang="en-US" dirty="0" smtClean="0"/>
              <a:t>is creation of one contracting entity when working with Health Plans.</a:t>
            </a:r>
          </a:p>
          <a:p>
            <a:pPr lvl="1">
              <a:buClrTx/>
              <a:buSzPct val="90000"/>
            </a:pPr>
            <a:r>
              <a:rPr lang="en-US" dirty="0" smtClean="0"/>
              <a:t>Another </a:t>
            </a:r>
            <a:r>
              <a:rPr lang="en-US" dirty="0" smtClean="0"/>
              <a:t>advantage is </a:t>
            </a:r>
            <a:r>
              <a:rPr lang="en-US" dirty="0" smtClean="0"/>
              <a:t>that economy </a:t>
            </a:r>
            <a:r>
              <a:rPr lang="en-US" dirty="0" smtClean="0"/>
              <a:t>of scale could provide discounted rates. For example an MHA can go from a $350,000 </a:t>
            </a:r>
            <a:r>
              <a:rPr lang="en-US" dirty="0" smtClean="0"/>
              <a:t>agency </a:t>
            </a:r>
            <a:r>
              <a:rPr lang="en-US" dirty="0" smtClean="0"/>
              <a:t>to part of a six million dollar regional MHA.</a:t>
            </a: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14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418" y="1190797"/>
            <a:ext cx="1281549" cy="1006417"/>
          </a:xfrm>
          <a:prstGeom prst="rect">
            <a:avLst/>
          </a:prstGeom>
        </p:spPr>
      </p:pic>
    </p:spTree>
    <p:extLst>
      <p:ext uri="{BB962C8B-B14F-4D97-AF65-F5344CB8AC3E}">
        <p14:creationId xmlns:p14="http://schemas.microsoft.com/office/powerpoint/2010/main" val="707234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p:txBody>
          <a:bodyPr/>
          <a:lstStyle/>
          <a:p>
            <a:pPr>
              <a:buClrTx/>
              <a:buSzPct val="75000"/>
              <a:buFont typeface="Wingdings" panose="05000000000000000000" pitchFamily="2" charset="2"/>
              <a:buChar char="Ø"/>
            </a:pPr>
            <a:r>
              <a:rPr lang="en-US" dirty="0" smtClean="0"/>
              <a:t>Third Party Billing Model</a:t>
            </a:r>
          </a:p>
          <a:p>
            <a:pPr lvl="1">
              <a:buClrTx/>
              <a:buSzPct val="90000"/>
            </a:pPr>
            <a:r>
              <a:rPr lang="en-US" dirty="0" smtClean="0"/>
              <a:t>Recent meeting with our Central NY MHAs (eight agencies) spurred idea of MHANYS being a Medicaid biller or sub-contracting with agencies to be a third-party biller.</a:t>
            </a:r>
          </a:p>
          <a:p>
            <a:pPr lvl="1">
              <a:buClrTx/>
              <a:buSzPct val="90000"/>
            </a:pPr>
            <a:r>
              <a:rPr lang="en-US" dirty="0" smtClean="0"/>
              <a:t>Ultimate goal is to continue to have members do the good work they are doing in the community without having to be concerned about Medicaid billing.</a:t>
            </a:r>
          </a:p>
          <a:p>
            <a:pPr marL="0" indent="0">
              <a:buNone/>
            </a:pP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15</a:t>
            </a:fld>
            <a:endParaRPr lang="en-US" dirty="0"/>
          </a:p>
        </p:txBody>
      </p:sp>
      <p:sp>
        <p:nvSpPr>
          <p:cNvPr id="7" name="Rectangle 6"/>
          <p:cNvSpPr/>
          <p:nvPr/>
        </p:nvSpPr>
        <p:spPr>
          <a:xfrm>
            <a:off x="1465119" y="1079606"/>
            <a:ext cx="9123216" cy="1323439"/>
          </a:xfrm>
          <a:prstGeom prst="rect">
            <a:avLst/>
          </a:prstGeom>
        </p:spPr>
        <p:txBody>
          <a:bodyPr wrap="square">
            <a:spAutoFit/>
          </a:bodyPr>
          <a:lstStyle/>
          <a:p>
            <a:r>
              <a:rPr lang="en-US" dirty="0"/>
              <a:t> </a:t>
            </a:r>
            <a:r>
              <a:rPr lang="en-US" dirty="0" smtClean="0"/>
              <a:t>                                                </a:t>
            </a:r>
            <a:r>
              <a:rPr lang="en-US" sz="4000" dirty="0" smtClean="0"/>
              <a:t>What </a:t>
            </a:r>
            <a:r>
              <a:rPr lang="en-US" sz="4000" dirty="0"/>
              <a:t>MHANYS is Doing </a:t>
            </a:r>
            <a:br>
              <a:rPr lang="en-US" sz="4000" dirty="0"/>
            </a:br>
            <a:r>
              <a:rPr lang="en-US" sz="4000" dirty="0"/>
              <a:t>      </a:t>
            </a:r>
            <a:r>
              <a:rPr lang="en-US" sz="4000" dirty="0" smtClean="0"/>
              <a:t>                </a:t>
            </a:r>
            <a:r>
              <a:rPr lang="en-US" sz="4000" dirty="0" smtClean="0"/>
              <a:t>  to Help </a:t>
            </a:r>
            <a:r>
              <a:rPr lang="en-US" sz="4000" dirty="0"/>
              <a:t>Members </a:t>
            </a:r>
            <a:r>
              <a:rPr lang="en-US" sz="3200" dirty="0"/>
              <a:t>(contd.)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155" y="1190797"/>
            <a:ext cx="1281549" cy="1006417"/>
          </a:xfrm>
          <a:prstGeom prst="rect">
            <a:avLst/>
          </a:prstGeom>
        </p:spPr>
      </p:pic>
    </p:spTree>
    <p:extLst>
      <p:ext uri="{BB962C8B-B14F-4D97-AF65-F5344CB8AC3E}">
        <p14:creationId xmlns:p14="http://schemas.microsoft.com/office/powerpoint/2010/main" val="306909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Concerns About Transformation</a:t>
            </a:r>
            <a:endParaRPr lang="en-US" dirty="0"/>
          </a:p>
        </p:txBody>
      </p:sp>
      <p:sp>
        <p:nvSpPr>
          <p:cNvPr id="3" name="Content Placeholder 2"/>
          <p:cNvSpPr>
            <a:spLocks noGrp="1"/>
          </p:cNvSpPr>
          <p:nvPr>
            <p:ph idx="1"/>
          </p:nvPr>
        </p:nvSpPr>
        <p:spPr/>
        <p:txBody>
          <a:bodyPr>
            <a:normAutofit fontScale="92500"/>
          </a:bodyPr>
          <a:lstStyle/>
          <a:p>
            <a:pPr>
              <a:buClrTx/>
              <a:buSzPct val="75000"/>
              <a:buFont typeface="Wingdings" panose="05000000000000000000" pitchFamily="2" charset="2"/>
              <a:buChar char="Ø"/>
            </a:pPr>
            <a:r>
              <a:rPr lang="en-US" dirty="0" smtClean="0"/>
              <a:t>Only 140,000 people in </a:t>
            </a:r>
            <a:r>
              <a:rPr lang="en-US" dirty="0"/>
              <a:t>N</a:t>
            </a:r>
            <a:r>
              <a:rPr lang="en-US" dirty="0" smtClean="0"/>
              <a:t>YS </a:t>
            </a:r>
            <a:r>
              <a:rPr lang="en-US" dirty="0" smtClean="0"/>
              <a:t>are eligible </a:t>
            </a:r>
            <a:r>
              <a:rPr lang="en-US" dirty="0" smtClean="0"/>
              <a:t>for HARPS. Small regions may have </a:t>
            </a:r>
            <a:r>
              <a:rPr lang="en-US" dirty="0" smtClean="0"/>
              <a:t>too few numbers </a:t>
            </a:r>
            <a:r>
              <a:rPr lang="en-US" dirty="0" smtClean="0"/>
              <a:t>to make it financially viable to provide designated </a:t>
            </a:r>
            <a:r>
              <a:rPr lang="en-US" dirty="0" smtClean="0"/>
              <a:t>HARP services.</a:t>
            </a:r>
            <a:endParaRPr lang="en-US" dirty="0" smtClean="0"/>
          </a:p>
          <a:p>
            <a:pPr>
              <a:buClrTx/>
              <a:buSzPct val="75000"/>
              <a:buFont typeface="Wingdings" panose="05000000000000000000" pitchFamily="2" charset="2"/>
              <a:buChar char="Ø"/>
            </a:pPr>
            <a:r>
              <a:rPr lang="en-US" dirty="0" smtClean="0"/>
              <a:t>Increased competition for HARP services in counties among designated providers.</a:t>
            </a:r>
          </a:p>
          <a:p>
            <a:pPr>
              <a:buClrTx/>
              <a:buSzPct val="75000"/>
              <a:buFont typeface="Wingdings" panose="05000000000000000000" pitchFamily="2" charset="2"/>
              <a:buChar char="Ø"/>
            </a:pPr>
            <a:r>
              <a:rPr lang="en-US" dirty="0" smtClean="0"/>
              <a:t>Many Health Plans are still not familiar with working with people with psychiatric disabilities. Don’t have strong understanding of </a:t>
            </a:r>
            <a:r>
              <a:rPr lang="en-US" dirty="0" smtClean="0"/>
              <a:t>non-Medicaid </a:t>
            </a:r>
            <a:r>
              <a:rPr lang="en-US" dirty="0" smtClean="0"/>
              <a:t>services.</a:t>
            </a:r>
          </a:p>
          <a:p>
            <a:pPr>
              <a:buClrTx/>
              <a:buSzPct val="75000"/>
              <a:buFont typeface="Wingdings" panose="05000000000000000000" pitchFamily="2" charset="2"/>
              <a:buChar char="Ø"/>
            </a:pPr>
            <a:r>
              <a:rPr lang="en-US" dirty="0" smtClean="0"/>
              <a:t>Metrics are driven by HEDIS measures and not quality of life measures that would better finance MHAs and other providers who have spent careers developing and implementing </a:t>
            </a:r>
            <a:r>
              <a:rPr lang="en-US" dirty="0" smtClean="0"/>
              <a:t>non-Medicaid </a:t>
            </a:r>
            <a:r>
              <a:rPr lang="en-US" dirty="0" smtClean="0"/>
              <a:t>services.</a:t>
            </a: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16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1432" y="1190797"/>
            <a:ext cx="1281549" cy="1006417"/>
          </a:xfrm>
          <a:prstGeom prst="rect">
            <a:avLst/>
          </a:prstGeom>
        </p:spPr>
      </p:pic>
    </p:spTree>
    <p:extLst>
      <p:ext uri="{BB962C8B-B14F-4D97-AF65-F5344CB8AC3E}">
        <p14:creationId xmlns:p14="http://schemas.microsoft.com/office/powerpoint/2010/main" val="2900218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Hope of Transformation</a:t>
            </a:r>
            <a:endParaRPr lang="en-US" dirty="0"/>
          </a:p>
        </p:txBody>
      </p:sp>
      <p:sp>
        <p:nvSpPr>
          <p:cNvPr id="3" name="Content Placeholder 2"/>
          <p:cNvSpPr>
            <a:spLocks noGrp="1"/>
          </p:cNvSpPr>
          <p:nvPr>
            <p:ph idx="1"/>
          </p:nvPr>
        </p:nvSpPr>
        <p:spPr/>
        <p:txBody>
          <a:bodyPr>
            <a:normAutofit fontScale="92500"/>
          </a:bodyPr>
          <a:lstStyle/>
          <a:p>
            <a:pPr>
              <a:buClrTx/>
              <a:buSzPct val="75000"/>
              <a:buFont typeface="Wingdings" panose="05000000000000000000" pitchFamily="2" charset="2"/>
              <a:buChar char="Ø"/>
            </a:pPr>
            <a:r>
              <a:rPr lang="en-US" dirty="0" smtClean="0"/>
              <a:t>HARPS </a:t>
            </a:r>
            <a:r>
              <a:rPr lang="en-US" dirty="0" smtClean="0"/>
              <a:t>are </a:t>
            </a:r>
            <a:r>
              <a:rPr lang="en-US" dirty="0" smtClean="0"/>
              <a:t>the wheelhouse of services for MHAs in NYS. Extraordinary opportunity to show Health Plans, hospitals (DSRIP), and others the embedded expertise we have in keeping people out of hospitals and in the community.</a:t>
            </a:r>
          </a:p>
          <a:p>
            <a:pPr>
              <a:buClrTx/>
              <a:buSzPct val="75000"/>
              <a:buFont typeface="Wingdings" panose="05000000000000000000" pitchFamily="2" charset="2"/>
              <a:buChar char="Ø"/>
            </a:pPr>
            <a:r>
              <a:rPr lang="en-US" dirty="0" smtClean="0"/>
              <a:t>Funding for local assistance will not be drying up soon. MHAs and others will still be working with dual eligible and </a:t>
            </a:r>
            <a:r>
              <a:rPr lang="en-US" dirty="0" smtClean="0"/>
              <a:t>non-Medicaid populations. </a:t>
            </a:r>
            <a:r>
              <a:rPr lang="en-US" dirty="0" smtClean="0"/>
              <a:t>Also, there is </a:t>
            </a:r>
            <a:r>
              <a:rPr lang="en-US" dirty="0" smtClean="0"/>
              <a:t>a two-year </a:t>
            </a:r>
            <a:r>
              <a:rPr lang="en-US" dirty="0" smtClean="0"/>
              <a:t>window when funding will still be available through state and county contracting. Beyond </a:t>
            </a:r>
            <a:r>
              <a:rPr lang="en-US" dirty="0" smtClean="0"/>
              <a:t>that, </a:t>
            </a:r>
            <a:r>
              <a:rPr lang="en-US" dirty="0" smtClean="0"/>
              <a:t>still no plans to end or reduce local assistance (MHANYS and NYAPRS have developed a campaign specific to that need).</a:t>
            </a:r>
          </a:p>
          <a:p>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17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5899" y="1190797"/>
            <a:ext cx="1281549" cy="1006417"/>
          </a:xfrm>
          <a:prstGeom prst="rect">
            <a:avLst/>
          </a:prstGeom>
        </p:spPr>
      </p:pic>
    </p:spTree>
    <p:extLst>
      <p:ext uri="{BB962C8B-B14F-4D97-AF65-F5344CB8AC3E}">
        <p14:creationId xmlns:p14="http://schemas.microsoft.com/office/powerpoint/2010/main" val="970583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Hope of Transformation </a:t>
            </a:r>
            <a:r>
              <a:rPr lang="en-US" sz="3200" dirty="0" smtClean="0"/>
              <a:t>(contd.)</a:t>
            </a:r>
            <a:endParaRPr lang="en-US" sz="3200" dirty="0"/>
          </a:p>
        </p:txBody>
      </p:sp>
      <p:sp>
        <p:nvSpPr>
          <p:cNvPr id="3" name="Content Placeholder 2"/>
          <p:cNvSpPr>
            <a:spLocks noGrp="1"/>
          </p:cNvSpPr>
          <p:nvPr>
            <p:ph idx="1"/>
          </p:nvPr>
        </p:nvSpPr>
        <p:spPr/>
        <p:txBody>
          <a:bodyPr>
            <a:normAutofit fontScale="92500" lnSpcReduction="20000"/>
          </a:bodyPr>
          <a:lstStyle/>
          <a:p>
            <a:pPr>
              <a:buClrTx/>
              <a:buSzPct val="75000"/>
              <a:buFont typeface="Wingdings" panose="05000000000000000000" pitchFamily="2" charset="2"/>
              <a:buChar char="Ø"/>
            </a:pPr>
            <a:r>
              <a:rPr lang="en-US" dirty="0" smtClean="0"/>
              <a:t>Health Plans have discretionary dollars referred to ‘in lieu of’ funding which allows them to pay you for a service without it becoming Medicaid billable. Trainings that are not billable, like Mental Health First Aid, would be a worthy investment as would trauma-based trainings like WRAP.</a:t>
            </a:r>
          </a:p>
          <a:p>
            <a:pPr>
              <a:buClrTx/>
              <a:buSzPct val="75000"/>
              <a:buFont typeface="Wingdings" panose="05000000000000000000" pitchFamily="2" charset="2"/>
              <a:buChar char="Ø"/>
            </a:pPr>
            <a:r>
              <a:rPr lang="en-US" dirty="0" smtClean="0"/>
              <a:t>Program Services visibility </a:t>
            </a:r>
            <a:r>
              <a:rPr lang="en-US" dirty="0" smtClean="0"/>
              <a:t>is raised</a:t>
            </a:r>
            <a:r>
              <a:rPr lang="en-US" dirty="0" smtClean="0"/>
              <a:t>. For example Family Engagement has traditionally been poorly funded. HARPS </a:t>
            </a:r>
            <a:r>
              <a:rPr lang="en-US" dirty="0" smtClean="0"/>
              <a:t>create </a:t>
            </a:r>
            <a:r>
              <a:rPr lang="en-US" dirty="0" smtClean="0"/>
              <a:t>a new funding path for innovative family development including addressing concerns of Transitional Age Youth.</a:t>
            </a:r>
          </a:p>
          <a:p>
            <a:pPr>
              <a:buClrTx/>
              <a:buSzPct val="75000"/>
              <a:buFont typeface="Wingdings" panose="05000000000000000000" pitchFamily="2" charset="2"/>
              <a:buChar char="Ø"/>
            </a:pPr>
            <a:r>
              <a:rPr lang="en-US" dirty="0" smtClean="0"/>
              <a:t>The most important part of all this transformation is that the combined efforts of MHAs, </a:t>
            </a:r>
            <a:r>
              <a:rPr lang="en-US" dirty="0" smtClean="0"/>
              <a:t>NYARPS, </a:t>
            </a:r>
            <a:r>
              <a:rPr lang="en-US" dirty="0" smtClean="0"/>
              <a:t>and other traditional </a:t>
            </a:r>
            <a:r>
              <a:rPr lang="en-US" dirty="0" smtClean="0"/>
              <a:t>non-Medicaid </a:t>
            </a:r>
            <a:r>
              <a:rPr lang="en-US" dirty="0" smtClean="0"/>
              <a:t>billers will now be on the forefront of services and supports for people in recovery.</a:t>
            </a: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18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079" y="1190797"/>
            <a:ext cx="1281549" cy="1006417"/>
          </a:xfrm>
          <a:prstGeom prst="rect">
            <a:avLst/>
          </a:prstGeom>
        </p:spPr>
      </p:pic>
    </p:spTree>
    <p:extLst>
      <p:ext uri="{BB962C8B-B14F-4D97-AF65-F5344CB8AC3E}">
        <p14:creationId xmlns:p14="http://schemas.microsoft.com/office/powerpoint/2010/main" val="1628380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Contact MHANYS with Questions</a:t>
            </a:r>
            <a:endParaRPr lang="en-US" dirty="0"/>
          </a:p>
        </p:txBody>
      </p:sp>
      <p:sp>
        <p:nvSpPr>
          <p:cNvPr id="3" name="Content Placeholder 2"/>
          <p:cNvSpPr>
            <a:spLocks noGrp="1"/>
          </p:cNvSpPr>
          <p:nvPr>
            <p:ph idx="1"/>
          </p:nvPr>
        </p:nvSpPr>
        <p:spPr/>
        <p:txBody>
          <a:bodyPr/>
          <a:lstStyle/>
          <a:p>
            <a:pPr>
              <a:buClrTx/>
              <a:buSzPct val="75000"/>
              <a:buFont typeface="Wingdings" panose="05000000000000000000" pitchFamily="2" charset="2"/>
              <a:buChar char="Ø"/>
            </a:pPr>
            <a:endParaRPr lang="en-US" dirty="0" smtClean="0">
              <a:solidFill>
                <a:schemeClr val="tx1"/>
              </a:solidFill>
            </a:endParaRPr>
          </a:p>
          <a:p>
            <a:pPr>
              <a:buClrTx/>
              <a:buSzPct val="75000"/>
              <a:buFont typeface="Wingdings" panose="05000000000000000000" pitchFamily="2" charset="2"/>
              <a:buChar char="Ø"/>
            </a:pPr>
            <a:r>
              <a:rPr lang="en-US" dirty="0" smtClean="0">
                <a:solidFill>
                  <a:schemeClr val="tx1"/>
                </a:solidFill>
              </a:rPr>
              <a:t>You can contact MHANYS at </a:t>
            </a:r>
            <a:r>
              <a:rPr lang="en-US" u="sng" dirty="0" smtClean="0">
                <a:solidFill>
                  <a:schemeClr val="tx1"/>
                </a:solidFill>
              </a:rPr>
              <a:t>www.mhanys.org</a:t>
            </a:r>
            <a:r>
              <a:rPr lang="en-US" dirty="0" smtClean="0">
                <a:solidFill>
                  <a:schemeClr val="tx1"/>
                </a:solidFill>
              </a:rPr>
              <a:t> or you can reach me at </a:t>
            </a:r>
            <a:r>
              <a:rPr lang="en-US" u="sng" dirty="0" smtClean="0">
                <a:solidFill>
                  <a:schemeClr val="tx1"/>
                </a:solidFill>
              </a:rPr>
              <a:t>gliebman@mhanys.org</a:t>
            </a:r>
            <a:r>
              <a:rPr lang="en-US" dirty="0" smtClean="0">
                <a:solidFill>
                  <a:schemeClr val="tx1"/>
                </a:solidFill>
              </a:rPr>
              <a:t>. </a:t>
            </a:r>
          </a:p>
          <a:p>
            <a:endParaRPr lang="en-US" dirty="0"/>
          </a:p>
          <a:p>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19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2834" y="1190797"/>
            <a:ext cx="1281549" cy="1006417"/>
          </a:xfrm>
          <a:prstGeom prst="rect">
            <a:avLst/>
          </a:prstGeom>
        </p:spPr>
      </p:pic>
    </p:spTree>
    <p:extLst>
      <p:ext uri="{BB962C8B-B14F-4D97-AF65-F5344CB8AC3E}">
        <p14:creationId xmlns:p14="http://schemas.microsoft.com/office/powerpoint/2010/main" val="234198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022156"/>
            <a:ext cx="9601196" cy="1303867"/>
          </a:xfrm>
        </p:spPr>
        <p:txBody>
          <a:bodyPr/>
          <a:lstStyle/>
          <a:p>
            <a:r>
              <a:rPr lang="en-US" dirty="0" smtClean="0"/>
              <a:t>         Reach of New York State MHAs</a:t>
            </a:r>
            <a:endParaRPr lang="en-US" dirty="0"/>
          </a:p>
        </p:txBody>
      </p:sp>
      <p:sp>
        <p:nvSpPr>
          <p:cNvPr id="3" name="Content Placeholder 2"/>
          <p:cNvSpPr>
            <a:spLocks noGrp="1"/>
          </p:cNvSpPr>
          <p:nvPr>
            <p:ph idx="1"/>
          </p:nvPr>
        </p:nvSpPr>
        <p:spPr/>
        <p:txBody>
          <a:bodyPr/>
          <a:lstStyle/>
          <a:p>
            <a:pPr>
              <a:buClrTx/>
              <a:buSzPct val="75000"/>
              <a:buFont typeface="Wingdings" panose="05000000000000000000" pitchFamily="2" charset="2"/>
              <a:buChar char="Ø"/>
            </a:pPr>
            <a:r>
              <a:rPr lang="en-US" dirty="0" smtClean="0"/>
              <a:t>MHANYS has twenty-six affiliates in fifty of the sixty-two counties in New York State (NYS).</a:t>
            </a:r>
          </a:p>
          <a:p>
            <a:pPr>
              <a:buClrTx/>
              <a:buSzPct val="75000"/>
              <a:buFont typeface="Wingdings" panose="05000000000000000000" pitchFamily="2" charset="2"/>
              <a:buChar char="Ø"/>
            </a:pPr>
            <a:r>
              <a:rPr lang="en-US" dirty="0" smtClean="0"/>
              <a:t>Depending on the affiliate, the MHAs provide education, support, and advocacy. Some MHAs bill for Medicaid while many do not currently bill.</a:t>
            </a:r>
          </a:p>
          <a:p>
            <a:pPr>
              <a:buClrTx/>
              <a:buSzPct val="75000"/>
              <a:buFont typeface="Wingdings" panose="05000000000000000000" pitchFamily="2" charset="2"/>
              <a:buChar char="Ø"/>
            </a:pPr>
            <a:r>
              <a:rPr lang="en-US" dirty="0" smtClean="0"/>
              <a:t>MHAs in NYS vary in size between 15 million dollar agencies to 15 thousand dollar agencies.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084" y="1190797"/>
            <a:ext cx="1260764" cy="966586"/>
          </a:xfrm>
          <a:prstGeom prst="rect">
            <a:avLst/>
          </a:prstGeom>
        </p:spPr>
      </p:pic>
      <p:sp>
        <p:nvSpPr>
          <p:cNvPr id="5" name="Slide Number Placeholder 4"/>
          <p:cNvSpPr>
            <a:spLocks noGrp="1"/>
          </p:cNvSpPr>
          <p:nvPr>
            <p:ph type="sldNum" sz="quarter" idx="12"/>
          </p:nvPr>
        </p:nvSpPr>
        <p:spPr/>
        <p:txBody>
          <a:bodyPr/>
          <a:lstStyle/>
          <a:p>
            <a:fld id="{00A8CC2C-3E7D-4BA0-BED8-5DBB1CFF230B}" type="slidenum">
              <a:rPr lang="en-US" smtClean="0"/>
              <a:t>2</a:t>
            </a:fld>
            <a:endParaRPr lang="en-US" dirty="0"/>
          </a:p>
        </p:txBody>
      </p:sp>
    </p:spTree>
    <p:extLst>
      <p:ext uri="{BB962C8B-B14F-4D97-AF65-F5344CB8AC3E}">
        <p14:creationId xmlns:p14="http://schemas.microsoft.com/office/powerpoint/2010/main" val="3244673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MHAs and Connectivity with Managed Care</a:t>
            </a:r>
            <a:endParaRPr lang="en-US" sz="3600" dirty="0"/>
          </a:p>
        </p:txBody>
      </p:sp>
      <p:sp>
        <p:nvSpPr>
          <p:cNvPr id="3" name="Content Placeholder 2"/>
          <p:cNvSpPr>
            <a:spLocks noGrp="1"/>
          </p:cNvSpPr>
          <p:nvPr>
            <p:ph idx="1"/>
          </p:nvPr>
        </p:nvSpPr>
        <p:spPr/>
        <p:txBody>
          <a:bodyPr>
            <a:normAutofit lnSpcReduction="10000"/>
          </a:bodyPr>
          <a:lstStyle/>
          <a:p>
            <a:pPr>
              <a:buClrTx/>
              <a:buSzPct val="75000"/>
              <a:buFont typeface="Wingdings" panose="05000000000000000000" pitchFamily="2" charset="2"/>
              <a:buChar char="Ø"/>
            </a:pPr>
            <a:r>
              <a:rPr lang="en-US" sz="2300" dirty="0" smtClean="0">
                <a:solidFill>
                  <a:schemeClr val="tx1"/>
                </a:solidFill>
              </a:rPr>
              <a:t>Tenets</a:t>
            </a:r>
            <a:r>
              <a:rPr lang="en-US" sz="2300" dirty="0" smtClean="0"/>
              <a:t> of the MHA movement are around resiliency, patient rights, and recovery.</a:t>
            </a:r>
          </a:p>
          <a:p>
            <a:pPr>
              <a:buClrTx/>
              <a:buSzPct val="75000"/>
              <a:buFont typeface="Wingdings" panose="05000000000000000000" pitchFamily="2" charset="2"/>
              <a:buChar char="Ø"/>
            </a:pPr>
            <a:r>
              <a:rPr lang="en-US" sz="2300" dirty="0" smtClean="0"/>
              <a:t>A great strength of the </a:t>
            </a:r>
            <a:r>
              <a:rPr lang="en-US" sz="2300" dirty="0" smtClean="0"/>
              <a:t>MHAs </a:t>
            </a:r>
            <a:r>
              <a:rPr lang="en-US" sz="2300" dirty="0" smtClean="0"/>
              <a:t>is </a:t>
            </a:r>
            <a:r>
              <a:rPr lang="en-US" sz="2300" dirty="0" smtClean="0"/>
              <a:t>that we are embedded in </a:t>
            </a:r>
            <a:r>
              <a:rPr lang="en-US" sz="2300" dirty="0" smtClean="0"/>
              <a:t>the communities</a:t>
            </a:r>
            <a:r>
              <a:rPr lang="en-US" sz="2300" dirty="0" smtClean="0"/>
              <a:t>.</a:t>
            </a:r>
          </a:p>
          <a:p>
            <a:pPr>
              <a:buClrTx/>
              <a:buSzPct val="75000"/>
              <a:buFont typeface="Wingdings" panose="05000000000000000000" pitchFamily="2" charset="2"/>
              <a:buChar char="Ø"/>
            </a:pPr>
            <a:r>
              <a:rPr lang="en-US" sz="2300" dirty="0" smtClean="0"/>
              <a:t>Bandwidth of services we provide reaches hundreds of thousands of New Yorkers.</a:t>
            </a:r>
          </a:p>
          <a:p>
            <a:pPr>
              <a:buClrTx/>
              <a:buSzPct val="75000"/>
              <a:buFont typeface="Wingdings" panose="05000000000000000000" pitchFamily="2" charset="2"/>
              <a:buChar char="Ø"/>
            </a:pPr>
            <a:r>
              <a:rPr lang="en-US" sz="2300" dirty="0" smtClean="0"/>
              <a:t>Much of our membership has provided what are now HARP services for years and have been payed through local assistance dollars (NYS funding contracts filtered through counties).</a:t>
            </a:r>
            <a:endParaRPr lang="en-US" sz="23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0484" y="1190797"/>
            <a:ext cx="1281549" cy="1006417"/>
          </a:xfrm>
          <a:prstGeom prst="rect">
            <a:avLst/>
          </a:prstGeom>
        </p:spPr>
      </p:pic>
      <p:sp>
        <p:nvSpPr>
          <p:cNvPr id="5" name="Slide Number Placeholder 4"/>
          <p:cNvSpPr>
            <a:spLocks noGrp="1"/>
          </p:cNvSpPr>
          <p:nvPr>
            <p:ph type="sldNum" sz="quarter" idx="12"/>
          </p:nvPr>
        </p:nvSpPr>
        <p:spPr/>
        <p:txBody>
          <a:bodyPr/>
          <a:lstStyle/>
          <a:p>
            <a:fld id="{00A8CC2C-3E7D-4BA0-BED8-5DBB1CFF230B}" type="slidenum">
              <a:rPr lang="en-US" smtClean="0"/>
              <a:t>3</a:t>
            </a:fld>
            <a:endParaRPr lang="en-US" dirty="0"/>
          </a:p>
        </p:txBody>
      </p:sp>
    </p:spTree>
    <p:extLst>
      <p:ext uri="{BB962C8B-B14F-4D97-AF65-F5344CB8AC3E}">
        <p14:creationId xmlns:p14="http://schemas.microsoft.com/office/powerpoint/2010/main" val="2469251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            HARP Services are in our Wheelhouse</a:t>
            </a:r>
            <a:endParaRPr lang="en-US" sz="3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2" y="1211579"/>
            <a:ext cx="1302327" cy="998451"/>
          </a:xfrm>
          <a:prstGeom prst="rect">
            <a:avLst/>
          </a:prstGeom>
        </p:spPr>
      </p:pic>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2096" y="2557463"/>
            <a:ext cx="4047807" cy="3317875"/>
          </a:xfrm>
        </p:spPr>
      </p:pic>
      <p:sp>
        <p:nvSpPr>
          <p:cNvPr id="11" name="Slide Number Placeholder 10"/>
          <p:cNvSpPr>
            <a:spLocks noGrp="1"/>
          </p:cNvSpPr>
          <p:nvPr>
            <p:ph type="sldNum" sz="quarter" idx="12"/>
          </p:nvPr>
        </p:nvSpPr>
        <p:spPr/>
        <p:txBody>
          <a:bodyPr/>
          <a:lstStyle/>
          <a:p>
            <a:fld id="{00A8CC2C-3E7D-4BA0-BED8-5DBB1CFF230B}" type="slidenum">
              <a:rPr lang="en-US" smtClean="0"/>
              <a:t>4</a:t>
            </a:fld>
            <a:endParaRPr lang="en-US" dirty="0"/>
          </a:p>
        </p:txBody>
      </p:sp>
    </p:spTree>
    <p:extLst>
      <p:ext uri="{BB962C8B-B14F-4D97-AF65-F5344CB8AC3E}">
        <p14:creationId xmlns:p14="http://schemas.microsoft.com/office/powerpoint/2010/main" val="3535009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Breadth </a:t>
            </a:r>
            <a:r>
              <a:rPr lang="en-US" dirty="0" smtClean="0"/>
              <a:t>of Services</a:t>
            </a:r>
            <a:endParaRPr lang="en-US" dirty="0"/>
          </a:p>
        </p:txBody>
      </p:sp>
      <p:sp>
        <p:nvSpPr>
          <p:cNvPr id="3" name="Content Placeholder 2"/>
          <p:cNvSpPr>
            <a:spLocks noGrp="1"/>
          </p:cNvSpPr>
          <p:nvPr>
            <p:ph idx="1"/>
          </p:nvPr>
        </p:nvSpPr>
        <p:spPr>
          <a:xfrm>
            <a:off x="1943099" y="2556932"/>
            <a:ext cx="8953497" cy="3318936"/>
          </a:xfrm>
        </p:spPr>
        <p:txBody>
          <a:bodyPr>
            <a:normAutofit fontScale="92500" lnSpcReduction="10000"/>
          </a:bodyPr>
          <a:lstStyle/>
          <a:p>
            <a:pPr>
              <a:buClrTx/>
              <a:buSzPct val="75000"/>
              <a:buFont typeface="Wingdings" panose="05000000000000000000" pitchFamily="2" charset="2"/>
              <a:buChar char="Ø"/>
            </a:pPr>
            <a:r>
              <a:rPr lang="en-US" dirty="0" smtClean="0"/>
              <a:t>Comparison of HARP </a:t>
            </a:r>
            <a:r>
              <a:rPr lang="en-US" dirty="0" smtClean="0"/>
              <a:t>funded services </a:t>
            </a:r>
            <a:r>
              <a:rPr lang="en-US" dirty="0" smtClean="0"/>
              <a:t>to </a:t>
            </a:r>
            <a:r>
              <a:rPr lang="en-US" dirty="0" smtClean="0"/>
              <a:t>services </a:t>
            </a:r>
            <a:r>
              <a:rPr lang="en-US" dirty="0" smtClean="0"/>
              <a:t>offered by MHAs</a:t>
            </a:r>
          </a:p>
          <a:p>
            <a:pPr>
              <a:buClrTx/>
              <a:buSzPct val="75000"/>
              <a:buFont typeface="Wingdings" panose="05000000000000000000" pitchFamily="2" charset="2"/>
              <a:buChar char="Ø"/>
            </a:pPr>
            <a:r>
              <a:rPr lang="en-US" dirty="0" smtClean="0"/>
              <a:t>MHAs are involved in</a:t>
            </a:r>
          </a:p>
          <a:p>
            <a:pPr lvl="1">
              <a:buClrTx/>
              <a:buSzPct val="90000"/>
            </a:pPr>
            <a:r>
              <a:rPr lang="en-US" dirty="0" smtClean="0"/>
              <a:t>Peer Support</a:t>
            </a:r>
          </a:p>
          <a:p>
            <a:pPr lvl="1">
              <a:buClrTx/>
              <a:buSzPct val="90000"/>
            </a:pPr>
            <a:r>
              <a:rPr lang="en-US" dirty="0" smtClean="0"/>
              <a:t>Family Engagement</a:t>
            </a:r>
          </a:p>
          <a:p>
            <a:pPr lvl="1">
              <a:buClrTx/>
              <a:buSzPct val="90000"/>
            </a:pPr>
            <a:r>
              <a:rPr lang="en-US" dirty="0" smtClean="0"/>
              <a:t>All Employment Categories</a:t>
            </a:r>
          </a:p>
          <a:p>
            <a:pPr lvl="1">
              <a:buClrTx/>
              <a:buSzPct val="90000"/>
            </a:pPr>
            <a:r>
              <a:rPr lang="en-US" dirty="0" smtClean="0"/>
              <a:t>Supported Education</a:t>
            </a:r>
          </a:p>
          <a:p>
            <a:pPr lvl="1">
              <a:buClrTx/>
              <a:buSzPct val="90000"/>
            </a:pPr>
            <a:r>
              <a:rPr lang="en-US" dirty="0" smtClean="0"/>
              <a:t>Non-Medicaid </a:t>
            </a:r>
            <a:r>
              <a:rPr lang="en-US" dirty="0" smtClean="0"/>
              <a:t>Transportation</a:t>
            </a:r>
          </a:p>
          <a:p>
            <a:pPr lvl="1">
              <a:buClrTx/>
              <a:buSzPct val="90000"/>
            </a:pPr>
            <a:r>
              <a:rPr lang="en-US" dirty="0" smtClean="0"/>
              <a:t>Community Integration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179" y="1190797"/>
            <a:ext cx="1281549" cy="1006417"/>
          </a:xfrm>
          <a:prstGeom prst="rect">
            <a:avLst/>
          </a:prstGeom>
        </p:spPr>
      </p:pic>
      <p:sp>
        <p:nvSpPr>
          <p:cNvPr id="5" name="Slide Number Placeholder 4"/>
          <p:cNvSpPr>
            <a:spLocks noGrp="1"/>
          </p:cNvSpPr>
          <p:nvPr>
            <p:ph type="sldNum" sz="quarter" idx="12"/>
          </p:nvPr>
        </p:nvSpPr>
        <p:spPr/>
        <p:txBody>
          <a:bodyPr/>
          <a:lstStyle/>
          <a:p>
            <a:fld id="{00A8CC2C-3E7D-4BA0-BED8-5DBB1CFF230B}" type="slidenum">
              <a:rPr lang="en-US" smtClean="0"/>
              <a:t>5</a:t>
            </a:fld>
            <a:endParaRPr lang="en-US" dirty="0"/>
          </a:p>
        </p:txBody>
      </p:sp>
    </p:spTree>
    <p:extLst>
      <p:ext uri="{BB962C8B-B14F-4D97-AF65-F5344CB8AC3E}">
        <p14:creationId xmlns:p14="http://schemas.microsoft.com/office/powerpoint/2010/main" val="895950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Turning Non-Medicaid Services into </a:t>
            </a:r>
            <a:br>
              <a:rPr lang="en-US" dirty="0" smtClean="0"/>
            </a:br>
            <a:r>
              <a:rPr lang="en-US" dirty="0" smtClean="0"/>
              <a:t>         Medicaid Billable Services</a:t>
            </a:r>
            <a:endParaRPr lang="en-US" dirty="0"/>
          </a:p>
        </p:txBody>
      </p:sp>
      <p:sp>
        <p:nvSpPr>
          <p:cNvPr id="3" name="Content Placeholder 2"/>
          <p:cNvSpPr>
            <a:spLocks noGrp="1"/>
          </p:cNvSpPr>
          <p:nvPr>
            <p:ph idx="1"/>
          </p:nvPr>
        </p:nvSpPr>
        <p:spPr/>
        <p:txBody>
          <a:bodyPr/>
          <a:lstStyle/>
          <a:p>
            <a:pPr>
              <a:buClrTx/>
              <a:buSzPct val="75000"/>
              <a:buFont typeface="Wingdings" panose="05000000000000000000" pitchFamily="2" charset="2"/>
              <a:buChar char="Ø"/>
            </a:pPr>
            <a:r>
              <a:rPr lang="en-US" dirty="0" smtClean="0"/>
              <a:t>All these HARP-like </a:t>
            </a:r>
            <a:r>
              <a:rPr lang="en-US" dirty="0" smtClean="0"/>
              <a:t>services </a:t>
            </a:r>
            <a:r>
              <a:rPr lang="en-US" dirty="0" smtClean="0"/>
              <a:t>are traditionally not funded through Medicaid.</a:t>
            </a:r>
          </a:p>
          <a:p>
            <a:pPr>
              <a:buClrTx/>
              <a:buSzPct val="75000"/>
              <a:buFont typeface="Wingdings" panose="05000000000000000000" pitchFamily="2" charset="2"/>
              <a:buChar char="Ø"/>
            </a:pPr>
            <a:r>
              <a:rPr lang="en-US" dirty="0" smtClean="0"/>
              <a:t>How do we take the great strength of many MHAs and put that into a Medicaid model?</a:t>
            </a:r>
          </a:p>
          <a:p>
            <a:pPr>
              <a:buClrTx/>
              <a:buSzPct val="75000"/>
              <a:buFont typeface="Wingdings" panose="05000000000000000000" pitchFamily="2" charset="2"/>
              <a:buChar char="Ø"/>
            </a:pPr>
            <a:r>
              <a:rPr lang="en-US" dirty="0" smtClean="0"/>
              <a:t>Two-thirds of MHAs in NYS have never billed for Medicaid.</a:t>
            </a:r>
          </a:p>
          <a:p>
            <a:pPr>
              <a:buClrTx/>
              <a:buSzPct val="75000"/>
              <a:buFont typeface="Wingdings" panose="05000000000000000000" pitchFamily="2" charset="2"/>
              <a:buChar char="Ø"/>
            </a:pPr>
            <a:r>
              <a:rPr lang="en-US" dirty="0" smtClean="0"/>
              <a:t>Very few have experience in working with Health Plans. New world for us and them.</a:t>
            </a: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4525" y="1169531"/>
            <a:ext cx="1323107" cy="1006417"/>
          </a:xfrm>
          <a:prstGeom prst="rect">
            <a:avLst/>
          </a:prstGeom>
        </p:spPr>
      </p:pic>
    </p:spTree>
    <p:extLst>
      <p:ext uri="{BB962C8B-B14F-4D97-AF65-F5344CB8AC3E}">
        <p14:creationId xmlns:p14="http://schemas.microsoft.com/office/powerpoint/2010/main" val="86012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Traditional Financing Methods</a:t>
            </a:r>
            <a:endParaRPr lang="en-US" dirty="0"/>
          </a:p>
        </p:txBody>
      </p:sp>
      <p:sp>
        <p:nvSpPr>
          <p:cNvPr id="3" name="Content Placeholder 2"/>
          <p:cNvSpPr>
            <a:spLocks noGrp="1"/>
          </p:cNvSpPr>
          <p:nvPr>
            <p:ph idx="1"/>
          </p:nvPr>
        </p:nvSpPr>
        <p:spPr/>
        <p:txBody>
          <a:bodyPr>
            <a:normAutofit lnSpcReduction="10000"/>
          </a:bodyPr>
          <a:lstStyle/>
          <a:p>
            <a:pPr>
              <a:buClrTx/>
              <a:buSzPct val="75000"/>
              <a:buFont typeface="Wingdings" panose="05000000000000000000" pitchFamily="2" charset="2"/>
              <a:buChar char="Ø"/>
            </a:pPr>
            <a:r>
              <a:rPr lang="en-US" dirty="0" smtClean="0"/>
              <a:t>Past HARP services were funded through local assistance dollars (net deficit) or reinvestment dollars.</a:t>
            </a:r>
          </a:p>
          <a:p>
            <a:pPr>
              <a:buClrTx/>
              <a:buSzPct val="75000"/>
              <a:buFont typeface="Wingdings" panose="05000000000000000000" pitchFamily="2" charset="2"/>
              <a:buChar char="Ø"/>
            </a:pPr>
            <a:r>
              <a:rPr lang="en-US" dirty="0" smtClean="0"/>
              <a:t>The NYS Office of Mental Health would contract with the 62 counties to provide those non-Medicaid services.</a:t>
            </a:r>
          </a:p>
          <a:p>
            <a:pPr>
              <a:buClrTx/>
              <a:buSzPct val="75000"/>
              <a:buFont typeface="Wingdings" panose="05000000000000000000" pitchFamily="2" charset="2"/>
              <a:buChar char="Ø"/>
            </a:pPr>
            <a:r>
              <a:rPr lang="en-US" dirty="0" smtClean="0"/>
              <a:t>The counties would then provide contracts to local providers, including MHAs, to then provide services.</a:t>
            </a:r>
          </a:p>
          <a:p>
            <a:pPr>
              <a:buClrTx/>
              <a:buSzPct val="75000"/>
              <a:buFont typeface="Wingdings" panose="05000000000000000000" pitchFamily="2" charset="2"/>
              <a:buChar char="Ø"/>
            </a:pPr>
            <a:r>
              <a:rPr lang="en-US" dirty="0" smtClean="0"/>
              <a:t>Some providers do contract directly with NYS and have </a:t>
            </a:r>
            <a:r>
              <a:rPr lang="en-US" dirty="0" smtClean="0"/>
              <a:t>limited </a:t>
            </a:r>
            <a:r>
              <a:rPr lang="en-US" dirty="0" smtClean="0"/>
              <a:t>county involvement.</a:t>
            </a: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938" y="1190797"/>
            <a:ext cx="1281549" cy="1006417"/>
          </a:xfrm>
          <a:prstGeom prst="rect">
            <a:avLst/>
          </a:prstGeom>
        </p:spPr>
      </p:pic>
    </p:spTree>
    <p:extLst>
      <p:ext uri="{BB962C8B-B14F-4D97-AF65-F5344CB8AC3E}">
        <p14:creationId xmlns:p14="http://schemas.microsoft.com/office/powerpoint/2010/main" val="3841161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Medicaid is the New Way to Pay </a:t>
            </a:r>
            <a:br>
              <a:rPr lang="en-US" dirty="0" smtClean="0"/>
            </a:br>
            <a:r>
              <a:rPr lang="en-US" dirty="0"/>
              <a:t> </a:t>
            </a:r>
            <a:r>
              <a:rPr lang="en-US" dirty="0" smtClean="0"/>
              <a:t>       for Alternative Services</a:t>
            </a:r>
            <a:endParaRPr lang="en-US" dirty="0"/>
          </a:p>
        </p:txBody>
      </p:sp>
      <p:sp>
        <p:nvSpPr>
          <p:cNvPr id="3" name="Content Placeholder 2"/>
          <p:cNvSpPr>
            <a:spLocks noGrp="1"/>
          </p:cNvSpPr>
          <p:nvPr>
            <p:ph idx="1"/>
          </p:nvPr>
        </p:nvSpPr>
        <p:spPr/>
        <p:txBody>
          <a:bodyPr/>
          <a:lstStyle/>
          <a:p>
            <a:pPr>
              <a:buClrTx/>
              <a:buSzPct val="75000"/>
              <a:buFont typeface="Wingdings" panose="05000000000000000000" pitchFamily="2" charset="2"/>
              <a:buChar char="Ø"/>
            </a:pPr>
            <a:r>
              <a:rPr lang="en-US" dirty="0" smtClean="0"/>
              <a:t>Generally for small MHAs, back office consisted of a part-time accountant that handled various state and county contracts.</a:t>
            </a:r>
          </a:p>
          <a:p>
            <a:pPr>
              <a:buClrTx/>
              <a:buSzPct val="75000"/>
              <a:buFont typeface="Wingdings" panose="05000000000000000000" pitchFamily="2" charset="2"/>
              <a:buChar char="Ø"/>
            </a:pPr>
            <a:r>
              <a:rPr lang="en-US" dirty="0" smtClean="0"/>
              <a:t>Now with HARPS as the game changer for working with Health Plans and financing through Medicaid, there is great opportunity but great complexity.</a:t>
            </a:r>
          </a:p>
          <a:p>
            <a:pPr>
              <a:buClrTx/>
              <a:buSzPct val="75000"/>
              <a:buFont typeface="Wingdings" panose="05000000000000000000" pitchFamily="2" charset="2"/>
              <a:buChar char="Ø"/>
            </a:pPr>
            <a:r>
              <a:rPr lang="en-US" dirty="0" smtClean="0"/>
              <a:t>Medicaid billing demands a whole new level of engagement including the complexity of billing, quality assurance, electronic medical records, legal concerns, HIPAA issues, medical necessity, utilization review, and others.</a:t>
            </a:r>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469" y="1126999"/>
            <a:ext cx="1281549" cy="1006417"/>
          </a:xfrm>
          <a:prstGeom prst="rect">
            <a:avLst/>
          </a:prstGeom>
        </p:spPr>
      </p:pic>
    </p:spTree>
    <p:extLst>
      <p:ext uri="{BB962C8B-B14F-4D97-AF65-F5344CB8AC3E}">
        <p14:creationId xmlns:p14="http://schemas.microsoft.com/office/powerpoint/2010/main" val="2232400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Assistance from the New York State</a:t>
            </a:r>
            <a:br>
              <a:rPr lang="en-US" dirty="0" smtClean="0"/>
            </a:br>
            <a:r>
              <a:rPr lang="en-US" dirty="0" smtClean="0"/>
              <a:t>      Office of Mental Health</a:t>
            </a:r>
            <a:endParaRPr lang="en-US" dirty="0"/>
          </a:p>
        </p:txBody>
      </p:sp>
      <p:sp>
        <p:nvSpPr>
          <p:cNvPr id="3" name="Content Placeholder 2"/>
          <p:cNvSpPr>
            <a:spLocks noGrp="1"/>
          </p:cNvSpPr>
          <p:nvPr>
            <p:ph idx="1"/>
          </p:nvPr>
        </p:nvSpPr>
        <p:spPr/>
        <p:txBody>
          <a:bodyPr>
            <a:normAutofit/>
          </a:bodyPr>
          <a:lstStyle/>
          <a:p>
            <a:pPr>
              <a:buClrTx/>
              <a:buSzPct val="75000"/>
              <a:buFont typeface="Wingdings" panose="05000000000000000000" pitchFamily="2" charset="2"/>
              <a:buChar char="Ø"/>
            </a:pPr>
            <a:r>
              <a:rPr lang="en-US" dirty="0" smtClean="0"/>
              <a:t>NYS recognizes it is a heavy lift for smaller MHAs and other non-Medicaid providers, including many NYAPRS members, to bill for Medicaid.</a:t>
            </a:r>
          </a:p>
          <a:p>
            <a:pPr>
              <a:buClrTx/>
              <a:buSzPct val="75000"/>
              <a:buFont typeface="Wingdings" panose="05000000000000000000" pitchFamily="2" charset="2"/>
              <a:buChar char="Ø"/>
            </a:pPr>
            <a:r>
              <a:rPr lang="en-US" dirty="0" smtClean="0"/>
              <a:t>NYS has and will continue to provide:</a:t>
            </a:r>
          </a:p>
          <a:p>
            <a:pPr lvl="1">
              <a:buClrTx/>
              <a:buSzPct val="90000"/>
            </a:pPr>
            <a:r>
              <a:rPr lang="en-US" dirty="0" smtClean="0"/>
              <a:t>Technical assistance across the State through Managed Care Technical Assistance Center (MCTAC). No-cost webinars and workshops dedicated to providing support to personnel regarding billing and licensing changes. </a:t>
            </a:r>
          </a:p>
          <a:p>
            <a:pPr lvl="1">
              <a:buClrTx/>
              <a:buSzPct val="90000"/>
            </a:pPr>
            <a:r>
              <a:rPr lang="en-US" dirty="0" smtClean="0"/>
              <a:t>One-time grants of up to fifty thousand dollars to individual providers to utilize for development of a relationship with a health plan.</a:t>
            </a:r>
          </a:p>
          <a:p>
            <a:endParaRPr lang="en-US" dirty="0"/>
          </a:p>
          <a:p>
            <a:endParaRPr lang="en-US" dirty="0"/>
          </a:p>
        </p:txBody>
      </p:sp>
      <p:sp>
        <p:nvSpPr>
          <p:cNvPr id="4" name="Slide Number Placeholder 3"/>
          <p:cNvSpPr>
            <a:spLocks noGrp="1"/>
          </p:cNvSpPr>
          <p:nvPr>
            <p:ph type="sldNum" sz="quarter" idx="12"/>
          </p:nvPr>
        </p:nvSpPr>
        <p:spPr/>
        <p:txBody>
          <a:bodyPr/>
          <a:lstStyle/>
          <a:p>
            <a:fld id="{00A8CC2C-3E7D-4BA0-BED8-5DBB1CFF230B}" type="slidenum">
              <a:rPr lang="en-US" smtClean="0"/>
              <a:t>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4" y="1190797"/>
            <a:ext cx="1281549" cy="1006417"/>
          </a:xfrm>
          <a:prstGeom prst="rect">
            <a:avLst/>
          </a:prstGeom>
        </p:spPr>
      </p:pic>
    </p:spTree>
    <p:extLst>
      <p:ext uri="{BB962C8B-B14F-4D97-AF65-F5344CB8AC3E}">
        <p14:creationId xmlns:p14="http://schemas.microsoft.com/office/powerpoint/2010/main" val="1121776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496</TotalTime>
  <Words>1388</Words>
  <Application>Microsoft Office PowerPoint</Application>
  <PresentationFormat>Widescreen</PresentationFormat>
  <Paragraphs>105</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Wingdings</vt:lpstr>
      <vt:lpstr>Organic</vt:lpstr>
      <vt:lpstr>From Reforming to Performing  What MHAs are Doing to Prepare  for Medicaid Reform</vt:lpstr>
      <vt:lpstr>         Reach of New York State MHAs</vt:lpstr>
      <vt:lpstr>          MHAs and Connectivity with Managed Care</vt:lpstr>
      <vt:lpstr>            HARP Services are in our Wheelhouse</vt:lpstr>
      <vt:lpstr>       Breadth of Services</vt:lpstr>
      <vt:lpstr>          Turning Non-Medicaid Services into           Medicaid Billable Services</vt:lpstr>
      <vt:lpstr>         Traditional Financing Methods</vt:lpstr>
      <vt:lpstr>        Medicaid is the New Way to Pay          for Alternative Services</vt:lpstr>
      <vt:lpstr>         Assistance from the New York State       Office of Mental Health</vt:lpstr>
      <vt:lpstr>          Assistance from NYSOMH (contd.)</vt:lpstr>
      <vt:lpstr>        Options Available to MHAs</vt:lpstr>
      <vt:lpstr>          Options Available to MHAs (contd.)</vt:lpstr>
      <vt:lpstr>                                    What MHANYS is Doing         to Help Members </vt:lpstr>
      <vt:lpstr>       What MHANYS is Doing          to Help Members (contd.)</vt:lpstr>
      <vt:lpstr>                                       </vt:lpstr>
      <vt:lpstr>         Concerns About Transformation</vt:lpstr>
      <vt:lpstr>        Hope of Transformation</vt:lpstr>
      <vt:lpstr>          Hope of Transformation (contd.)</vt:lpstr>
      <vt:lpstr>         Contact MHANYS with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Reform to Perform: What MHAs are doing to prepare for reforms</dc:title>
  <dc:creator>Owner</dc:creator>
  <cp:lastModifiedBy>Linda Thorning Kaczmarek</cp:lastModifiedBy>
  <cp:revision>60</cp:revision>
  <dcterms:created xsi:type="dcterms:W3CDTF">2016-02-16T14:28:16Z</dcterms:created>
  <dcterms:modified xsi:type="dcterms:W3CDTF">2016-02-18T17:56:49Z</dcterms:modified>
</cp:coreProperties>
</file>