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1" r:id="rId5"/>
    <p:sldId id="272" r:id="rId6"/>
    <p:sldId id="259" r:id="rId7"/>
    <p:sldId id="270" r:id="rId8"/>
    <p:sldId id="273" r:id="rId9"/>
    <p:sldId id="260" r:id="rId10"/>
    <p:sldId id="274" r:id="rId11"/>
    <p:sldId id="261" r:id="rId12"/>
    <p:sldId id="275" r:id="rId13"/>
    <p:sldId id="276" r:id="rId14"/>
    <p:sldId id="267" r:id="rId15"/>
    <p:sldId id="277" r:id="rId16"/>
    <p:sldId id="268"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F31"/>
    <a:srgbClr val="6B7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12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8998373606945"/>
          <c:w val="0.60859267302894182"/>
          <c:h val="0.82871684147480074"/>
        </c:manualLayout>
      </c:layout>
      <c:pieChart>
        <c:varyColors val="1"/>
        <c:ser>
          <c:idx val="0"/>
          <c:order val="0"/>
          <c:tx>
            <c:strRef>
              <c:f>Sheet1!$B$1</c:f>
              <c:strCache>
                <c:ptCount val="1"/>
                <c:pt idx="0">
                  <c:v>Sales</c:v>
                </c:pt>
              </c:strCache>
            </c:strRef>
          </c:tx>
          <c:spPr>
            <a:solidFill>
              <a:srgbClr val="FF8F31"/>
            </a:solidFill>
          </c:spPr>
          <c:explosion val="13"/>
          <c:dPt>
            <c:idx val="0"/>
            <c:bubble3D val="0"/>
            <c:spPr>
              <a:solidFill>
                <a:srgbClr val="FF8F31"/>
              </a:solidFill>
              <a:ln w="19050">
                <a:solidFill>
                  <a:schemeClr val="lt1"/>
                </a:solidFill>
              </a:ln>
              <a:effectLst/>
            </c:spPr>
            <c:extLst>
              <c:ext xmlns:c16="http://schemas.microsoft.com/office/drawing/2014/chart" uri="{C3380CC4-5D6E-409C-BE32-E72D297353CC}">
                <c16:uniqueId val="{00000001-4D8C-4DBC-98BB-89CCE38168F0}"/>
              </c:ext>
            </c:extLst>
          </c:dPt>
          <c:dPt>
            <c:idx val="1"/>
            <c:bubble3D val="0"/>
            <c:spPr>
              <a:solidFill>
                <a:srgbClr val="FF8F31"/>
              </a:solidFill>
              <a:ln w="19050">
                <a:solidFill>
                  <a:schemeClr val="lt1"/>
                </a:solidFill>
              </a:ln>
              <a:effectLst/>
            </c:spPr>
            <c:extLst>
              <c:ext xmlns:c16="http://schemas.microsoft.com/office/drawing/2014/chart" uri="{C3380CC4-5D6E-409C-BE32-E72D297353CC}">
                <c16:uniqueId val="{00000001-3A17-4011-9736-BFCDA47C57D2}"/>
              </c:ext>
            </c:extLst>
          </c:dPt>
          <c:dPt>
            <c:idx val="2"/>
            <c:bubble3D val="0"/>
            <c:spPr>
              <a:solidFill>
                <a:srgbClr val="6B7A8D"/>
              </a:solidFill>
              <a:ln w="19050">
                <a:solidFill>
                  <a:schemeClr val="lt1"/>
                </a:solidFill>
              </a:ln>
              <a:effectLst/>
            </c:spPr>
            <c:extLst>
              <c:ext xmlns:c16="http://schemas.microsoft.com/office/drawing/2014/chart" uri="{C3380CC4-5D6E-409C-BE32-E72D297353CC}">
                <c16:uniqueId val="{00000002-3A17-4011-9736-BFCDA47C57D2}"/>
              </c:ext>
            </c:extLst>
          </c:dPt>
          <c:dPt>
            <c:idx val="3"/>
            <c:bubble3D val="0"/>
            <c:spPr>
              <a:solidFill>
                <a:srgbClr val="FF8F31"/>
              </a:solidFill>
              <a:ln w="19050">
                <a:solidFill>
                  <a:schemeClr val="lt1"/>
                </a:solidFill>
              </a:ln>
              <a:effectLst/>
            </c:spPr>
            <c:extLst>
              <c:ext xmlns:c16="http://schemas.microsoft.com/office/drawing/2014/chart" uri="{C3380CC4-5D6E-409C-BE32-E72D297353CC}">
                <c16:uniqueId val="{00000007-4D8C-4DBC-98BB-89CCE38168F0}"/>
              </c:ext>
            </c:extLst>
          </c:dPt>
          <c:cat>
            <c:strRef>
              <c:f>Sheet1!$A$2:$A$5</c:f>
              <c:strCache>
                <c:ptCount val="4"/>
                <c:pt idx="2">
                  <c:v>3rd Qtr</c:v>
                </c:pt>
                <c:pt idx="3">
                  <c:v>4th Qtr</c:v>
                </c:pt>
              </c:strCache>
            </c:strRef>
          </c:cat>
          <c:val>
            <c:numRef>
              <c:f>Sheet1!$B$2:$B$5</c:f>
              <c:numCache>
                <c:formatCode>General</c:formatCode>
                <c:ptCount val="4"/>
                <c:pt idx="2" formatCode="0%">
                  <c:v>0.6</c:v>
                </c:pt>
                <c:pt idx="3">
                  <c:v>1.2</c:v>
                </c:pt>
              </c:numCache>
            </c:numRef>
          </c:val>
          <c:extLst>
            <c:ext xmlns:c16="http://schemas.microsoft.com/office/drawing/2014/chart" uri="{C3380CC4-5D6E-409C-BE32-E72D297353CC}">
              <c16:uniqueId val="{00000000-3A17-4011-9736-BFCDA47C57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226588305886993"/>
          <c:y val="6.0086942257217842E-2"/>
          <c:w val="0.76030969083285571"/>
          <c:h val="0.85759787839020118"/>
        </c:manualLayout>
      </c:layout>
      <c:scatterChart>
        <c:scatterStyle val="smoothMarker"/>
        <c:varyColors val="0"/>
        <c:ser>
          <c:idx val="0"/>
          <c:order val="0"/>
          <c:tx>
            <c:strRef>
              <c:f>Sheet1!$B$1</c:f>
              <c:strCache>
                <c:ptCount val="1"/>
                <c:pt idx="0">
                  <c:v># Professionals</c:v>
                </c:pt>
              </c:strCache>
            </c:strRef>
          </c:tx>
          <c:spPr>
            <a:ln w="19050" cap="rnd">
              <a:solidFill>
                <a:schemeClr val="accent1"/>
              </a:solidFill>
              <a:round/>
            </a:ln>
            <a:effectLst/>
          </c:spPr>
          <c:marker>
            <c:symbol val="none"/>
          </c:marker>
          <c:xVal>
            <c:numRef>
              <c:f>Sheet1!$A$2:$A$7</c:f>
              <c:numCache>
                <c:formatCode>General</c:formatCode>
                <c:ptCount val="6"/>
                <c:pt idx="0">
                  <c:v>2015</c:v>
                </c:pt>
                <c:pt idx="1">
                  <c:v>2020</c:v>
                </c:pt>
                <c:pt idx="2">
                  <c:v>2025</c:v>
                </c:pt>
                <c:pt idx="3">
                  <c:v>2030</c:v>
                </c:pt>
                <c:pt idx="4">
                  <c:v>2035</c:v>
                </c:pt>
                <c:pt idx="5">
                  <c:v>2040</c:v>
                </c:pt>
              </c:numCache>
            </c:numRef>
          </c:xVal>
          <c:yVal>
            <c:numRef>
              <c:f>Sheet1!$B$2:$B$7</c:f>
              <c:numCache>
                <c:formatCode>General</c:formatCode>
                <c:ptCount val="6"/>
                <c:pt idx="0">
                  <c:v>100000</c:v>
                </c:pt>
                <c:pt idx="1">
                  <c:v>85000</c:v>
                </c:pt>
                <c:pt idx="2">
                  <c:v>75000</c:v>
                </c:pt>
                <c:pt idx="3">
                  <c:v>70000</c:v>
                </c:pt>
                <c:pt idx="4">
                  <c:v>67500</c:v>
                </c:pt>
                <c:pt idx="5">
                  <c:v>66000</c:v>
                </c:pt>
              </c:numCache>
            </c:numRef>
          </c:yVal>
          <c:smooth val="1"/>
          <c:extLst>
            <c:ext xmlns:c16="http://schemas.microsoft.com/office/drawing/2014/chart" uri="{C3380CC4-5D6E-409C-BE32-E72D297353CC}">
              <c16:uniqueId val="{00000000-8B22-458F-A747-D89CAF0FB9DC}"/>
            </c:ext>
          </c:extLst>
        </c:ser>
        <c:ser>
          <c:idx val="1"/>
          <c:order val="1"/>
          <c:tx>
            <c:strRef>
              <c:f>Sheet1!$C$1</c:f>
              <c:strCache>
                <c:ptCount val="1"/>
                <c:pt idx="0">
                  <c:v># of Patients</c:v>
                </c:pt>
              </c:strCache>
            </c:strRef>
          </c:tx>
          <c:spPr>
            <a:ln w="19050" cap="rnd">
              <a:solidFill>
                <a:schemeClr val="accent2"/>
              </a:solidFill>
              <a:round/>
            </a:ln>
            <a:effectLst/>
          </c:spPr>
          <c:marker>
            <c:symbol val="none"/>
          </c:marker>
          <c:xVal>
            <c:numRef>
              <c:f>Sheet1!$A$2:$A$7</c:f>
              <c:numCache>
                <c:formatCode>General</c:formatCode>
                <c:ptCount val="6"/>
                <c:pt idx="0">
                  <c:v>2015</c:v>
                </c:pt>
                <c:pt idx="1">
                  <c:v>2020</c:v>
                </c:pt>
                <c:pt idx="2">
                  <c:v>2025</c:v>
                </c:pt>
                <c:pt idx="3">
                  <c:v>2030</c:v>
                </c:pt>
                <c:pt idx="4">
                  <c:v>2035</c:v>
                </c:pt>
                <c:pt idx="5">
                  <c:v>2040</c:v>
                </c:pt>
              </c:numCache>
            </c:numRef>
          </c:xVal>
          <c:yVal>
            <c:numRef>
              <c:f>Sheet1!$C$2:$C$7</c:f>
              <c:numCache>
                <c:formatCode>General</c:formatCode>
                <c:ptCount val="6"/>
                <c:pt idx="0">
                  <c:v>20000</c:v>
                </c:pt>
                <c:pt idx="1">
                  <c:v>30000</c:v>
                </c:pt>
                <c:pt idx="2">
                  <c:v>50000</c:v>
                </c:pt>
                <c:pt idx="3">
                  <c:v>80000</c:v>
                </c:pt>
                <c:pt idx="4">
                  <c:v>110000</c:v>
                </c:pt>
                <c:pt idx="5">
                  <c:v>125000</c:v>
                </c:pt>
              </c:numCache>
            </c:numRef>
          </c:yVal>
          <c:smooth val="1"/>
          <c:extLst>
            <c:ext xmlns:c16="http://schemas.microsoft.com/office/drawing/2014/chart" uri="{C3380CC4-5D6E-409C-BE32-E72D297353CC}">
              <c16:uniqueId val="{00000001-8B22-458F-A747-D89CAF0FB9DC}"/>
            </c:ext>
          </c:extLst>
        </c:ser>
        <c:dLbls>
          <c:showLegendKey val="0"/>
          <c:showVal val="0"/>
          <c:showCatName val="0"/>
          <c:showSerName val="0"/>
          <c:showPercent val="0"/>
          <c:showBubbleSize val="0"/>
        </c:dLbls>
        <c:axId val="217939872"/>
        <c:axId val="217940264"/>
      </c:scatterChart>
      <c:valAx>
        <c:axId val="217939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940264"/>
        <c:crosses val="autoZero"/>
        <c:crossBetween val="midCat"/>
      </c:valAx>
      <c:valAx>
        <c:axId val="217940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9398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0F30C-0EC6-4876-A30B-5316E76144C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8CFCCD4-8C51-40B3-9251-2C469EB2C46B}">
      <dgm:prSet phldrT="[Text]" custT="1"/>
      <dgm:spPr>
        <a:solidFill>
          <a:srgbClr val="6B7A8D"/>
        </a:solidFill>
      </dgm:spPr>
      <dgm:t>
        <a:bodyPr/>
        <a:lstStyle/>
        <a:p>
          <a:r>
            <a:rPr lang="en-US" sz="1600" dirty="0">
              <a:latin typeface="Arial Narrow" pitchFamily="112" charset="0"/>
            </a:rPr>
            <a:t>Retirement of longtime psychiatric staff and nurses</a:t>
          </a:r>
          <a:endParaRPr lang="en-US" sz="1600" dirty="0"/>
        </a:p>
      </dgm:t>
    </dgm:pt>
    <dgm:pt modelId="{66EC17D7-F00C-442F-88FB-8CB36536831F}" type="parTrans" cxnId="{799C3022-15ED-40BD-85CC-8947DA8FEC24}">
      <dgm:prSet/>
      <dgm:spPr/>
      <dgm:t>
        <a:bodyPr/>
        <a:lstStyle/>
        <a:p>
          <a:endParaRPr lang="en-US"/>
        </a:p>
      </dgm:t>
    </dgm:pt>
    <dgm:pt modelId="{2E5EBB3A-3F4C-4A0C-A1ED-B58F00F27C59}" type="sibTrans" cxnId="{799C3022-15ED-40BD-85CC-8947DA8FEC24}">
      <dgm:prSet/>
      <dgm:spPr>
        <a:solidFill>
          <a:srgbClr val="FF8F31"/>
        </a:solidFill>
        <a:ln>
          <a:solidFill>
            <a:srgbClr val="FF8F31"/>
          </a:solidFill>
        </a:ln>
      </dgm:spPr>
      <dgm:t>
        <a:bodyPr/>
        <a:lstStyle/>
        <a:p>
          <a:endParaRPr lang="en-US"/>
        </a:p>
      </dgm:t>
    </dgm:pt>
    <dgm:pt modelId="{132EBF56-1ADB-4658-B758-BC4FBEAF90F4}">
      <dgm:prSet custT="1"/>
      <dgm:spPr>
        <a:solidFill>
          <a:srgbClr val="6B7A8D"/>
        </a:solidFill>
      </dgm:spPr>
      <dgm:t>
        <a:bodyPr/>
        <a:lstStyle/>
        <a:p>
          <a:r>
            <a:rPr lang="en-US" sz="1600" dirty="0">
              <a:latin typeface="Arial Narrow" pitchFamily="112" charset="0"/>
            </a:rPr>
            <a:t>Multiple forms of recruitment failed</a:t>
          </a:r>
        </a:p>
      </dgm:t>
    </dgm:pt>
    <dgm:pt modelId="{5A25FE1C-FD06-4525-B5F4-B74088660D7A}" type="parTrans" cxnId="{8DAB8861-3CDE-4081-AF3E-8667BF606827}">
      <dgm:prSet/>
      <dgm:spPr/>
      <dgm:t>
        <a:bodyPr/>
        <a:lstStyle/>
        <a:p>
          <a:endParaRPr lang="en-US"/>
        </a:p>
      </dgm:t>
    </dgm:pt>
    <dgm:pt modelId="{13CE9C72-E1CB-48BF-87CF-2CD05E964A93}" type="sibTrans" cxnId="{8DAB8861-3CDE-4081-AF3E-8667BF606827}">
      <dgm:prSet/>
      <dgm:spPr>
        <a:ln>
          <a:solidFill>
            <a:srgbClr val="FF8F31"/>
          </a:solidFill>
        </a:ln>
      </dgm:spPr>
      <dgm:t>
        <a:bodyPr/>
        <a:lstStyle/>
        <a:p>
          <a:endParaRPr lang="en-US"/>
        </a:p>
      </dgm:t>
    </dgm:pt>
    <dgm:pt modelId="{AC4D4F4F-FD37-49D1-B8DB-6E52CC0ADDB4}">
      <dgm:prSet custT="1"/>
      <dgm:spPr>
        <a:solidFill>
          <a:srgbClr val="6B7A8D"/>
        </a:solidFill>
      </dgm:spPr>
      <dgm:t>
        <a:bodyPr/>
        <a:lstStyle/>
        <a:p>
          <a:r>
            <a:rPr lang="en-US" sz="1600" dirty="0">
              <a:latin typeface="Arial Narrow" pitchFamily="112" charset="0"/>
            </a:rPr>
            <a:t>Vetting of telepsychiatry firms</a:t>
          </a:r>
        </a:p>
      </dgm:t>
    </dgm:pt>
    <dgm:pt modelId="{C6A08F10-D4D0-40E9-8171-E3455E4F114E}" type="parTrans" cxnId="{4A0E66F5-4EBC-48B5-BA7C-FF24449492AF}">
      <dgm:prSet/>
      <dgm:spPr/>
      <dgm:t>
        <a:bodyPr/>
        <a:lstStyle/>
        <a:p>
          <a:endParaRPr lang="en-US"/>
        </a:p>
      </dgm:t>
    </dgm:pt>
    <dgm:pt modelId="{BA7BA178-D919-4EFA-AF82-F78A60047FE5}" type="sibTrans" cxnId="{4A0E66F5-4EBC-48B5-BA7C-FF24449492AF}">
      <dgm:prSet/>
      <dgm:spPr>
        <a:ln>
          <a:solidFill>
            <a:srgbClr val="FF8F31"/>
          </a:solidFill>
        </a:ln>
      </dgm:spPr>
      <dgm:t>
        <a:bodyPr/>
        <a:lstStyle/>
        <a:p>
          <a:endParaRPr lang="en-US"/>
        </a:p>
      </dgm:t>
    </dgm:pt>
    <dgm:pt modelId="{BEA81382-82A1-4358-A6DD-368E7D4964C9}">
      <dgm:prSet custT="1"/>
      <dgm:spPr>
        <a:solidFill>
          <a:srgbClr val="6B7A8D"/>
        </a:solidFill>
      </dgm:spPr>
      <dgm:t>
        <a:bodyPr/>
        <a:lstStyle/>
        <a:p>
          <a:r>
            <a:rPr lang="en-US" sz="1600" dirty="0">
              <a:latin typeface="Arial Narrow" pitchFamily="112" charset="0"/>
            </a:rPr>
            <a:t>Covering clinic responsibilities</a:t>
          </a:r>
        </a:p>
      </dgm:t>
    </dgm:pt>
    <dgm:pt modelId="{4DD3715C-BCCB-49D4-AF64-0F7B41217E4D}" type="parTrans" cxnId="{D1206E42-F102-4DE6-B8D8-85C5B02B946F}">
      <dgm:prSet/>
      <dgm:spPr/>
      <dgm:t>
        <a:bodyPr/>
        <a:lstStyle/>
        <a:p>
          <a:endParaRPr lang="en-US"/>
        </a:p>
      </dgm:t>
    </dgm:pt>
    <dgm:pt modelId="{DD731140-F32C-4B70-975B-7E87350B4271}" type="sibTrans" cxnId="{D1206E42-F102-4DE6-B8D8-85C5B02B946F}">
      <dgm:prSet/>
      <dgm:spPr>
        <a:ln>
          <a:solidFill>
            <a:srgbClr val="FF8F31"/>
          </a:solidFill>
        </a:ln>
      </dgm:spPr>
      <dgm:t>
        <a:bodyPr/>
        <a:lstStyle/>
        <a:p>
          <a:endParaRPr lang="en-US"/>
        </a:p>
      </dgm:t>
    </dgm:pt>
    <dgm:pt modelId="{AE9AD6C1-D156-4326-B0CA-DF0D8411C7C1}" type="pres">
      <dgm:prSet presAssocID="{86F0F30C-0EC6-4876-A30B-5316E76144C9}" presName="cycle" presStyleCnt="0">
        <dgm:presLayoutVars>
          <dgm:dir/>
          <dgm:resizeHandles val="exact"/>
        </dgm:presLayoutVars>
      </dgm:prSet>
      <dgm:spPr/>
    </dgm:pt>
    <dgm:pt modelId="{B698F05C-0BDE-4A9F-BA43-6CFB80A59FDF}" type="pres">
      <dgm:prSet presAssocID="{38CFCCD4-8C51-40B3-9251-2C469EB2C46B}" presName="node" presStyleLbl="node1" presStyleIdx="0" presStyleCnt="4" custScaleX="118467">
        <dgm:presLayoutVars>
          <dgm:bulletEnabled val="1"/>
        </dgm:presLayoutVars>
      </dgm:prSet>
      <dgm:spPr>
        <a:prstGeom prst="rect">
          <a:avLst/>
        </a:prstGeom>
      </dgm:spPr>
    </dgm:pt>
    <dgm:pt modelId="{CFC58F23-62DF-4CDE-AD30-85CA2D869ECA}" type="pres">
      <dgm:prSet presAssocID="{38CFCCD4-8C51-40B3-9251-2C469EB2C46B}" presName="spNode" presStyleCnt="0"/>
      <dgm:spPr/>
    </dgm:pt>
    <dgm:pt modelId="{DEC6762B-82AF-46A7-9BA7-928289E0791B}" type="pres">
      <dgm:prSet presAssocID="{2E5EBB3A-3F4C-4A0C-A1ED-B58F00F27C59}" presName="sibTrans" presStyleLbl="sibTrans1D1" presStyleIdx="0" presStyleCnt="4"/>
      <dgm:spPr/>
    </dgm:pt>
    <dgm:pt modelId="{CF0161FC-FA92-4BA2-8E87-5CDBF6F5768D}" type="pres">
      <dgm:prSet presAssocID="{AC4D4F4F-FD37-49D1-B8DB-6E52CC0ADDB4}" presName="node" presStyleLbl="node1" presStyleIdx="1" presStyleCnt="4">
        <dgm:presLayoutVars>
          <dgm:bulletEnabled val="1"/>
        </dgm:presLayoutVars>
      </dgm:prSet>
      <dgm:spPr>
        <a:prstGeom prst="rect">
          <a:avLst/>
        </a:prstGeom>
      </dgm:spPr>
    </dgm:pt>
    <dgm:pt modelId="{001492A7-F2FD-44C1-A7F5-E13AEF55F82F}" type="pres">
      <dgm:prSet presAssocID="{AC4D4F4F-FD37-49D1-B8DB-6E52CC0ADDB4}" presName="spNode" presStyleCnt="0"/>
      <dgm:spPr/>
    </dgm:pt>
    <dgm:pt modelId="{8F184ADF-FF17-46DD-94A9-77F99B26440E}" type="pres">
      <dgm:prSet presAssocID="{BA7BA178-D919-4EFA-AF82-F78A60047FE5}" presName="sibTrans" presStyleLbl="sibTrans1D1" presStyleIdx="1" presStyleCnt="4"/>
      <dgm:spPr/>
    </dgm:pt>
    <dgm:pt modelId="{AAA3E1C9-C843-4814-B1C6-76B1C442D321}" type="pres">
      <dgm:prSet presAssocID="{132EBF56-1ADB-4658-B758-BC4FBEAF90F4}" presName="node" presStyleLbl="node1" presStyleIdx="2" presStyleCnt="4">
        <dgm:presLayoutVars>
          <dgm:bulletEnabled val="1"/>
        </dgm:presLayoutVars>
      </dgm:prSet>
      <dgm:spPr>
        <a:prstGeom prst="rect">
          <a:avLst/>
        </a:prstGeom>
      </dgm:spPr>
    </dgm:pt>
    <dgm:pt modelId="{891F827A-FB06-472D-AD59-259945498552}" type="pres">
      <dgm:prSet presAssocID="{132EBF56-1ADB-4658-B758-BC4FBEAF90F4}" presName="spNode" presStyleCnt="0"/>
      <dgm:spPr/>
    </dgm:pt>
    <dgm:pt modelId="{83FFE331-C665-44B1-913F-BD90C2DD1756}" type="pres">
      <dgm:prSet presAssocID="{13CE9C72-E1CB-48BF-87CF-2CD05E964A93}" presName="sibTrans" presStyleLbl="sibTrans1D1" presStyleIdx="2" presStyleCnt="4"/>
      <dgm:spPr/>
    </dgm:pt>
    <dgm:pt modelId="{DC6C3B71-4E78-4BDC-870A-6D8035D6CC5E}" type="pres">
      <dgm:prSet presAssocID="{BEA81382-82A1-4358-A6DD-368E7D4964C9}" presName="node" presStyleLbl="node1" presStyleIdx="3" presStyleCnt="4">
        <dgm:presLayoutVars>
          <dgm:bulletEnabled val="1"/>
        </dgm:presLayoutVars>
      </dgm:prSet>
      <dgm:spPr>
        <a:prstGeom prst="rect">
          <a:avLst/>
        </a:prstGeom>
      </dgm:spPr>
    </dgm:pt>
    <dgm:pt modelId="{E9225E4C-54E9-432A-B5AE-3572AD8CAB35}" type="pres">
      <dgm:prSet presAssocID="{BEA81382-82A1-4358-A6DD-368E7D4964C9}" presName="spNode" presStyleCnt="0"/>
      <dgm:spPr/>
    </dgm:pt>
    <dgm:pt modelId="{4C46E0ED-7DE8-456C-8228-69C87190B777}" type="pres">
      <dgm:prSet presAssocID="{DD731140-F32C-4B70-975B-7E87350B4271}" presName="sibTrans" presStyleLbl="sibTrans1D1" presStyleIdx="3" presStyleCnt="4"/>
      <dgm:spPr/>
    </dgm:pt>
  </dgm:ptLst>
  <dgm:cxnLst>
    <dgm:cxn modelId="{ADD68412-F545-466D-8588-D6B6DD8C7D2D}" type="presOf" srcId="{DD731140-F32C-4B70-975B-7E87350B4271}" destId="{4C46E0ED-7DE8-456C-8228-69C87190B777}" srcOrd="0" destOrd="0" presId="urn:microsoft.com/office/officeart/2005/8/layout/cycle6"/>
    <dgm:cxn modelId="{6A980114-6CF9-4E9A-8108-E7B195E97CB5}" type="presOf" srcId="{BEA81382-82A1-4358-A6DD-368E7D4964C9}" destId="{DC6C3B71-4E78-4BDC-870A-6D8035D6CC5E}" srcOrd="0" destOrd="0" presId="urn:microsoft.com/office/officeart/2005/8/layout/cycle6"/>
    <dgm:cxn modelId="{799C3022-15ED-40BD-85CC-8947DA8FEC24}" srcId="{86F0F30C-0EC6-4876-A30B-5316E76144C9}" destId="{38CFCCD4-8C51-40B3-9251-2C469EB2C46B}" srcOrd="0" destOrd="0" parTransId="{66EC17D7-F00C-442F-88FB-8CB36536831F}" sibTransId="{2E5EBB3A-3F4C-4A0C-A1ED-B58F00F27C59}"/>
    <dgm:cxn modelId="{8DAB8861-3CDE-4081-AF3E-8667BF606827}" srcId="{86F0F30C-0EC6-4876-A30B-5316E76144C9}" destId="{132EBF56-1ADB-4658-B758-BC4FBEAF90F4}" srcOrd="2" destOrd="0" parTransId="{5A25FE1C-FD06-4525-B5F4-B74088660D7A}" sibTransId="{13CE9C72-E1CB-48BF-87CF-2CD05E964A93}"/>
    <dgm:cxn modelId="{D1206E42-F102-4DE6-B8D8-85C5B02B946F}" srcId="{86F0F30C-0EC6-4876-A30B-5316E76144C9}" destId="{BEA81382-82A1-4358-A6DD-368E7D4964C9}" srcOrd="3" destOrd="0" parTransId="{4DD3715C-BCCB-49D4-AF64-0F7B41217E4D}" sibTransId="{DD731140-F32C-4B70-975B-7E87350B4271}"/>
    <dgm:cxn modelId="{43D9C088-5B39-473C-8D7A-F0449235B48B}" type="presOf" srcId="{2E5EBB3A-3F4C-4A0C-A1ED-B58F00F27C59}" destId="{DEC6762B-82AF-46A7-9BA7-928289E0791B}" srcOrd="0" destOrd="0" presId="urn:microsoft.com/office/officeart/2005/8/layout/cycle6"/>
    <dgm:cxn modelId="{8BF14DA4-9EAB-4E9C-B9B4-1EDB928DD744}" type="presOf" srcId="{86F0F30C-0EC6-4876-A30B-5316E76144C9}" destId="{AE9AD6C1-D156-4326-B0CA-DF0D8411C7C1}" srcOrd="0" destOrd="0" presId="urn:microsoft.com/office/officeart/2005/8/layout/cycle6"/>
    <dgm:cxn modelId="{AB8E83A4-B479-4E89-9526-3D98AD7BCD7E}" type="presOf" srcId="{132EBF56-1ADB-4658-B758-BC4FBEAF90F4}" destId="{AAA3E1C9-C843-4814-B1C6-76B1C442D321}" srcOrd="0" destOrd="0" presId="urn:microsoft.com/office/officeart/2005/8/layout/cycle6"/>
    <dgm:cxn modelId="{CED304B8-1B34-47A9-91CE-997EF4457FD1}" type="presOf" srcId="{13CE9C72-E1CB-48BF-87CF-2CD05E964A93}" destId="{83FFE331-C665-44B1-913F-BD90C2DD1756}" srcOrd="0" destOrd="0" presId="urn:microsoft.com/office/officeart/2005/8/layout/cycle6"/>
    <dgm:cxn modelId="{B20AD3BF-7AD2-4422-B0B5-89423C5E8583}" type="presOf" srcId="{BA7BA178-D919-4EFA-AF82-F78A60047FE5}" destId="{8F184ADF-FF17-46DD-94A9-77F99B26440E}" srcOrd="0" destOrd="0" presId="urn:microsoft.com/office/officeart/2005/8/layout/cycle6"/>
    <dgm:cxn modelId="{7FF978ED-679F-49CA-8101-02EED9B1A89A}" type="presOf" srcId="{AC4D4F4F-FD37-49D1-B8DB-6E52CC0ADDB4}" destId="{CF0161FC-FA92-4BA2-8E87-5CDBF6F5768D}" srcOrd="0" destOrd="0" presId="urn:microsoft.com/office/officeart/2005/8/layout/cycle6"/>
    <dgm:cxn modelId="{4A0E66F5-4EBC-48B5-BA7C-FF24449492AF}" srcId="{86F0F30C-0EC6-4876-A30B-5316E76144C9}" destId="{AC4D4F4F-FD37-49D1-B8DB-6E52CC0ADDB4}" srcOrd="1" destOrd="0" parTransId="{C6A08F10-D4D0-40E9-8171-E3455E4F114E}" sibTransId="{BA7BA178-D919-4EFA-AF82-F78A60047FE5}"/>
    <dgm:cxn modelId="{5424F8FC-D723-4111-9ADB-137A8060A77B}" type="presOf" srcId="{38CFCCD4-8C51-40B3-9251-2C469EB2C46B}" destId="{B698F05C-0BDE-4A9F-BA43-6CFB80A59FDF}" srcOrd="0" destOrd="0" presId="urn:microsoft.com/office/officeart/2005/8/layout/cycle6"/>
    <dgm:cxn modelId="{74E3AEFB-C2F3-4E61-A23F-8ADFA9B7BC9E}" type="presParOf" srcId="{AE9AD6C1-D156-4326-B0CA-DF0D8411C7C1}" destId="{B698F05C-0BDE-4A9F-BA43-6CFB80A59FDF}" srcOrd="0" destOrd="0" presId="urn:microsoft.com/office/officeart/2005/8/layout/cycle6"/>
    <dgm:cxn modelId="{590BD42E-2F5F-4464-8C91-4C36AA06E63E}" type="presParOf" srcId="{AE9AD6C1-D156-4326-B0CA-DF0D8411C7C1}" destId="{CFC58F23-62DF-4CDE-AD30-85CA2D869ECA}" srcOrd="1" destOrd="0" presId="urn:microsoft.com/office/officeart/2005/8/layout/cycle6"/>
    <dgm:cxn modelId="{C03C55C6-DFF5-4C3B-93E0-1BD6722072E7}" type="presParOf" srcId="{AE9AD6C1-D156-4326-B0CA-DF0D8411C7C1}" destId="{DEC6762B-82AF-46A7-9BA7-928289E0791B}" srcOrd="2" destOrd="0" presId="urn:microsoft.com/office/officeart/2005/8/layout/cycle6"/>
    <dgm:cxn modelId="{D18ED2CC-6EA7-4D39-B017-2BC89E9BA795}" type="presParOf" srcId="{AE9AD6C1-D156-4326-B0CA-DF0D8411C7C1}" destId="{CF0161FC-FA92-4BA2-8E87-5CDBF6F5768D}" srcOrd="3" destOrd="0" presId="urn:microsoft.com/office/officeart/2005/8/layout/cycle6"/>
    <dgm:cxn modelId="{1298911D-8DD9-43BE-AA08-60DDBAC24E53}" type="presParOf" srcId="{AE9AD6C1-D156-4326-B0CA-DF0D8411C7C1}" destId="{001492A7-F2FD-44C1-A7F5-E13AEF55F82F}" srcOrd="4" destOrd="0" presId="urn:microsoft.com/office/officeart/2005/8/layout/cycle6"/>
    <dgm:cxn modelId="{AAC43F68-47E5-45DF-A9F8-E7DCA677395D}" type="presParOf" srcId="{AE9AD6C1-D156-4326-B0CA-DF0D8411C7C1}" destId="{8F184ADF-FF17-46DD-94A9-77F99B26440E}" srcOrd="5" destOrd="0" presId="urn:microsoft.com/office/officeart/2005/8/layout/cycle6"/>
    <dgm:cxn modelId="{818132C8-6809-4EEF-B7D4-E6F9DD788ECD}" type="presParOf" srcId="{AE9AD6C1-D156-4326-B0CA-DF0D8411C7C1}" destId="{AAA3E1C9-C843-4814-B1C6-76B1C442D321}" srcOrd="6" destOrd="0" presId="urn:microsoft.com/office/officeart/2005/8/layout/cycle6"/>
    <dgm:cxn modelId="{ADBD8D0D-2026-42F1-B214-60B0AC596710}" type="presParOf" srcId="{AE9AD6C1-D156-4326-B0CA-DF0D8411C7C1}" destId="{891F827A-FB06-472D-AD59-259945498552}" srcOrd="7" destOrd="0" presId="urn:microsoft.com/office/officeart/2005/8/layout/cycle6"/>
    <dgm:cxn modelId="{D533C700-9AC9-40C7-85A4-F268560663B1}" type="presParOf" srcId="{AE9AD6C1-D156-4326-B0CA-DF0D8411C7C1}" destId="{83FFE331-C665-44B1-913F-BD90C2DD1756}" srcOrd="8" destOrd="0" presId="urn:microsoft.com/office/officeart/2005/8/layout/cycle6"/>
    <dgm:cxn modelId="{FBD93A81-A79A-4095-A556-883C64C5BB84}" type="presParOf" srcId="{AE9AD6C1-D156-4326-B0CA-DF0D8411C7C1}" destId="{DC6C3B71-4E78-4BDC-870A-6D8035D6CC5E}" srcOrd="9" destOrd="0" presId="urn:microsoft.com/office/officeart/2005/8/layout/cycle6"/>
    <dgm:cxn modelId="{9321976D-3D45-467C-A720-F01D71D70D3E}" type="presParOf" srcId="{AE9AD6C1-D156-4326-B0CA-DF0D8411C7C1}" destId="{E9225E4C-54E9-432A-B5AE-3572AD8CAB35}" srcOrd="10" destOrd="0" presId="urn:microsoft.com/office/officeart/2005/8/layout/cycle6"/>
    <dgm:cxn modelId="{E987C1A5-2922-4BB6-9708-34C1125EF526}" type="presParOf" srcId="{AE9AD6C1-D156-4326-B0CA-DF0D8411C7C1}" destId="{4C46E0ED-7DE8-456C-8228-69C87190B777}" srcOrd="11"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8F05C-0BDE-4A9F-BA43-6CFB80A59FDF}">
      <dsp:nvSpPr>
        <dsp:cNvPr id="0" name=""/>
        <dsp:cNvSpPr/>
      </dsp:nvSpPr>
      <dsp:spPr>
        <a:xfrm>
          <a:off x="3213306" y="1121"/>
          <a:ext cx="2194146" cy="1203875"/>
        </a:xfrm>
        <a:prstGeom prst="rect">
          <a:avLst/>
        </a:prstGeom>
        <a:solidFill>
          <a:srgbClr val="6B7A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itchFamily="112" charset="0"/>
            </a:rPr>
            <a:t>Retirement of longtime psychiatric staff and nurses</a:t>
          </a:r>
          <a:endParaRPr lang="en-US" sz="1600" kern="1200" dirty="0"/>
        </a:p>
      </dsp:txBody>
      <dsp:txXfrm>
        <a:off x="3213306" y="1121"/>
        <a:ext cx="2194146" cy="1203875"/>
      </dsp:txXfrm>
    </dsp:sp>
    <dsp:sp modelId="{DEC6762B-82AF-46A7-9BA7-928289E0791B}">
      <dsp:nvSpPr>
        <dsp:cNvPr id="0" name=""/>
        <dsp:cNvSpPr/>
      </dsp:nvSpPr>
      <dsp:spPr>
        <a:xfrm>
          <a:off x="2319728" y="603059"/>
          <a:ext cx="3981302" cy="3981302"/>
        </a:xfrm>
        <a:custGeom>
          <a:avLst/>
          <a:gdLst/>
          <a:ahLst/>
          <a:cxnLst/>
          <a:rect l="0" t="0" r="0" b="0"/>
          <a:pathLst>
            <a:path>
              <a:moveTo>
                <a:pt x="3098777" y="336943"/>
              </a:moveTo>
              <a:arcTo wR="1990651" hR="1990651" stAng="18229529" swAng="2291500"/>
            </a:path>
          </a:pathLst>
        </a:custGeom>
        <a:noFill/>
        <a:ln w="6350" cap="flat" cmpd="sng" algn="ctr">
          <a:solidFill>
            <a:srgbClr val="FF8F31"/>
          </a:solidFill>
          <a:prstDash val="solid"/>
          <a:miter lim="800000"/>
        </a:ln>
        <a:effectLst/>
      </dsp:spPr>
      <dsp:style>
        <a:lnRef idx="1">
          <a:scrgbClr r="0" g="0" b="0"/>
        </a:lnRef>
        <a:fillRef idx="0">
          <a:scrgbClr r="0" g="0" b="0"/>
        </a:fillRef>
        <a:effectRef idx="0">
          <a:scrgbClr r="0" g="0" b="0"/>
        </a:effectRef>
        <a:fontRef idx="minor"/>
      </dsp:style>
    </dsp:sp>
    <dsp:sp modelId="{CF0161FC-FA92-4BA2-8E87-5CDBF6F5768D}">
      <dsp:nvSpPr>
        <dsp:cNvPr id="0" name=""/>
        <dsp:cNvSpPr/>
      </dsp:nvSpPr>
      <dsp:spPr>
        <a:xfrm>
          <a:off x="5374972" y="1991772"/>
          <a:ext cx="1852116" cy="1203875"/>
        </a:xfrm>
        <a:prstGeom prst="rect">
          <a:avLst/>
        </a:prstGeom>
        <a:solidFill>
          <a:srgbClr val="6B7A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itchFamily="112" charset="0"/>
            </a:rPr>
            <a:t>Vetting of telepsychiatry firms</a:t>
          </a:r>
        </a:p>
      </dsp:txBody>
      <dsp:txXfrm>
        <a:off x="5374972" y="1991772"/>
        <a:ext cx="1852116" cy="1203875"/>
      </dsp:txXfrm>
    </dsp:sp>
    <dsp:sp modelId="{8F184ADF-FF17-46DD-94A9-77F99B26440E}">
      <dsp:nvSpPr>
        <dsp:cNvPr id="0" name=""/>
        <dsp:cNvSpPr/>
      </dsp:nvSpPr>
      <dsp:spPr>
        <a:xfrm>
          <a:off x="2319728" y="603059"/>
          <a:ext cx="3981302" cy="3981302"/>
        </a:xfrm>
        <a:custGeom>
          <a:avLst/>
          <a:gdLst/>
          <a:ahLst/>
          <a:cxnLst/>
          <a:rect l="0" t="0" r="0" b="0"/>
          <a:pathLst>
            <a:path>
              <a:moveTo>
                <a:pt x="3883482" y="2606994"/>
              </a:moveTo>
              <a:arcTo wR="1990651" hR="1990651" stAng="1082177" swAng="2628287"/>
            </a:path>
          </a:pathLst>
        </a:custGeom>
        <a:noFill/>
        <a:ln w="6350" cap="flat" cmpd="sng" algn="ctr">
          <a:solidFill>
            <a:srgbClr val="FF8F31"/>
          </a:solidFill>
          <a:prstDash val="solid"/>
          <a:miter lim="800000"/>
        </a:ln>
        <a:effectLst/>
      </dsp:spPr>
      <dsp:style>
        <a:lnRef idx="1">
          <a:scrgbClr r="0" g="0" b="0"/>
        </a:lnRef>
        <a:fillRef idx="0">
          <a:scrgbClr r="0" g="0" b="0"/>
        </a:fillRef>
        <a:effectRef idx="0">
          <a:scrgbClr r="0" g="0" b="0"/>
        </a:effectRef>
        <a:fontRef idx="minor"/>
      </dsp:style>
    </dsp:sp>
    <dsp:sp modelId="{AAA3E1C9-C843-4814-B1C6-76B1C442D321}">
      <dsp:nvSpPr>
        <dsp:cNvPr id="0" name=""/>
        <dsp:cNvSpPr/>
      </dsp:nvSpPr>
      <dsp:spPr>
        <a:xfrm>
          <a:off x="3384321" y="3982423"/>
          <a:ext cx="1852116" cy="1203875"/>
        </a:xfrm>
        <a:prstGeom prst="rect">
          <a:avLst/>
        </a:prstGeom>
        <a:solidFill>
          <a:srgbClr val="6B7A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itchFamily="112" charset="0"/>
            </a:rPr>
            <a:t>Multiple forms of recruitment failed</a:t>
          </a:r>
        </a:p>
      </dsp:txBody>
      <dsp:txXfrm>
        <a:off x="3384321" y="3982423"/>
        <a:ext cx="1852116" cy="1203875"/>
      </dsp:txXfrm>
    </dsp:sp>
    <dsp:sp modelId="{83FFE331-C665-44B1-913F-BD90C2DD1756}">
      <dsp:nvSpPr>
        <dsp:cNvPr id="0" name=""/>
        <dsp:cNvSpPr/>
      </dsp:nvSpPr>
      <dsp:spPr>
        <a:xfrm>
          <a:off x="2319728" y="603059"/>
          <a:ext cx="3981302" cy="3981302"/>
        </a:xfrm>
        <a:custGeom>
          <a:avLst/>
          <a:gdLst/>
          <a:ahLst/>
          <a:cxnLst/>
          <a:rect l="0" t="0" r="0" b="0"/>
          <a:pathLst>
            <a:path>
              <a:moveTo>
                <a:pt x="1051225" y="3745692"/>
              </a:moveTo>
              <a:arcTo wR="1990651" hR="1990651" stAng="7089536" swAng="2628287"/>
            </a:path>
          </a:pathLst>
        </a:custGeom>
        <a:noFill/>
        <a:ln w="6350" cap="flat" cmpd="sng" algn="ctr">
          <a:solidFill>
            <a:srgbClr val="FF8F31"/>
          </a:solidFill>
          <a:prstDash val="solid"/>
          <a:miter lim="800000"/>
        </a:ln>
        <a:effectLst/>
      </dsp:spPr>
      <dsp:style>
        <a:lnRef idx="1">
          <a:scrgbClr r="0" g="0" b="0"/>
        </a:lnRef>
        <a:fillRef idx="0">
          <a:scrgbClr r="0" g="0" b="0"/>
        </a:fillRef>
        <a:effectRef idx="0">
          <a:scrgbClr r="0" g="0" b="0"/>
        </a:effectRef>
        <a:fontRef idx="minor"/>
      </dsp:style>
    </dsp:sp>
    <dsp:sp modelId="{DC6C3B71-4E78-4BDC-870A-6D8035D6CC5E}">
      <dsp:nvSpPr>
        <dsp:cNvPr id="0" name=""/>
        <dsp:cNvSpPr/>
      </dsp:nvSpPr>
      <dsp:spPr>
        <a:xfrm>
          <a:off x="1393670" y="1991772"/>
          <a:ext cx="1852116" cy="1203875"/>
        </a:xfrm>
        <a:prstGeom prst="rect">
          <a:avLst/>
        </a:prstGeom>
        <a:solidFill>
          <a:srgbClr val="6B7A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itchFamily="112" charset="0"/>
            </a:rPr>
            <a:t>Covering clinic responsibilities</a:t>
          </a:r>
        </a:p>
      </dsp:txBody>
      <dsp:txXfrm>
        <a:off x="1393670" y="1991772"/>
        <a:ext cx="1852116" cy="1203875"/>
      </dsp:txXfrm>
    </dsp:sp>
    <dsp:sp modelId="{4C46E0ED-7DE8-456C-8228-69C87190B777}">
      <dsp:nvSpPr>
        <dsp:cNvPr id="0" name=""/>
        <dsp:cNvSpPr/>
      </dsp:nvSpPr>
      <dsp:spPr>
        <a:xfrm>
          <a:off x="2319728" y="603059"/>
          <a:ext cx="3981302" cy="3981302"/>
        </a:xfrm>
        <a:custGeom>
          <a:avLst/>
          <a:gdLst/>
          <a:ahLst/>
          <a:cxnLst/>
          <a:rect l="0" t="0" r="0" b="0"/>
          <a:pathLst>
            <a:path>
              <a:moveTo>
                <a:pt x="97245" y="1376072"/>
              </a:moveTo>
              <a:arcTo wR="1990651" hR="1990651" stAng="11878971" swAng="2291500"/>
            </a:path>
          </a:pathLst>
        </a:custGeom>
        <a:noFill/>
        <a:ln w="6350" cap="flat" cmpd="sng" algn="ctr">
          <a:solidFill>
            <a:srgbClr val="FF8F31"/>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0.35943</cdr:x>
      <cdr:y>0.23493</cdr:y>
    </cdr:from>
    <cdr:to>
      <cdr:x>1</cdr:x>
      <cdr:y>1</cdr:y>
    </cdr:to>
    <cdr:pic>
      <cdr:nvPicPr>
        <cdr:cNvPr id="2" name="Graphic 64" descr="Children">
          <a:extLst xmlns:a="http://schemas.openxmlformats.org/drawingml/2006/main">
            <a:ext uri="{FF2B5EF4-FFF2-40B4-BE49-F238E27FC236}">
              <a16:creationId xmlns:a16="http://schemas.microsoft.com/office/drawing/2014/main" id="{DBA13652-4138-407A-9931-49A7D0B26F5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13080" y="280777"/>
          <a:ext cx="914400" cy="914400"/>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85D6-7B7A-49C4-BB69-049B0A591A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4A44A3-8C45-4201-9D1A-196CA303B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2599D5-1C6A-4BA0-A992-0039B1E9ED72}"/>
              </a:ext>
            </a:extLst>
          </p:cNvPr>
          <p:cNvSpPr>
            <a:spLocks noGrp="1"/>
          </p:cNvSpPr>
          <p:nvPr>
            <p:ph type="dt" sz="half" idx="10"/>
          </p:nvPr>
        </p:nvSpPr>
        <p:spPr/>
        <p:txBody>
          <a:bodyPr/>
          <a:lstStyle/>
          <a:p>
            <a:fld id="{F76F0631-97BA-4CD3-B32C-69610DFBE655}" type="datetimeFigureOut">
              <a:rPr lang="en-US" smtClean="0"/>
              <a:t>6/1/2018</a:t>
            </a:fld>
            <a:endParaRPr lang="en-US" dirty="0"/>
          </a:p>
        </p:txBody>
      </p:sp>
      <p:sp>
        <p:nvSpPr>
          <p:cNvPr id="5" name="Footer Placeholder 4">
            <a:extLst>
              <a:ext uri="{FF2B5EF4-FFF2-40B4-BE49-F238E27FC236}">
                <a16:creationId xmlns:a16="http://schemas.microsoft.com/office/drawing/2014/main" id="{E45F2B4B-407E-496A-B4CF-4724B8B22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4A275-EC19-4F56-A7B6-B1BAAFA84CA7}"/>
              </a:ext>
            </a:extLst>
          </p:cNvPr>
          <p:cNvSpPr>
            <a:spLocks noGrp="1"/>
          </p:cNvSpPr>
          <p:nvPr>
            <p:ph type="sldNum" sz="quarter" idx="12"/>
          </p:nvPr>
        </p:nvSpPr>
        <p:spPr>
          <a:xfrm>
            <a:off x="8610600" y="6356350"/>
            <a:ext cx="2743200" cy="365125"/>
          </a:xfrm>
        </p:spPr>
        <p:txBody>
          <a:bodyPr/>
          <a:lstStyle/>
          <a:p>
            <a:fld id="{62627759-A33D-45E2-868D-7B4184714B26}" type="slidenum">
              <a:rPr lang="en-US" smtClean="0"/>
              <a:t>‹#›</a:t>
            </a:fld>
            <a:endParaRPr lang="en-US"/>
          </a:p>
        </p:txBody>
      </p:sp>
    </p:spTree>
    <p:extLst>
      <p:ext uri="{BB962C8B-B14F-4D97-AF65-F5344CB8AC3E}">
        <p14:creationId xmlns:p14="http://schemas.microsoft.com/office/powerpoint/2010/main" val="185234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B32E-DCF5-4A97-9CB2-A6F82E55D2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0A844-8456-4F15-8141-E427219C9E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2A043-9E3E-4C38-9E14-F4B8E786CB2F}"/>
              </a:ext>
            </a:extLst>
          </p:cNvPr>
          <p:cNvSpPr>
            <a:spLocks noGrp="1"/>
          </p:cNvSpPr>
          <p:nvPr>
            <p:ph type="dt" sz="half" idx="10"/>
          </p:nvPr>
        </p:nvSpPr>
        <p:spPr/>
        <p:txBody>
          <a:bodyPr/>
          <a:lstStyle/>
          <a:p>
            <a:fld id="{F76F0631-97BA-4CD3-B32C-69610DFBE655}" type="datetimeFigureOut">
              <a:rPr lang="en-US" smtClean="0"/>
              <a:t>6/1/2018</a:t>
            </a:fld>
            <a:endParaRPr lang="en-US"/>
          </a:p>
        </p:txBody>
      </p:sp>
      <p:sp>
        <p:nvSpPr>
          <p:cNvPr id="5" name="Footer Placeholder 4">
            <a:extLst>
              <a:ext uri="{FF2B5EF4-FFF2-40B4-BE49-F238E27FC236}">
                <a16:creationId xmlns:a16="http://schemas.microsoft.com/office/drawing/2014/main" id="{E7BF2F3B-B31A-444D-A8FB-6CB388B16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C9AB3-87B6-4462-B7E8-30041AE968C0}"/>
              </a:ext>
            </a:extLst>
          </p:cNvPr>
          <p:cNvSpPr>
            <a:spLocks noGrp="1"/>
          </p:cNvSpPr>
          <p:nvPr>
            <p:ph type="sldNum" sz="quarter" idx="12"/>
          </p:nvPr>
        </p:nvSpPr>
        <p:spPr/>
        <p:txBody>
          <a:bodyPr/>
          <a:lstStyle/>
          <a:p>
            <a:fld id="{62627759-A33D-45E2-868D-7B4184714B26}" type="slidenum">
              <a:rPr lang="en-US" smtClean="0"/>
              <a:t>‹#›</a:t>
            </a:fld>
            <a:endParaRPr lang="en-US"/>
          </a:p>
        </p:txBody>
      </p:sp>
      <p:pic>
        <p:nvPicPr>
          <p:cNvPr id="7" name="Picture 6">
            <a:extLst>
              <a:ext uri="{FF2B5EF4-FFF2-40B4-BE49-F238E27FC236}">
                <a16:creationId xmlns:a16="http://schemas.microsoft.com/office/drawing/2014/main" id="{3356C098-2B80-4D8F-BDAF-AB07F56C7F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971327"/>
            <a:ext cx="2155902" cy="770045"/>
          </a:xfrm>
          <a:prstGeom prst="rect">
            <a:avLst/>
          </a:prstGeom>
        </p:spPr>
      </p:pic>
    </p:spTree>
    <p:extLst>
      <p:ext uri="{BB962C8B-B14F-4D97-AF65-F5344CB8AC3E}">
        <p14:creationId xmlns:p14="http://schemas.microsoft.com/office/powerpoint/2010/main" val="267499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7647B-490A-45E7-A35A-90BC3535E0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4970B3-00E4-484E-86A8-CD7B1F036C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6DFFF-1B7D-4853-875B-9CCDD2E76C4A}"/>
              </a:ext>
            </a:extLst>
          </p:cNvPr>
          <p:cNvSpPr>
            <a:spLocks noGrp="1"/>
          </p:cNvSpPr>
          <p:nvPr>
            <p:ph type="dt" sz="half" idx="10"/>
          </p:nvPr>
        </p:nvSpPr>
        <p:spPr/>
        <p:txBody>
          <a:bodyPr/>
          <a:lstStyle/>
          <a:p>
            <a:fld id="{F76F0631-97BA-4CD3-B32C-69610DFBE655}" type="datetimeFigureOut">
              <a:rPr lang="en-US" smtClean="0"/>
              <a:t>6/1/2018</a:t>
            </a:fld>
            <a:endParaRPr lang="en-US" dirty="0"/>
          </a:p>
        </p:txBody>
      </p:sp>
      <p:sp>
        <p:nvSpPr>
          <p:cNvPr id="5" name="Footer Placeholder 4">
            <a:extLst>
              <a:ext uri="{FF2B5EF4-FFF2-40B4-BE49-F238E27FC236}">
                <a16:creationId xmlns:a16="http://schemas.microsoft.com/office/drawing/2014/main" id="{73C2E35C-1B25-4631-997C-4600A610F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99287-0813-4B0F-946C-8B7477B9D8A9}"/>
              </a:ext>
            </a:extLst>
          </p:cNvPr>
          <p:cNvSpPr>
            <a:spLocks noGrp="1"/>
          </p:cNvSpPr>
          <p:nvPr>
            <p:ph type="sldNum" sz="quarter" idx="12"/>
          </p:nvPr>
        </p:nvSpPr>
        <p:spPr/>
        <p:txBody>
          <a:bodyPr/>
          <a:lstStyle/>
          <a:p>
            <a:fld id="{62627759-A33D-45E2-868D-7B4184714B26}" type="slidenum">
              <a:rPr lang="en-US" smtClean="0"/>
              <a:t>‹#›</a:t>
            </a:fld>
            <a:endParaRPr lang="en-US"/>
          </a:p>
        </p:txBody>
      </p:sp>
      <p:pic>
        <p:nvPicPr>
          <p:cNvPr id="7" name="Picture 6">
            <a:extLst>
              <a:ext uri="{FF2B5EF4-FFF2-40B4-BE49-F238E27FC236}">
                <a16:creationId xmlns:a16="http://schemas.microsoft.com/office/drawing/2014/main" id="{B00B9382-74A4-4715-81DA-711BB3D3C8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971327"/>
            <a:ext cx="2155902" cy="770045"/>
          </a:xfrm>
          <a:prstGeom prst="rect">
            <a:avLst/>
          </a:prstGeom>
        </p:spPr>
      </p:pic>
    </p:spTree>
    <p:extLst>
      <p:ext uri="{BB962C8B-B14F-4D97-AF65-F5344CB8AC3E}">
        <p14:creationId xmlns:p14="http://schemas.microsoft.com/office/powerpoint/2010/main" val="154648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A230-3C95-4B1A-B612-044FDC35F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77266-7CB5-4D63-9F08-9A23B25FA1ED}"/>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0F5900-B464-4C35-8AAB-5D394AA52E50}"/>
              </a:ext>
            </a:extLst>
          </p:cNvPr>
          <p:cNvSpPr>
            <a:spLocks noGrp="1"/>
          </p:cNvSpPr>
          <p:nvPr>
            <p:ph type="dt" sz="half" idx="10"/>
          </p:nvPr>
        </p:nvSpPr>
        <p:spPr/>
        <p:txBody>
          <a:bodyPr/>
          <a:lstStyle/>
          <a:p>
            <a:fld id="{F76F0631-97BA-4CD3-B32C-69610DFBE655}" type="datetimeFigureOut">
              <a:rPr lang="en-US" smtClean="0"/>
              <a:t>6/1/2018</a:t>
            </a:fld>
            <a:endParaRPr lang="en-US" dirty="0"/>
          </a:p>
        </p:txBody>
      </p:sp>
      <p:sp>
        <p:nvSpPr>
          <p:cNvPr id="5" name="Footer Placeholder 4">
            <a:extLst>
              <a:ext uri="{FF2B5EF4-FFF2-40B4-BE49-F238E27FC236}">
                <a16:creationId xmlns:a16="http://schemas.microsoft.com/office/drawing/2014/main" id="{72736A34-161B-4797-9E31-00F7F284F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64BF7-BB3A-45A8-A276-3492632BD58D}"/>
              </a:ext>
            </a:extLst>
          </p:cNvPr>
          <p:cNvSpPr>
            <a:spLocks noGrp="1"/>
          </p:cNvSpPr>
          <p:nvPr>
            <p:ph type="sldNum" sz="quarter" idx="12"/>
          </p:nvPr>
        </p:nvSpPr>
        <p:spPr/>
        <p:txBody>
          <a:bodyPr/>
          <a:lstStyle/>
          <a:p>
            <a:fld id="{62627759-A33D-45E2-868D-7B4184714B26}" type="slidenum">
              <a:rPr lang="en-US" smtClean="0"/>
              <a:t>‹#›</a:t>
            </a:fld>
            <a:endParaRPr lang="en-US"/>
          </a:p>
        </p:txBody>
      </p:sp>
      <p:pic>
        <p:nvPicPr>
          <p:cNvPr id="7" name="Picture 6">
            <a:extLst>
              <a:ext uri="{FF2B5EF4-FFF2-40B4-BE49-F238E27FC236}">
                <a16:creationId xmlns:a16="http://schemas.microsoft.com/office/drawing/2014/main" id="{B6AFFA2C-F649-4FEE-867C-D55BCEFE28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971327"/>
            <a:ext cx="2155902" cy="770045"/>
          </a:xfrm>
          <a:prstGeom prst="rect">
            <a:avLst/>
          </a:prstGeom>
        </p:spPr>
      </p:pic>
    </p:spTree>
    <p:extLst>
      <p:ext uri="{BB962C8B-B14F-4D97-AF65-F5344CB8AC3E}">
        <p14:creationId xmlns:p14="http://schemas.microsoft.com/office/powerpoint/2010/main" val="229242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3CE-3091-42D3-9305-A8B49A6D22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FE20F4-ABA5-4BAA-AC5E-23307B3CFE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94001A-6BD3-4F30-8511-28FBB7CF25DD}"/>
              </a:ext>
            </a:extLst>
          </p:cNvPr>
          <p:cNvSpPr>
            <a:spLocks noGrp="1"/>
          </p:cNvSpPr>
          <p:nvPr>
            <p:ph type="dt" sz="half" idx="10"/>
          </p:nvPr>
        </p:nvSpPr>
        <p:spPr/>
        <p:txBody>
          <a:bodyPr/>
          <a:lstStyle/>
          <a:p>
            <a:fld id="{F76F0631-97BA-4CD3-B32C-69610DFBE655}" type="datetimeFigureOut">
              <a:rPr lang="en-US" smtClean="0"/>
              <a:t>6/1/2018</a:t>
            </a:fld>
            <a:endParaRPr lang="en-US"/>
          </a:p>
        </p:txBody>
      </p:sp>
      <p:sp>
        <p:nvSpPr>
          <p:cNvPr id="5" name="Footer Placeholder 4">
            <a:extLst>
              <a:ext uri="{FF2B5EF4-FFF2-40B4-BE49-F238E27FC236}">
                <a16:creationId xmlns:a16="http://schemas.microsoft.com/office/drawing/2014/main" id="{1090E1A6-D313-432B-884F-BA876DBDF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C5E1E-53D8-448E-940D-DDAF16EA3C02}"/>
              </a:ext>
            </a:extLst>
          </p:cNvPr>
          <p:cNvSpPr>
            <a:spLocks noGrp="1"/>
          </p:cNvSpPr>
          <p:nvPr>
            <p:ph type="sldNum" sz="quarter" idx="12"/>
          </p:nvPr>
        </p:nvSpPr>
        <p:spPr/>
        <p:txBody>
          <a:bodyPr/>
          <a:lstStyle/>
          <a:p>
            <a:fld id="{62627759-A33D-45E2-868D-7B4184714B26}" type="slidenum">
              <a:rPr lang="en-US" smtClean="0"/>
              <a:t>‹#›</a:t>
            </a:fld>
            <a:endParaRPr lang="en-US"/>
          </a:p>
        </p:txBody>
      </p:sp>
      <p:pic>
        <p:nvPicPr>
          <p:cNvPr id="7" name="Picture 6">
            <a:extLst>
              <a:ext uri="{FF2B5EF4-FFF2-40B4-BE49-F238E27FC236}">
                <a16:creationId xmlns:a16="http://schemas.microsoft.com/office/drawing/2014/main" id="{23311ABC-1F25-4458-A1B7-17C189A4B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971327"/>
            <a:ext cx="2155902" cy="770045"/>
          </a:xfrm>
          <a:prstGeom prst="rect">
            <a:avLst/>
          </a:prstGeom>
        </p:spPr>
      </p:pic>
    </p:spTree>
    <p:extLst>
      <p:ext uri="{BB962C8B-B14F-4D97-AF65-F5344CB8AC3E}">
        <p14:creationId xmlns:p14="http://schemas.microsoft.com/office/powerpoint/2010/main" val="417502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0201-BFE5-430D-8B1C-F675BCB10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CD7CD-00ED-4260-904A-68D58A75D3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E0B3FD-8454-4B25-B2DA-4DBDD300C8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A97EFF-48B0-427A-9759-ED536382C073}"/>
              </a:ext>
            </a:extLst>
          </p:cNvPr>
          <p:cNvSpPr>
            <a:spLocks noGrp="1"/>
          </p:cNvSpPr>
          <p:nvPr>
            <p:ph type="dt" sz="half" idx="10"/>
          </p:nvPr>
        </p:nvSpPr>
        <p:spPr/>
        <p:txBody>
          <a:bodyPr/>
          <a:lstStyle/>
          <a:p>
            <a:fld id="{F76F0631-97BA-4CD3-B32C-69610DFBE655}" type="datetimeFigureOut">
              <a:rPr lang="en-US" smtClean="0"/>
              <a:t>6/1/2018</a:t>
            </a:fld>
            <a:endParaRPr lang="en-US"/>
          </a:p>
        </p:txBody>
      </p:sp>
      <p:sp>
        <p:nvSpPr>
          <p:cNvPr id="6" name="Footer Placeholder 5">
            <a:extLst>
              <a:ext uri="{FF2B5EF4-FFF2-40B4-BE49-F238E27FC236}">
                <a16:creationId xmlns:a16="http://schemas.microsoft.com/office/drawing/2014/main" id="{CD4DB422-7470-4FE5-80B0-FAA2C031AC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EF35F-AEE0-4E27-A411-CDF8C915ED51}"/>
              </a:ext>
            </a:extLst>
          </p:cNvPr>
          <p:cNvSpPr>
            <a:spLocks noGrp="1"/>
          </p:cNvSpPr>
          <p:nvPr>
            <p:ph type="sldNum" sz="quarter" idx="12"/>
          </p:nvPr>
        </p:nvSpPr>
        <p:spPr/>
        <p:txBody>
          <a:bodyPr/>
          <a:lstStyle/>
          <a:p>
            <a:fld id="{62627759-A33D-45E2-868D-7B4184714B26}" type="slidenum">
              <a:rPr lang="en-US" smtClean="0"/>
              <a:t>‹#›</a:t>
            </a:fld>
            <a:endParaRPr lang="en-US"/>
          </a:p>
        </p:txBody>
      </p:sp>
      <p:pic>
        <p:nvPicPr>
          <p:cNvPr id="8" name="Picture 7">
            <a:extLst>
              <a:ext uri="{FF2B5EF4-FFF2-40B4-BE49-F238E27FC236}">
                <a16:creationId xmlns:a16="http://schemas.microsoft.com/office/drawing/2014/main" id="{681B14A8-887B-44D8-8685-3E3791A7AD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971327"/>
            <a:ext cx="2155902" cy="770045"/>
          </a:xfrm>
          <a:prstGeom prst="rect">
            <a:avLst/>
          </a:prstGeom>
        </p:spPr>
      </p:pic>
    </p:spTree>
    <p:extLst>
      <p:ext uri="{BB962C8B-B14F-4D97-AF65-F5344CB8AC3E}">
        <p14:creationId xmlns:p14="http://schemas.microsoft.com/office/powerpoint/2010/main" val="205134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E5F2-FBE2-4A97-8FCA-10CD8F114A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D21873-B79C-45F6-83EC-906EB058AB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E4B17E-9D42-40AC-B5F7-B0162C3BFD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7A4C90-EEA6-4BE4-927A-CF7F53C16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C7A827-D5D9-491A-A25B-9727A4B735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39009F-64E7-4831-8A24-105C2F5A6A55}"/>
              </a:ext>
            </a:extLst>
          </p:cNvPr>
          <p:cNvSpPr>
            <a:spLocks noGrp="1"/>
          </p:cNvSpPr>
          <p:nvPr>
            <p:ph type="dt" sz="half" idx="10"/>
          </p:nvPr>
        </p:nvSpPr>
        <p:spPr/>
        <p:txBody>
          <a:bodyPr/>
          <a:lstStyle/>
          <a:p>
            <a:fld id="{F76F0631-97BA-4CD3-B32C-69610DFBE655}" type="datetimeFigureOut">
              <a:rPr lang="en-US" smtClean="0"/>
              <a:t>6/1/2018</a:t>
            </a:fld>
            <a:endParaRPr lang="en-US"/>
          </a:p>
        </p:txBody>
      </p:sp>
      <p:sp>
        <p:nvSpPr>
          <p:cNvPr id="8" name="Footer Placeholder 7">
            <a:extLst>
              <a:ext uri="{FF2B5EF4-FFF2-40B4-BE49-F238E27FC236}">
                <a16:creationId xmlns:a16="http://schemas.microsoft.com/office/drawing/2014/main" id="{9D79B933-CF2C-496D-9715-AF452E8F14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B7D01D-115E-4317-8F3C-2EC2C04C79C3}"/>
              </a:ext>
            </a:extLst>
          </p:cNvPr>
          <p:cNvSpPr>
            <a:spLocks noGrp="1"/>
          </p:cNvSpPr>
          <p:nvPr>
            <p:ph type="sldNum" sz="quarter" idx="12"/>
          </p:nvPr>
        </p:nvSpPr>
        <p:spPr/>
        <p:txBody>
          <a:bodyPr/>
          <a:lstStyle/>
          <a:p>
            <a:fld id="{62627759-A33D-45E2-868D-7B4184714B26}" type="slidenum">
              <a:rPr lang="en-US" smtClean="0"/>
              <a:t>‹#›</a:t>
            </a:fld>
            <a:endParaRPr lang="en-US"/>
          </a:p>
        </p:txBody>
      </p:sp>
      <p:pic>
        <p:nvPicPr>
          <p:cNvPr id="10" name="Picture 9">
            <a:extLst>
              <a:ext uri="{FF2B5EF4-FFF2-40B4-BE49-F238E27FC236}">
                <a16:creationId xmlns:a16="http://schemas.microsoft.com/office/drawing/2014/main" id="{A4A50E7D-AE92-474C-9CA2-5CFE147FDA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971327"/>
            <a:ext cx="2155902" cy="770045"/>
          </a:xfrm>
          <a:prstGeom prst="rect">
            <a:avLst/>
          </a:prstGeom>
        </p:spPr>
      </p:pic>
    </p:spTree>
    <p:extLst>
      <p:ext uri="{BB962C8B-B14F-4D97-AF65-F5344CB8AC3E}">
        <p14:creationId xmlns:p14="http://schemas.microsoft.com/office/powerpoint/2010/main" val="131554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92E8-7EE1-4382-9A90-2136C2FFC4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B9BAE3-8367-46E7-822B-671EB9F97B80}"/>
              </a:ext>
            </a:extLst>
          </p:cNvPr>
          <p:cNvSpPr>
            <a:spLocks noGrp="1"/>
          </p:cNvSpPr>
          <p:nvPr>
            <p:ph type="dt" sz="half" idx="10"/>
          </p:nvPr>
        </p:nvSpPr>
        <p:spPr/>
        <p:txBody>
          <a:bodyPr/>
          <a:lstStyle/>
          <a:p>
            <a:fld id="{F76F0631-97BA-4CD3-B32C-69610DFBE655}" type="datetimeFigureOut">
              <a:rPr lang="en-US" smtClean="0"/>
              <a:t>6/1/2018</a:t>
            </a:fld>
            <a:endParaRPr lang="en-US" dirty="0"/>
          </a:p>
        </p:txBody>
      </p:sp>
      <p:sp>
        <p:nvSpPr>
          <p:cNvPr id="4" name="Footer Placeholder 3">
            <a:extLst>
              <a:ext uri="{FF2B5EF4-FFF2-40B4-BE49-F238E27FC236}">
                <a16:creationId xmlns:a16="http://schemas.microsoft.com/office/drawing/2014/main" id="{0A64D365-BEAF-4312-8E60-3700F86F5E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A53E12-5818-480A-B5CE-0174E17A1104}"/>
              </a:ext>
            </a:extLst>
          </p:cNvPr>
          <p:cNvSpPr>
            <a:spLocks noGrp="1"/>
          </p:cNvSpPr>
          <p:nvPr>
            <p:ph type="sldNum" sz="quarter" idx="12"/>
          </p:nvPr>
        </p:nvSpPr>
        <p:spPr/>
        <p:txBody>
          <a:bodyPr/>
          <a:lstStyle/>
          <a:p>
            <a:fld id="{62627759-A33D-45E2-868D-7B4184714B26}" type="slidenum">
              <a:rPr lang="en-US" smtClean="0"/>
              <a:t>‹#›</a:t>
            </a:fld>
            <a:endParaRPr lang="en-US"/>
          </a:p>
        </p:txBody>
      </p:sp>
      <p:pic>
        <p:nvPicPr>
          <p:cNvPr id="6" name="Picture 5">
            <a:extLst>
              <a:ext uri="{FF2B5EF4-FFF2-40B4-BE49-F238E27FC236}">
                <a16:creationId xmlns:a16="http://schemas.microsoft.com/office/drawing/2014/main" id="{DD930FC3-CDD3-43E4-9169-B5B406D07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971327"/>
            <a:ext cx="2155902" cy="770045"/>
          </a:xfrm>
          <a:prstGeom prst="rect">
            <a:avLst/>
          </a:prstGeom>
        </p:spPr>
      </p:pic>
    </p:spTree>
    <p:extLst>
      <p:ext uri="{BB962C8B-B14F-4D97-AF65-F5344CB8AC3E}">
        <p14:creationId xmlns:p14="http://schemas.microsoft.com/office/powerpoint/2010/main" val="216291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0A8D3-B6FB-44D1-9F0E-AE44502745EF}"/>
              </a:ext>
            </a:extLst>
          </p:cNvPr>
          <p:cNvSpPr>
            <a:spLocks noGrp="1"/>
          </p:cNvSpPr>
          <p:nvPr>
            <p:ph type="dt" sz="half" idx="10"/>
          </p:nvPr>
        </p:nvSpPr>
        <p:spPr/>
        <p:txBody>
          <a:bodyPr/>
          <a:lstStyle/>
          <a:p>
            <a:fld id="{F76F0631-97BA-4CD3-B32C-69610DFBE655}" type="datetimeFigureOut">
              <a:rPr lang="en-US" smtClean="0"/>
              <a:t>6/1/2018</a:t>
            </a:fld>
            <a:endParaRPr lang="en-US"/>
          </a:p>
        </p:txBody>
      </p:sp>
      <p:sp>
        <p:nvSpPr>
          <p:cNvPr id="3" name="Footer Placeholder 2">
            <a:extLst>
              <a:ext uri="{FF2B5EF4-FFF2-40B4-BE49-F238E27FC236}">
                <a16:creationId xmlns:a16="http://schemas.microsoft.com/office/drawing/2014/main" id="{3F566F96-8E06-45C1-BC78-94CC7C9B7F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2B71E4-5B9F-4FE4-8CE1-89D99FE46494}"/>
              </a:ext>
            </a:extLst>
          </p:cNvPr>
          <p:cNvSpPr>
            <a:spLocks noGrp="1"/>
          </p:cNvSpPr>
          <p:nvPr>
            <p:ph type="sldNum" sz="quarter" idx="12"/>
          </p:nvPr>
        </p:nvSpPr>
        <p:spPr/>
        <p:txBody>
          <a:bodyPr/>
          <a:lstStyle/>
          <a:p>
            <a:fld id="{62627759-A33D-45E2-868D-7B4184714B26}" type="slidenum">
              <a:rPr lang="en-US" smtClean="0"/>
              <a:t>‹#›</a:t>
            </a:fld>
            <a:endParaRPr lang="en-US"/>
          </a:p>
        </p:txBody>
      </p:sp>
      <p:pic>
        <p:nvPicPr>
          <p:cNvPr id="5" name="Picture 4">
            <a:extLst>
              <a:ext uri="{FF2B5EF4-FFF2-40B4-BE49-F238E27FC236}">
                <a16:creationId xmlns:a16="http://schemas.microsoft.com/office/drawing/2014/main" id="{ACBBAF47-EB09-43C6-ABCE-4290DF5195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971327"/>
            <a:ext cx="2155902" cy="770045"/>
          </a:xfrm>
          <a:prstGeom prst="rect">
            <a:avLst/>
          </a:prstGeom>
        </p:spPr>
      </p:pic>
    </p:spTree>
    <p:extLst>
      <p:ext uri="{BB962C8B-B14F-4D97-AF65-F5344CB8AC3E}">
        <p14:creationId xmlns:p14="http://schemas.microsoft.com/office/powerpoint/2010/main" val="50474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D443-A937-4B52-B13E-86D581101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BF16D0-11F2-4E65-9DF4-8969F4B1E8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D03F8D-290D-4E45-AACF-06B93F480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2F82C9-FCAE-49A2-9537-56D1FA4F3F14}"/>
              </a:ext>
            </a:extLst>
          </p:cNvPr>
          <p:cNvSpPr>
            <a:spLocks noGrp="1"/>
          </p:cNvSpPr>
          <p:nvPr>
            <p:ph type="dt" sz="half" idx="10"/>
          </p:nvPr>
        </p:nvSpPr>
        <p:spPr/>
        <p:txBody>
          <a:bodyPr/>
          <a:lstStyle/>
          <a:p>
            <a:fld id="{F76F0631-97BA-4CD3-B32C-69610DFBE655}" type="datetimeFigureOut">
              <a:rPr lang="en-US" smtClean="0"/>
              <a:t>6/1/2018</a:t>
            </a:fld>
            <a:endParaRPr lang="en-US"/>
          </a:p>
        </p:txBody>
      </p:sp>
      <p:sp>
        <p:nvSpPr>
          <p:cNvPr id="6" name="Footer Placeholder 5">
            <a:extLst>
              <a:ext uri="{FF2B5EF4-FFF2-40B4-BE49-F238E27FC236}">
                <a16:creationId xmlns:a16="http://schemas.microsoft.com/office/drawing/2014/main" id="{A05C5235-6760-4E5A-A817-FF3B31681F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5E2A38-DF64-4C7C-808E-CA7E45FBBE20}"/>
              </a:ext>
            </a:extLst>
          </p:cNvPr>
          <p:cNvSpPr>
            <a:spLocks noGrp="1"/>
          </p:cNvSpPr>
          <p:nvPr>
            <p:ph type="sldNum" sz="quarter" idx="12"/>
          </p:nvPr>
        </p:nvSpPr>
        <p:spPr/>
        <p:txBody>
          <a:bodyPr/>
          <a:lstStyle/>
          <a:p>
            <a:fld id="{62627759-A33D-45E2-868D-7B4184714B26}" type="slidenum">
              <a:rPr lang="en-US" smtClean="0"/>
              <a:t>‹#›</a:t>
            </a:fld>
            <a:endParaRPr lang="en-US"/>
          </a:p>
        </p:txBody>
      </p:sp>
      <p:pic>
        <p:nvPicPr>
          <p:cNvPr id="8" name="Picture 7">
            <a:extLst>
              <a:ext uri="{FF2B5EF4-FFF2-40B4-BE49-F238E27FC236}">
                <a16:creationId xmlns:a16="http://schemas.microsoft.com/office/drawing/2014/main" id="{30A43A8E-5886-4A61-957B-80263A7176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971327"/>
            <a:ext cx="2155902" cy="770045"/>
          </a:xfrm>
          <a:prstGeom prst="rect">
            <a:avLst/>
          </a:prstGeom>
        </p:spPr>
      </p:pic>
    </p:spTree>
    <p:extLst>
      <p:ext uri="{BB962C8B-B14F-4D97-AF65-F5344CB8AC3E}">
        <p14:creationId xmlns:p14="http://schemas.microsoft.com/office/powerpoint/2010/main" val="243094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31E4-715D-4C8F-98A4-A7E174D65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3D04B5-6F51-4BD4-99E5-87C4C275B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205C5-F2D5-4D15-B376-BC90FCA09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BF2D95-BCBD-41A3-9CDB-799985E48BD1}"/>
              </a:ext>
            </a:extLst>
          </p:cNvPr>
          <p:cNvSpPr>
            <a:spLocks noGrp="1"/>
          </p:cNvSpPr>
          <p:nvPr>
            <p:ph type="dt" sz="half" idx="10"/>
          </p:nvPr>
        </p:nvSpPr>
        <p:spPr/>
        <p:txBody>
          <a:bodyPr/>
          <a:lstStyle/>
          <a:p>
            <a:fld id="{F76F0631-97BA-4CD3-B32C-69610DFBE655}" type="datetimeFigureOut">
              <a:rPr lang="en-US" smtClean="0"/>
              <a:t>6/1/2018</a:t>
            </a:fld>
            <a:endParaRPr lang="en-US"/>
          </a:p>
        </p:txBody>
      </p:sp>
      <p:sp>
        <p:nvSpPr>
          <p:cNvPr id="6" name="Footer Placeholder 5">
            <a:extLst>
              <a:ext uri="{FF2B5EF4-FFF2-40B4-BE49-F238E27FC236}">
                <a16:creationId xmlns:a16="http://schemas.microsoft.com/office/drawing/2014/main" id="{DC0765EE-2B06-4786-8D6A-DDDE4DF27C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7466F4-49C1-4531-913F-C5EF1A424923}"/>
              </a:ext>
            </a:extLst>
          </p:cNvPr>
          <p:cNvSpPr>
            <a:spLocks noGrp="1"/>
          </p:cNvSpPr>
          <p:nvPr>
            <p:ph type="sldNum" sz="quarter" idx="12"/>
          </p:nvPr>
        </p:nvSpPr>
        <p:spPr/>
        <p:txBody>
          <a:bodyPr/>
          <a:lstStyle/>
          <a:p>
            <a:fld id="{62627759-A33D-45E2-868D-7B4184714B26}" type="slidenum">
              <a:rPr lang="en-US" smtClean="0"/>
              <a:t>‹#›</a:t>
            </a:fld>
            <a:endParaRPr lang="en-US"/>
          </a:p>
        </p:txBody>
      </p:sp>
      <p:pic>
        <p:nvPicPr>
          <p:cNvPr id="8" name="Picture 7">
            <a:extLst>
              <a:ext uri="{FF2B5EF4-FFF2-40B4-BE49-F238E27FC236}">
                <a16:creationId xmlns:a16="http://schemas.microsoft.com/office/drawing/2014/main" id="{CFD50462-E39E-43CD-B332-0C3E8C442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971327"/>
            <a:ext cx="2155902" cy="770045"/>
          </a:xfrm>
          <a:prstGeom prst="rect">
            <a:avLst/>
          </a:prstGeom>
        </p:spPr>
      </p:pic>
    </p:spTree>
    <p:extLst>
      <p:ext uri="{BB962C8B-B14F-4D97-AF65-F5344CB8AC3E}">
        <p14:creationId xmlns:p14="http://schemas.microsoft.com/office/powerpoint/2010/main" val="81164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A8C2B2-C0A3-48C5-B0E9-2348ACBBD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598092-F96C-4B66-9938-4634D496E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A1CC3-6D61-4D52-86A1-17ACB3C344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F0631-97BA-4CD3-B32C-69610DFBE655}" type="datetimeFigureOut">
              <a:rPr lang="en-US" smtClean="0"/>
              <a:t>6/1/2018</a:t>
            </a:fld>
            <a:endParaRPr lang="en-US"/>
          </a:p>
        </p:txBody>
      </p:sp>
      <p:sp>
        <p:nvSpPr>
          <p:cNvPr id="5" name="Footer Placeholder 4">
            <a:extLst>
              <a:ext uri="{FF2B5EF4-FFF2-40B4-BE49-F238E27FC236}">
                <a16:creationId xmlns:a16="http://schemas.microsoft.com/office/drawing/2014/main" id="{195918B4-E204-4733-832A-47083E2371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C350CE-2355-444F-BBCC-7EF1DBDF9B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27759-A33D-45E2-868D-7B4184714B26}" type="slidenum">
              <a:rPr lang="en-US" smtClean="0"/>
              <a:t>‹#›</a:t>
            </a:fld>
            <a:endParaRPr lang="en-US"/>
          </a:p>
        </p:txBody>
      </p:sp>
    </p:spTree>
    <p:extLst>
      <p:ext uri="{BB962C8B-B14F-4D97-AF65-F5344CB8AC3E}">
        <p14:creationId xmlns:p14="http://schemas.microsoft.com/office/powerpoint/2010/main" val="4068825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5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chart" Target="../charts/chart2.xml"/><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1.xml"/><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svg"/><Relationship Id="rId7" Type="http://schemas.openxmlformats.org/officeDocument/2006/relationships/image" Target="../media/image4.sv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39.svg"/><Relationship Id="rId5" Type="http://schemas.openxmlformats.org/officeDocument/2006/relationships/image" Target="../media/image10.svg"/><Relationship Id="rId10" Type="http://schemas.openxmlformats.org/officeDocument/2006/relationships/image" Target="../media/image38.png"/><Relationship Id="rId4" Type="http://schemas.openxmlformats.org/officeDocument/2006/relationships/image" Target="../media/image9.png"/><Relationship Id="rId9"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47C5F6-EA58-4FFA-8051-7858153A296C}"/>
              </a:ext>
            </a:extLst>
          </p:cNvPr>
          <p:cNvPicPr>
            <a:picLocks/>
          </p:cNvPicPr>
          <p:nvPr/>
        </p:nvPicPr>
        <p:blipFill rotWithShape="1">
          <a:blip r:embed="rId2">
            <a:extLst>
              <a:ext uri="{28A0092B-C50C-407E-A947-70E740481C1C}">
                <a14:useLocalDpi xmlns:a14="http://schemas.microsoft.com/office/drawing/2010/main" val="0"/>
              </a:ext>
            </a:extLst>
          </a:blip>
          <a:srcRect l="6010" t="3063"/>
          <a:stretch/>
        </p:blipFill>
        <p:spPr>
          <a:xfrm>
            <a:off x="831274" y="73891"/>
            <a:ext cx="10658762" cy="5503000"/>
          </a:xfrm>
          <a:prstGeom prst="rect">
            <a:avLst/>
          </a:prstGeom>
        </p:spPr>
      </p:pic>
      <p:sp>
        <p:nvSpPr>
          <p:cNvPr id="6" name="TextBox 5">
            <a:extLst>
              <a:ext uri="{FF2B5EF4-FFF2-40B4-BE49-F238E27FC236}">
                <a16:creationId xmlns:a16="http://schemas.microsoft.com/office/drawing/2014/main" id="{CD15C8B8-300C-4ECA-A168-77391961644E}"/>
              </a:ext>
            </a:extLst>
          </p:cNvPr>
          <p:cNvSpPr txBox="1"/>
          <p:nvPr/>
        </p:nvSpPr>
        <p:spPr>
          <a:xfrm>
            <a:off x="1976582" y="5576891"/>
            <a:ext cx="8506689" cy="830997"/>
          </a:xfrm>
          <a:prstGeom prst="rect">
            <a:avLst/>
          </a:prstGeom>
          <a:noFill/>
        </p:spPr>
        <p:txBody>
          <a:bodyPr wrap="square" rtlCol="0">
            <a:spAutoFit/>
          </a:bodyPr>
          <a:lstStyle/>
          <a:p>
            <a:r>
              <a:rPr lang="en-US" sz="4800" dirty="0">
                <a:solidFill>
                  <a:schemeClr val="bg1"/>
                </a:solidFill>
              </a:rPr>
              <a:t>Re-Imagining Psychiatric Care</a:t>
            </a:r>
          </a:p>
        </p:txBody>
      </p:sp>
      <p:sp>
        <p:nvSpPr>
          <p:cNvPr id="7" name="TextBox 6">
            <a:extLst>
              <a:ext uri="{FF2B5EF4-FFF2-40B4-BE49-F238E27FC236}">
                <a16:creationId xmlns:a16="http://schemas.microsoft.com/office/drawing/2014/main" id="{44582CC3-9AA7-416D-8A08-CB18E1D51BF2}"/>
              </a:ext>
            </a:extLst>
          </p:cNvPr>
          <p:cNvSpPr txBox="1"/>
          <p:nvPr/>
        </p:nvSpPr>
        <p:spPr>
          <a:xfrm>
            <a:off x="4955308" y="6334780"/>
            <a:ext cx="2281383" cy="523220"/>
          </a:xfrm>
          <a:prstGeom prst="rect">
            <a:avLst/>
          </a:prstGeom>
          <a:noFill/>
        </p:spPr>
        <p:txBody>
          <a:bodyPr wrap="square" rtlCol="0">
            <a:spAutoFit/>
          </a:bodyPr>
          <a:lstStyle/>
          <a:p>
            <a:r>
              <a:rPr lang="en-US" sz="2800" dirty="0">
                <a:solidFill>
                  <a:schemeClr val="bg1"/>
                </a:solidFill>
              </a:rPr>
              <a:t>innovatel.com</a:t>
            </a:r>
          </a:p>
        </p:txBody>
      </p:sp>
      <p:sp>
        <p:nvSpPr>
          <p:cNvPr id="10" name="Rectangle 9">
            <a:extLst>
              <a:ext uri="{FF2B5EF4-FFF2-40B4-BE49-F238E27FC236}">
                <a16:creationId xmlns:a16="http://schemas.microsoft.com/office/drawing/2014/main" id="{729210D6-C7DE-43D7-8299-CD9DB7F41AF2}"/>
              </a:ext>
            </a:extLst>
          </p:cNvPr>
          <p:cNvSpPr/>
          <p:nvPr/>
        </p:nvSpPr>
        <p:spPr>
          <a:xfrm>
            <a:off x="6699827" y="1"/>
            <a:ext cx="4790209" cy="1662304"/>
          </a:xfrm>
          <a:prstGeom prst="rect">
            <a:avLst/>
          </a:prstGeom>
          <a:solidFill>
            <a:schemeClr val="bg1"/>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E5B7DE0-50FE-49CC-AC02-8E604F0BF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790" y="1"/>
            <a:ext cx="4402282" cy="1662304"/>
          </a:xfrm>
          <a:prstGeom prst="rect">
            <a:avLst/>
          </a:prstGeom>
        </p:spPr>
      </p:pic>
    </p:spTree>
    <p:extLst>
      <p:ext uri="{BB962C8B-B14F-4D97-AF65-F5344CB8AC3E}">
        <p14:creationId xmlns:p14="http://schemas.microsoft.com/office/powerpoint/2010/main" val="3004393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5E4B-E0AF-4680-8B45-43103BB667A1}"/>
              </a:ext>
            </a:extLst>
          </p:cNvPr>
          <p:cNvSpPr>
            <a:spLocks noGrp="1"/>
          </p:cNvSpPr>
          <p:nvPr>
            <p:ph type="title"/>
          </p:nvPr>
        </p:nvSpPr>
        <p:spPr>
          <a:xfrm>
            <a:off x="960082" y="162564"/>
            <a:ext cx="10515600" cy="1325563"/>
          </a:xfrm>
        </p:spPr>
        <p:txBody>
          <a:bodyPr/>
          <a:lstStyle/>
          <a:p>
            <a:pPr algn="ctr"/>
            <a:r>
              <a:rPr lang="en-US" dirty="0"/>
              <a:t>Physician Recruitment</a:t>
            </a:r>
          </a:p>
        </p:txBody>
      </p:sp>
      <p:sp>
        <p:nvSpPr>
          <p:cNvPr id="47" name="Isosceles Triangle 46">
            <a:extLst>
              <a:ext uri="{FF2B5EF4-FFF2-40B4-BE49-F238E27FC236}">
                <a16:creationId xmlns:a16="http://schemas.microsoft.com/office/drawing/2014/main" id="{069780CC-4A51-4305-98B1-2CF71805D361}"/>
              </a:ext>
            </a:extLst>
          </p:cNvPr>
          <p:cNvSpPr/>
          <p:nvPr/>
        </p:nvSpPr>
        <p:spPr>
          <a:xfrm rot="4727923">
            <a:off x="7007292" y="4271460"/>
            <a:ext cx="654385" cy="5497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1" name="Chart 60">
            <a:extLst>
              <a:ext uri="{FF2B5EF4-FFF2-40B4-BE49-F238E27FC236}">
                <a16:creationId xmlns:a16="http://schemas.microsoft.com/office/drawing/2014/main" id="{CC60F278-2B00-4863-9602-AE13A06E9F59}"/>
              </a:ext>
            </a:extLst>
          </p:cNvPr>
          <p:cNvGraphicFramePr/>
          <p:nvPr>
            <p:extLst/>
          </p:nvPr>
        </p:nvGraphicFramePr>
        <p:xfrm>
          <a:off x="5504142" y="2789325"/>
          <a:ext cx="1427480" cy="1195177"/>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a:extLst>
              <a:ext uri="{FF2B5EF4-FFF2-40B4-BE49-F238E27FC236}">
                <a16:creationId xmlns:a16="http://schemas.microsoft.com/office/drawing/2014/main" id="{52489881-4BA5-4559-9BD2-89B9FC35255E}"/>
              </a:ext>
            </a:extLst>
          </p:cNvPr>
          <p:cNvSpPr>
            <a:spLocks noGrp="1"/>
          </p:cNvSpPr>
          <p:nvPr>
            <p:ph idx="1"/>
          </p:nvPr>
        </p:nvSpPr>
        <p:spPr>
          <a:xfrm>
            <a:off x="838200" y="1488127"/>
            <a:ext cx="10515600" cy="4351338"/>
          </a:xfrm>
        </p:spPr>
        <p:txBody>
          <a:bodyPr>
            <a:normAutofit/>
          </a:bodyPr>
          <a:lstStyle/>
          <a:p>
            <a:r>
              <a:rPr lang="en-US" sz="2000" dirty="0">
                <a:latin typeface="Arial Narrow" panose="020B0606020202030204" pitchFamily="34" charset="0"/>
              </a:rPr>
              <a:t>National trends indicate increasing shortages.</a:t>
            </a:r>
          </a:p>
          <a:p>
            <a:r>
              <a:rPr lang="en-US" sz="2000" dirty="0">
                <a:latin typeface="Arial Narrow" panose="020B0606020202030204" pitchFamily="34" charset="0"/>
              </a:rPr>
              <a:t>Competitive recruitment: time and expense. Recruitment firms fees average $25,000 to $35,000 per recruit. ($7,500 to $12,000 per CRNP).</a:t>
            </a:r>
          </a:p>
          <a:p>
            <a:r>
              <a:rPr lang="en-US" sz="2000" dirty="0">
                <a:latin typeface="Arial Narrow" panose="020B0606020202030204" pitchFamily="34" charset="0"/>
              </a:rPr>
              <a:t>Base salary and benefits increasing, average base over $220,000. Benefits include:</a:t>
            </a:r>
          </a:p>
          <a:p>
            <a:pPr lvl="1"/>
            <a:r>
              <a:rPr lang="en-US" sz="2000" dirty="0">
                <a:latin typeface="Arial Narrow" panose="020B0606020202030204" pitchFamily="34" charset="0"/>
              </a:rPr>
              <a:t>Insurances: Health, Dental and Vision coverage, ST &amp; LT disability, Life.</a:t>
            </a:r>
          </a:p>
          <a:p>
            <a:pPr lvl="1"/>
            <a:r>
              <a:rPr lang="en-US" sz="2000" dirty="0">
                <a:latin typeface="Arial Narrow" panose="020B0606020202030204" pitchFamily="34" charset="0"/>
              </a:rPr>
              <a:t>Malpractice insurance.</a:t>
            </a:r>
          </a:p>
          <a:p>
            <a:pPr lvl="1"/>
            <a:r>
              <a:rPr lang="en-US" sz="2000" dirty="0">
                <a:latin typeface="Arial Narrow" panose="020B0606020202030204" pitchFamily="34" charset="0"/>
              </a:rPr>
              <a:t>PTO including CME’s with stipend.</a:t>
            </a:r>
          </a:p>
          <a:p>
            <a:pPr lvl="1"/>
            <a:r>
              <a:rPr lang="en-US" sz="2000" dirty="0">
                <a:latin typeface="Arial Narrow" panose="020B0606020202030204" pitchFamily="34" charset="0"/>
              </a:rPr>
              <a:t>Medical school loan repayment.</a:t>
            </a:r>
          </a:p>
          <a:p>
            <a:pPr lvl="1"/>
            <a:r>
              <a:rPr lang="en-US" sz="2000" dirty="0">
                <a:latin typeface="Arial Narrow" panose="020B0606020202030204" pitchFamily="34" charset="0"/>
              </a:rPr>
              <a:t>Annual licensing and DEA fees in each state.</a:t>
            </a:r>
          </a:p>
          <a:p>
            <a:pPr lvl="1"/>
            <a:r>
              <a:rPr lang="en-US" sz="2000" dirty="0">
                <a:latin typeface="Arial Narrow" panose="020B0606020202030204" pitchFamily="34" charset="0"/>
              </a:rPr>
              <a:t>Workers comp. insurance.</a:t>
            </a:r>
          </a:p>
          <a:p>
            <a:pPr lvl="1"/>
            <a:r>
              <a:rPr lang="en-US" sz="2000" dirty="0">
                <a:latin typeface="Arial Narrow" panose="020B0606020202030204" pitchFamily="34" charset="0"/>
              </a:rPr>
              <a:t>Sign on and retention bonus. </a:t>
            </a:r>
          </a:p>
          <a:p>
            <a:pPr lvl="1"/>
            <a:endParaRPr lang="en-US" dirty="0"/>
          </a:p>
        </p:txBody>
      </p:sp>
    </p:spTree>
    <p:extLst>
      <p:ext uri="{BB962C8B-B14F-4D97-AF65-F5344CB8AC3E}">
        <p14:creationId xmlns:p14="http://schemas.microsoft.com/office/powerpoint/2010/main" val="366564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82BF-1F34-417D-8428-C36B7267923E}"/>
              </a:ext>
            </a:extLst>
          </p:cNvPr>
          <p:cNvSpPr>
            <a:spLocks noGrp="1"/>
          </p:cNvSpPr>
          <p:nvPr>
            <p:ph type="title"/>
          </p:nvPr>
        </p:nvSpPr>
        <p:spPr>
          <a:xfrm>
            <a:off x="838200" y="0"/>
            <a:ext cx="10515600" cy="1325563"/>
          </a:xfrm>
        </p:spPr>
        <p:txBody>
          <a:bodyPr/>
          <a:lstStyle/>
          <a:p>
            <a:pPr algn="ctr"/>
            <a:r>
              <a:rPr lang="en-US" dirty="0"/>
              <a:t>Psychiatric Recruitment Challenges </a:t>
            </a:r>
          </a:p>
        </p:txBody>
      </p:sp>
      <p:graphicFrame>
        <p:nvGraphicFramePr>
          <p:cNvPr id="11" name="Diagram 10">
            <a:extLst>
              <a:ext uri="{FF2B5EF4-FFF2-40B4-BE49-F238E27FC236}">
                <a16:creationId xmlns:a16="http://schemas.microsoft.com/office/drawing/2014/main" id="{2A9F68D9-09F3-48F7-B6D8-F44DC0180181}"/>
              </a:ext>
            </a:extLst>
          </p:cNvPr>
          <p:cNvGraphicFramePr/>
          <p:nvPr>
            <p:extLst>
              <p:ext uri="{D42A27DB-BD31-4B8C-83A1-F6EECF244321}">
                <p14:modId xmlns:p14="http://schemas.microsoft.com/office/powerpoint/2010/main" val="1851153536"/>
              </p:ext>
            </p:extLst>
          </p:nvPr>
        </p:nvGraphicFramePr>
        <p:xfrm>
          <a:off x="1041400" y="1016000"/>
          <a:ext cx="8620760" cy="5187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a:extLst>
              <a:ext uri="{FF2B5EF4-FFF2-40B4-BE49-F238E27FC236}">
                <a16:creationId xmlns:a16="http://schemas.microsoft.com/office/drawing/2014/main" id="{3ACA4245-7A21-4668-9381-9BFECBE30B5C}"/>
              </a:ext>
            </a:extLst>
          </p:cNvPr>
          <p:cNvGrpSpPr/>
          <p:nvPr/>
        </p:nvGrpSpPr>
        <p:grpSpPr>
          <a:xfrm>
            <a:off x="8920480" y="2533955"/>
            <a:ext cx="2577830" cy="1699058"/>
            <a:chOff x="5162488" y="2168358"/>
            <a:chExt cx="1680940" cy="1154464"/>
          </a:xfrm>
          <a:solidFill>
            <a:srgbClr val="FF8F31"/>
          </a:solidFill>
        </p:grpSpPr>
        <p:sp>
          <p:nvSpPr>
            <p:cNvPr id="13" name="Rectangle 12">
              <a:extLst>
                <a:ext uri="{FF2B5EF4-FFF2-40B4-BE49-F238E27FC236}">
                  <a16:creationId xmlns:a16="http://schemas.microsoft.com/office/drawing/2014/main" id="{EFF04A4B-F303-4493-846C-D81E95806556}"/>
                </a:ext>
              </a:extLst>
            </p:cNvPr>
            <p:cNvSpPr/>
            <p:nvPr/>
          </p:nvSpPr>
          <p:spPr>
            <a:xfrm>
              <a:off x="5162489" y="2230212"/>
              <a:ext cx="1680939" cy="109261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EE41E969-E78C-44EF-8291-87FCDDF3AE6F}"/>
                </a:ext>
              </a:extLst>
            </p:cNvPr>
            <p:cNvSpPr txBox="1"/>
            <p:nvPr/>
          </p:nvSpPr>
          <p:spPr>
            <a:xfrm>
              <a:off x="5162488" y="2168358"/>
              <a:ext cx="1680939" cy="10926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2800" kern="1200" dirty="0">
                  <a:latin typeface="Arial Narrow" pitchFamily="112" charset="0"/>
                </a:rPr>
                <a:t>Result: </a:t>
              </a:r>
            </a:p>
            <a:p>
              <a:pPr marL="0" lvl="0" indent="0" algn="ctr" defTabSz="711200">
                <a:lnSpc>
                  <a:spcPct val="90000"/>
                </a:lnSpc>
                <a:spcBef>
                  <a:spcPct val="0"/>
                </a:spcBef>
                <a:spcAft>
                  <a:spcPct val="35000"/>
                </a:spcAft>
                <a:buNone/>
              </a:pPr>
              <a:r>
                <a:rPr lang="en-US" sz="2800" kern="1200" dirty="0">
                  <a:latin typeface="Arial Narrow" pitchFamily="112" charset="0"/>
                </a:rPr>
                <a:t>A clear winner!</a:t>
              </a:r>
            </a:p>
          </p:txBody>
        </p:sp>
      </p:grpSp>
    </p:spTree>
    <p:extLst>
      <p:ext uri="{BB962C8B-B14F-4D97-AF65-F5344CB8AC3E}">
        <p14:creationId xmlns:p14="http://schemas.microsoft.com/office/powerpoint/2010/main" val="125109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5E4B-E0AF-4680-8B45-43103BB667A1}"/>
              </a:ext>
            </a:extLst>
          </p:cNvPr>
          <p:cNvSpPr>
            <a:spLocks noGrp="1"/>
          </p:cNvSpPr>
          <p:nvPr>
            <p:ph type="title"/>
          </p:nvPr>
        </p:nvSpPr>
        <p:spPr>
          <a:xfrm>
            <a:off x="960082" y="162564"/>
            <a:ext cx="10515600" cy="1325563"/>
          </a:xfrm>
        </p:spPr>
        <p:txBody>
          <a:bodyPr/>
          <a:lstStyle/>
          <a:p>
            <a:pPr algn="ctr"/>
            <a:r>
              <a:rPr lang="en-US" dirty="0"/>
              <a:t>Positive Changes</a:t>
            </a:r>
          </a:p>
        </p:txBody>
      </p:sp>
      <p:sp>
        <p:nvSpPr>
          <p:cNvPr id="47" name="Isosceles Triangle 46">
            <a:extLst>
              <a:ext uri="{FF2B5EF4-FFF2-40B4-BE49-F238E27FC236}">
                <a16:creationId xmlns:a16="http://schemas.microsoft.com/office/drawing/2014/main" id="{069780CC-4A51-4305-98B1-2CF71805D361}"/>
              </a:ext>
            </a:extLst>
          </p:cNvPr>
          <p:cNvSpPr/>
          <p:nvPr/>
        </p:nvSpPr>
        <p:spPr>
          <a:xfrm rot="4727923">
            <a:off x="7007292" y="4271460"/>
            <a:ext cx="654385" cy="5497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1" name="Chart 60">
            <a:extLst>
              <a:ext uri="{FF2B5EF4-FFF2-40B4-BE49-F238E27FC236}">
                <a16:creationId xmlns:a16="http://schemas.microsoft.com/office/drawing/2014/main" id="{CC60F278-2B00-4863-9602-AE13A06E9F59}"/>
              </a:ext>
            </a:extLst>
          </p:cNvPr>
          <p:cNvGraphicFramePr/>
          <p:nvPr>
            <p:extLst/>
          </p:nvPr>
        </p:nvGraphicFramePr>
        <p:xfrm>
          <a:off x="5504142" y="2789325"/>
          <a:ext cx="1427480" cy="119517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E9E8F264-718D-4ECF-8837-08A830255126}"/>
              </a:ext>
            </a:extLst>
          </p:cNvPr>
          <p:cNvSpPr/>
          <p:nvPr/>
        </p:nvSpPr>
        <p:spPr>
          <a:xfrm>
            <a:off x="807682" y="1806557"/>
            <a:ext cx="10668000" cy="2862322"/>
          </a:xfrm>
          <a:prstGeom prst="rect">
            <a:avLst/>
          </a:prstGeom>
        </p:spPr>
        <p:txBody>
          <a:bodyPr wrap="square">
            <a:spAutoFit/>
          </a:bodyPr>
          <a:lstStyle/>
          <a:p>
            <a:pPr marL="285750" indent="-285750">
              <a:buFont typeface="Arial" charset="0"/>
              <a:buChar char="•"/>
            </a:pPr>
            <a:r>
              <a:rPr lang="en-US" dirty="0">
                <a:latin typeface="Arial" panose="020B0604020202020204" pitchFamily="34" charset="0"/>
                <a:ea typeface="Century Gothic" charset="0"/>
                <a:cs typeface="Arial" panose="020B0604020202020204" pitchFamily="34" charset="0"/>
              </a:rPr>
              <a:t>Recent legislation waiving state licensing requirements for telepsychiatrists providing care to active duty service members. </a:t>
            </a:r>
          </a:p>
          <a:p>
            <a:endParaRPr lang="en-US" dirty="0">
              <a:latin typeface="Arial" panose="020B0604020202020204" pitchFamily="34" charset="0"/>
              <a:ea typeface="Century Gothic" charset="0"/>
              <a:cs typeface="Arial" panose="020B0604020202020204" pitchFamily="34" charset="0"/>
            </a:endParaRPr>
          </a:p>
          <a:p>
            <a:pPr marL="285750" indent="-285750">
              <a:buFont typeface="Arial" charset="0"/>
              <a:buChar char="•"/>
            </a:pPr>
            <a:r>
              <a:rPr lang="en-US" dirty="0">
                <a:latin typeface="Arial" panose="020B0604020202020204" pitchFamily="34" charset="0"/>
                <a:ea typeface="Century Gothic" charset="0"/>
                <a:cs typeface="Arial" panose="020B0604020202020204" pitchFamily="34" charset="0"/>
              </a:rPr>
              <a:t>Additional legislation proposed to include licensing across State lines for Medicare patients care.</a:t>
            </a:r>
          </a:p>
          <a:p>
            <a:pPr marL="285750" indent="-285750">
              <a:buFont typeface="Arial" charset="0"/>
              <a:buChar char="•"/>
            </a:pPr>
            <a:endParaRPr lang="en-US" dirty="0">
              <a:latin typeface="Arial" panose="020B0604020202020204" pitchFamily="34" charset="0"/>
              <a:ea typeface="Century Gothic" charset="0"/>
              <a:cs typeface="Arial" panose="020B0604020202020204" pitchFamily="34" charset="0"/>
            </a:endParaRPr>
          </a:p>
          <a:p>
            <a:pPr marL="285750" indent="-285750">
              <a:buFont typeface="Arial" charset="0"/>
              <a:buChar char="•"/>
            </a:pPr>
            <a:r>
              <a:rPr lang="en-US" dirty="0">
                <a:latin typeface="Arial" panose="020B0604020202020204" pitchFamily="34" charset="0"/>
                <a:ea typeface="Century Gothic" charset="0"/>
                <a:cs typeface="Arial" panose="020B0604020202020204" pitchFamily="34" charset="0"/>
              </a:rPr>
              <a:t>Medicaid covers telepsychiatry in 48 states.</a:t>
            </a:r>
          </a:p>
          <a:p>
            <a:endParaRPr lang="en-US" dirty="0">
              <a:latin typeface="Arial" panose="020B0604020202020204" pitchFamily="34" charset="0"/>
              <a:ea typeface="Century Gothic" charset="0"/>
              <a:cs typeface="Arial" panose="020B0604020202020204" pitchFamily="34" charset="0"/>
            </a:endParaRPr>
          </a:p>
          <a:p>
            <a:pPr marL="285750" indent="-285750">
              <a:buFont typeface="Arial" charset="0"/>
              <a:buChar char="•"/>
            </a:pPr>
            <a:r>
              <a:rPr lang="en-US" dirty="0">
                <a:latin typeface="Arial" panose="020B0604020202020204" pitchFamily="34" charset="0"/>
                <a:ea typeface="Century Gothic" charset="0"/>
                <a:cs typeface="Arial" panose="020B0604020202020204" pitchFamily="34" charset="0"/>
              </a:rPr>
              <a:t>Medicare covers Telepsychiatry based on geographic location. </a:t>
            </a:r>
          </a:p>
          <a:p>
            <a:endParaRPr lang="en-US" dirty="0">
              <a:latin typeface="Arial" panose="020B0604020202020204" pitchFamily="34" charset="0"/>
              <a:ea typeface="Century Gothic" charset="0"/>
              <a:cs typeface="Arial" panose="020B0604020202020204" pitchFamily="34" charset="0"/>
            </a:endParaRPr>
          </a:p>
          <a:p>
            <a:pPr marL="285750" indent="-285750">
              <a:buFont typeface="Arial" charset="0"/>
              <a:buChar char="•"/>
            </a:pPr>
            <a:r>
              <a:rPr lang="en-US" dirty="0">
                <a:latin typeface="Arial" panose="020B0604020202020204" pitchFamily="34" charset="0"/>
                <a:ea typeface="Century Gothic" charset="0"/>
                <a:cs typeface="Arial" panose="020B0604020202020204" pitchFamily="34" charset="0"/>
              </a:rPr>
              <a:t>31 states have legislation requiring private payers to cover telepsychiaty</a:t>
            </a:r>
            <a:r>
              <a:rPr lang="en-US" dirty="0">
                <a:latin typeface="Arial Narrow" panose="020B0606020202030204" pitchFamily="34" charset="0"/>
                <a:ea typeface="Century Gothic" charset="0"/>
                <a:cs typeface="Century Gothic" charset="0"/>
              </a:rPr>
              <a:t>. </a:t>
            </a:r>
          </a:p>
        </p:txBody>
      </p:sp>
      <p:pic>
        <p:nvPicPr>
          <p:cNvPr id="4" name="Picture 3">
            <a:extLst>
              <a:ext uri="{FF2B5EF4-FFF2-40B4-BE49-F238E27FC236}">
                <a16:creationId xmlns:a16="http://schemas.microsoft.com/office/drawing/2014/main" id="{D48224B1-B2BD-4A76-B7AF-05A025459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9682" y="3386913"/>
            <a:ext cx="1642926" cy="2082314"/>
          </a:xfrm>
          <a:prstGeom prst="rect">
            <a:avLst/>
          </a:prstGeom>
        </p:spPr>
      </p:pic>
    </p:spTree>
    <p:extLst>
      <p:ext uri="{BB962C8B-B14F-4D97-AF65-F5344CB8AC3E}">
        <p14:creationId xmlns:p14="http://schemas.microsoft.com/office/powerpoint/2010/main" val="4133681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5E4B-E0AF-4680-8B45-43103BB667A1}"/>
              </a:ext>
            </a:extLst>
          </p:cNvPr>
          <p:cNvSpPr>
            <a:spLocks noGrp="1"/>
          </p:cNvSpPr>
          <p:nvPr>
            <p:ph type="title"/>
          </p:nvPr>
        </p:nvSpPr>
        <p:spPr>
          <a:xfrm>
            <a:off x="960082" y="162564"/>
            <a:ext cx="10515600" cy="1325563"/>
          </a:xfrm>
        </p:spPr>
        <p:txBody>
          <a:bodyPr/>
          <a:lstStyle/>
          <a:p>
            <a:pPr algn="ctr"/>
            <a:r>
              <a:rPr lang="en-US" dirty="0"/>
              <a:t>Telepsychiatry Overview</a:t>
            </a:r>
          </a:p>
        </p:txBody>
      </p:sp>
      <p:sp>
        <p:nvSpPr>
          <p:cNvPr id="47" name="Isosceles Triangle 46">
            <a:extLst>
              <a:ext uri="{FF2B5EF4-FFF2-40B4-BE49-F238E27FC236}">
                <a16:creationId xmlns:a16="http://schemas.microsoft.com/office/drawing/2014/main" id="{069780CC-4A51-4305-98B1-2CF71805D361}"/>
              </a:ext>
            </a:extLst>
          </p:cNvPr>
          <p:cNvSpPr/>
          <p:nvPr/>
        </p:nvSpPr>
        <p:spPr>
          <a:xfrm rot="4727923">
            <a:off x="7007292" y="4271460"/>
            <a:ext cx="654385" cy="5497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1" name="Chart 60">
            <a:extLst>
              <a:ext uri="{FF2B5EF4-FFF2-40B4-BE49-F238E27FC236}">
                <a16:creationId xmlns:a16="http://schemas.microsoft.com/office/drawing/2014/main" id="{CC60F278-2B00-4863-9602-AE13A06E9F59}"/>
              </a:ext>
            </a:extLst>
          </p:cNvPr>
          <p:cNvGraphicFramePr/>
          <p:nvPr>
            <p:extLst/>
          </p:nvPr>
        </p:nvGraphicFramePr>
        <p:xfrm>
          <a:off x="5504142" y="2789325"/>
          <a:ext cx="1427480" cy="1195177"/>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a16="http://schemas.microsoft.com/office/drawing/2014/main" id="{63353F47-8375-4684-827E-8E6079960BAE}"/>
              </a:ext>
            </a:extLst>
          </p:cNvPr>
          <p:cNvGrpSpPr/>
          <p:nvPr/>
        </p:nvGrpSpPr>
        <p:grpSpPr>
          <a:xfrm>
            <a:off x="716318" y="990600"/>
            <a:ext cx="10515600" cy="1730945"/>
            <a:chOff x="-1264882" y="0"/>
            <a:chExt cx="10515600" cy="1730945"/>
          </a:xfrm>
        </p:grpSpPr>
        <p:sp>
          <p:nvSpPr>
            <p:cNvPr id="17" name="Rectangle 16">
              <a:extLst>
                <a:ext uri="{FF2B5EF4-FFF2-40B4-BE49-F238E27FC236}">
                  <a16:creationId xmlns:a16="http://schemas.microsoft.com/office/drawing/2014/main" id="{F873BFE5-A2AF-4C52-A229-873D1A349AC3}"/>
                </a:ext>
              </a:extLst>
            </p:cNvPr>
            <p:cNvSpPr/>
            <p:nvPr/>
          </p:nvSpPr>
          <p:spPr>
            <a:xfrm>
              <a:off x="0" y="0"/>
              <a:ext cx="8229600" cy="1219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a:extLst>
                <a:ext uri="{FF2B5EF4-FFF2-40B4-BE49-F238E27FC236}">
                  <a16:creationId xmlns:a16="http://schemas.microsoft.com/office/drawing/2014/main" id="{99E83407-B3CB-4F3C-BE21-1A221CA70C7C}"/>
                </a:ext>
              </a:extLst>
            </p:cNvPr>
            <p:cNvSpPr txBox="1"/>
            <p:nvPr/>
          </p:nvSpPr>
          <p:spPr>
            <a:xfrm>
              <a:off x="-1264882" y="511745"/>
              <a:ext cx="10515600" cy="1219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342900" lvl="0" indent="-342900" algn="l" defTabSz="977900" rtl="0">
                <a:lnSpc>
                  <a:spcPct val="90000"/>
                </a:lnSpc>
                <a:spcBef>
                  <a:spcPct val="0"/>
                </a:spcBef>
                <a:spcAft>
                  <a:spcPct val="35000"/>
                </a:spcAft>
                <a:buFont typeface="Arial" panose="020B0604020202020204" pitchFamily="34" charset="0"/>
                <a:buChar char="•"/>
              </a:pPr>
              <a:r>
                <a:rPr lang="en-US" kern="1200" dirty="0">
                  <a:solidFill>
                    <a:schemeClr val="tx1"/>
                  </a:solidFill>
                  <a:latin typeface="Arial" panose="020B0604020202020204" pitchFamily="34" charset="0"/>
                  <a:cs typeface="Arial" panose="020B0604020202020204" pitchFamily="34" charset="0"/>
                </a:rPr>
                <a:t>Telepsychiatry is being provided in a wide variety of settings – Community Mental Health Centers, Inpatient Hospitals, Residential Treatment, Corrections, Skilled Nursing, etc.</a:t>
              </a:r>
            </a:p>
          </p:txBody>
        </p:sp>
      </p:grpSp>
      <p:grpSp>
        <p:nvGrpSpPr>
          <p:cNvPr id="7" name="Group 6">
            <a:extLst>
              <a:ext uri="{FF2B5EF4-FFF2-40B4-BE49-F238E27FC236}">
                <a16:creationId xmlns:a16="http://schemas.microsoft.com/office/drawing/2014/main" id="{14360CFF-5A97-4D5E-884C-5F1639595679}"/>
              </a:ext>
            </a:extLst>
          </p:cNvPr>
          <p:cNvGrpSpPr/>
          <p:nvPr/>
        </p:nvGrpSpPr>
        <p:grpSpPr>
          <a:xfrm>
            <a:off x="716318" y="2209800"/>
            <a:ext cx="10515600" cy="1491682"/>
            <a:chOff x="-1264882" y="1219200"/>
            <a:chExt cx="10515600" cy="1491682"/>
          </a:xfrm>
        </p:grpSpPr>
        <p:sp>
          <p:nvSpPr>
            <p:cNvPr id="15" name="Rectangle 14">
              <a:extLst>
                <a:ext uri="{FF2B5EF4-FFF2-40B4-BE49-F238E27FC236}">
                  <a16:creationId xmlns:a16="http://schemas.microsoft.com/office/drawing/2014/main" id="{91F85966-DD4F-49C8-89ED-77DBACD175A3}"/>
                </a:ext>
              </a:extLst>
            </p:cNvPr>
            <p:cNvSpPr/>
            <p:nvPr/>
          </p:nvSpPr>
          <p:spPr>
            <a:xfrm>
              <a:off x="0" y="1219200"/>
              <a:ext cx="8229600" cy="1219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a:extLst>
                <a:ext uri="{FF2B5EF4-FFF2-40B4-BE49-F238E27FC236}">
                  <a16:creationId xmlns:a16="http://schemas.microsoft.com/office/drawing/2014/main" id="{F51BBE52-205D-445D-9A01-C97E04C598D9}"/>
                </a:ext>
              </a:extLst>
            </p:cNvPr>
            <p:cNvSpPr txBox="1"/>
            <p:nvPr/>
          </p:nvSpPr>
          <p:spPr>
            <a:xfrm>
              <a:off x="-1264882" y="1491682"/>
              <a:ext cx="10515600" cy="1219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342900" lvl="0" indent="-342900" algn="l" defTabSz="977900" rtl="0">
                <a:lnSpc>
                  <a:spcPct val="90000"/>
                </a:lnSpc>
                <a:spcBef>
                  <a:spcPct val="0"/>
                </a:spcBef>
                <a:spcAft>
                  <a:spcPct val="35000"/>
                </a:spcAft>
                <a:buFont typeface="Arial" panose="020B0604020202020204" pitchFamily="34" charset="0"/>
                <a:buChar char="•"/>
              </a:pPr>
              <a:r>
                <a:rPr lang="en-US" kern="1200" dirty="0">
                  <a:solidFill>
                    <a:schemeClr val="tx1"/>
                  </a:solidFill>
                  <a:latin typeface="Arial" panose="020B0604020202020204" pitchFamily="34" charset="0"/>
                  <a:cs typeface="Arial" panose="020B0604020202020204" pitchFamily="34" charset="0"/>
                </a:rPr>
                <a:t>Initially, it is usually implemented as a means of cutting down drive time for direct care providers serving rural locations but other benefits present themselves (i.e. training, supervision, consultation, etc.)</a:t>
              </a:r>
            </a:p>
          </p:txBody>
        </p:sp>
      </p:grpSp>
      <p:grpSp>
        <p:nvGrpSpPr>
          <p:cNvPr id="8" name="Group 7">
            <a:extLst>
              <a:ext uri="{FF2B5EF4-FFF2-40B4-BE49-F238E27FC236}">
                <a16:creationId xmlns:a16="http://schemas.microsoft.com/office/drawing/2014/main" id="{9F2DCCD4-7B2E-4012-9AB8-B3ED3A08EDAA}"/>
              </a:ext>
            </a:extLst>
          </p:cNvPr>
          <p:cNvGrpSpPr/>
          <p:nvPr/>
        </p:nvGrpSpPr>
        <p:grpSpPr>
          <a:xfrm>
            <a:off x="716318" y="3701482"/>
            <a:ext cx="10515600" cy="1219200"/>
            <a:chOff x="-1264882" y="2438400"/>
            <a:chExt cx="10515600" cy="1219200"/>
          </a:xfrm>
        </p:grpSpPr>
        <p:sp>
          <p:nvSpPr>
            <p:cNvPr id="13" name="Rectangle 12">
              <a:extLst>
                <a:ext uri="{FF2B5EF4-FFF2-40B4-BE49-F238E27FC236}">
                  <a16:creationId xmlns:a16="http://schemas.microsoft.com/office/drawing/2014/main" id="{1BB6B758-0540-4272-973A-93DC353CBAD3}"/>
                </a:ext>
              </a:extLst>
            </p:cNvPr>
            <p:cNvSpPr/>
            <p:nvPr/>
          </p:nvSpPr>
          <p:spPr>
            <a:xfrm>
              <a:off x="0" y="2438400"/>
              <a:ext cx="8229600" cy="1219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a:extLst>
                <a:ext uri="{FF2B5EF4-FFF2-40B4-BE49-F238E27FC236}">
                  <a16:creationId xmlns:a16="http://schemas.microsoft.com/office/drawing/2014/main" id="{2C405D49-93AE-4613-8080-066142E493B3}"/>
                </a:ext>
              </a:extLst>
            </p:cNvPr>
            <p:cNvSpPr txBox="1"/>
            <p:nvPr/>
          </p:nvSpPr>
          <p:spPr>
            <a:xfrm>
              <a:off x="-1264882" y="2438400"/>
              <a:ext cx="10515600" cy="1219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342900" lvl="0" indent="-342900" algn="l" defTabSz="977900" rtl="0">
                <a:lnSpc>
                  <a:spcPct val="90000"/>
                </a:lnSpc>
                <a:spcBef>
                  <a:spcPct val="0"/>
                </a:spcBef>
                <a:spcAft>
                  <a:spcPct val="35000"/>
                </a:spcAft>
                <a:buFont typeface="Arial" panose="020B0604020202020204" pitchFamily="34" charset="0"/>
                <a:buChar char="•"/>
              </a:pPr>
              <a:r>
                <a:rPr lang="en-US" kern="1200" dirty="0">
                  <a:solidFill>
                    <a:schemeClr val="tx1"/>
                  </a:solidFill>
                  <a:latin typeface="Arial" panose="020B0604020202020204" pitchFamily="34" charset="0"/>
                  <a:cs typeface="Arial" panose="020B0604020202020204" pitchFamily="34" charset="0"/>
                </a:rPr>
                <a:t>Technology costs have dropped significantly making telepsychiatry service line implementation a no-brainer for administrators and executives</a:t>
              </a:r>
            </a:p>
          </p:txBody>
        </p:sp>
      </p:grpSp>
      <p:grpSp>
        <p:nvGrpSpPr>
          <p:cNvPr id="10" name="Group 9">
            <a:extLst>
              <a:ext uri="{FF2B5EF4-FFF2-40B4-BE49-F238E27FC236}">
                <a16:creationId xmlns:a16="http://schemas.microsoft.com/office/drawing/2014/main" id="{3C15B711-0090-4DE0-9D37-E9B3E4BFD0EB}"/>
              </a:ext>
            </a:extLst>
          </p:cNvPr>
          <p:cNvGrpSpPr/>
          <p:nvPr/>
        </p:nvGrpSpPr>
        <p:grpSpPr>
          <a:xfrm>
            <a:off x="716318" y="4648200"/>
            <a:ext cx="10515600" cy="1219200"/>
            <a:chOff x="0" y="3657600"/>
            <a:chExt cx="8229600" cy="1219200"/>
          </a:xfrm>
        </p:grpSpPr>
        <p:sp>
          <p:nvSpPr>
            <p:cNvPr id="11" name="Rectangle 10">
              <a:extLst>
                <a:ext uri="{FF2B5EF4-FFF2-40B4-BE49-F238E27FC236}">
                  <a16:creationId xmlns:a16="http://schemas.microsoft.com/office/drawing/2014/main" id="{C0055DBC-B185-4E1F-ADF5-AEE01FC115D4}"/>
                </a:ext>
              </a:extLst>
            </p:cNvPr>
            <p:cNvSpPr/>
            <p:nvPr/>
          </p:nvSpPr>
          <p:spPr>
            <a:xfrm>
              <a:off x="0" y="3657600"/>
              <a:ext cx="8229600" cy="1219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F72D3258-8582-42A3-84A7-771B7CF9788A}"/>
                </a:ext>
              </a:extLst>
            </p:cNvPr>
            <p:cNvSpPr txBox="1"/>
            <p:nvPr/>
          </p:nvSpPr>
          <p:spPr>
            <a:xfrm>
              <a:off x="0" y="3657600"/>
              <a:ext cx="8229600" cy="1219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342900" lvl="0" indent="-342900" algn="l" defTabSz="977900" rtl="0">
                <a:lnSpc>
                  <a:spcPct val="90000"/>
                </a:lnSpc>
                <a:spcBef>
                  <a:spcPct val="0"/>
                </a:spcBef>
                <a:spcAft>
                  <a:spcPct val="35000"/>
                </a:spcAft>
                <a:buFont typeface="Arial" panose="020B0604020202020204" pitchFamily="34" charset="0"/>
                <a:buChar char="•"/>
              </a:pPr>
              <a:r>
                <a:rPr lang="en-US" kern="1200" dirty="0">
                  <a:solidFill>
                    <a:schemeClr val="tx1"/>
                  </a:solidFill>
                  <a:latin typeface="Arial" panose="020B0604020202020204" pitchFamily="34" charset="0"/>
                  <a:cs typeface="Arial" panose="020B0604020202020204" pitchFamily="34" charset="0"/>
                </a:rPr>
                <a:t>Younger psychiatrists are choosing telepsychiatry as a primary means to practice medicine for reasons like better work life balance</a:t>
              </a:r>
            </a:p>
          </p:txBody>
        </p:sp>
      </p:grpSp>
    </p:spTree>
    <p:extLst>
      <p:ext uri="{BB962C8B-B14F-4D97-AF65-F5344CB8AC3E}">
        <p14:creationId xmlns:p14="http://schemas.microsoft.com/office/powerpoint/2010/main" val="152026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8646-7514-446B-ACC1-EEA9AC4F695E}"/>
              </a:ext>
            </a:extLst>
          </p:cNvPr>
          <p:cNvSpPr>
            <a:spLocks noGrp="1"/>
          </p:cNvSpPr>
          <p:nvPr>
            <p:ph type="title"/>
          </p:nvPr>
        </p:nvSpPr>
        <p:spPr>
          <a:xfrm>
            <a:off x="655834" y="62878"/>
            <a:ext cx="10515600" cy="986378"/>
          </a:xfrm>
        </p:spPr>
        <p:txBody>
          <a:bodyPr/>
          <a:lstStyle/>
          <a:p>
            <a:pPr algn="ctr"/>
            <a:r>
              <a:rPr lang="en-US" dirty="0" err="1"/>
              <a:t>Telepsychiatrist’s</a:t>
            </a:r>
            <a:r>
              <a:rPr lang="en-US" dirty="0"/>
              <a:t> Job Satisfaction</a:t>
            </a:r>
          </a:p>
        </p:txBody>
      </p:sp>
      <p:sp>
        <p:nvSpPr>
          <p:cNvPr id="11" name="TextBox 10">
            <a:extLst>
              <a:ext uri="{FF2B5EF4-FFF2-40B4-BE49-F238E27FC236}">
                <a16:creationId xmlns:a16="http://schemas.microsoft.com/office/drawing/2014/main" id="{FB66B0AD-32DB-4FDC-8EB6-8321FEFDA75F}"/>
              </a:ext>
            </a:extLst>
          </p:cNvPr>
          <p:cNvSpPr txBox="1"/>
          <p:nvPr/>
        </p:nvSpPr>
        <p:spPr>
          <a:xfrm>
            <a:off x="838198" y="2083756"/>
            <a:ext cx="2769565" cy="138499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Allows the opportunity to fulfill a commitment to provide care to underserved regions (without regard to location) to diverse patients in need of access to care.</a:t>
            </a:r>
            <a:endParaRPr lang="en-US" sz="11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F58532E-519D-43D0-83A9-D87239C2D081}"/>
              </a:ext>
            </a:extLst>
          </p:cNvPr>
          <p:cNvSpPr txBox="1"/>
          <p:nvPr/>
        </p:nvSpPr>
        <p:spPr>
          <a:xfrm>
            <a:off x="4095995" y="2044005"/>
            <a:ext cx="3004750" cy="1384995"/>
          </a:xfrm>
          <a:prstGeom prst="rect">
            <a:avLst/>
          </a:prstGeom>
          <a:noFill/>
        </p:spPr>
        <p:txBody>
          <a:bodyPr wrap="square" rtlCol="0">
            <a:spAutoFit/>
          </a:bodyPr>
          <a:lstStyle/>
          <a:p>
            <a:pPr lvl="0"/>
            <a:r>
              <a:rPr lang="en-US" sz="1400" dirty="0">
                <a:latin typeface="Arial" panose="020B0604020202020204" pitchFamily="34" charset="0"/>
                <a:cs typeface="Arial" panose="020B0604020202020204" pitchFamily="34" charset="0"/>
              </a:rPr>
              <a:t>The level of collaboration between </a:t>
            </a:r>
            <a:r>
              <a:rPr lang="en-US" sz="1400" dirty="0" err="1">
                <a:latin typeface="Arial" panose="020B0604020202020204" pitchFamily="34" charset="0"/>
                <a:cs typeface="Arial" panose="020B0604020202020204" pitchFamily="34" charset="0"/>
              </a:rPr>
              <a:t>InnovaTel</a:t>
            </a:r>
            <a:r>
              <a:rPr lang="en-US" sz="1400" dirty="0">
                <a:latin typeface="Arial" panose="020B0604020202020204" pitchFamily="34" charset="0"/>
                <a:cs typeface="Arial" panose="020B0604020202020204" pitchFamily="34" charset="0"/>
              </a:rPr>
              <a:t> and Central Kansas Mental Health Center has provided me a level of support assisting  me in  providing services at the highest level of care.</a:t>
            </a:r>
          </a:p>
        </p:txBody>
      </p:sp>
      <p:sp>
        <p:nvSpPr>
          <p:cNvPr id="19" name="TextBox 18">
            <a:extLst>
              <a:ext uri="{FF2B5EF4-FFF2-40B4-BE49-F238E27FC236}">
                <a16:creationId xmlns:a16="http://schemas.microsoft.com/office/drawing/2014/main" id="{F0712C79-77AE-4682-AB33-8F0919D81DCB}"/>
              </a:ext>
            </a:extLst>
          </p:cNvPr>
          <p:cNvSpPr txBox="1"/>
          <p:nvPr/>
        </p:nvSpPr>
        <p:spPr>
          <a:xfrm>
            <a:off x="7808298" y="1953430"/>
            <a:ext cx="3545501" cy="954107"/>
          </a:xfrm>
          <a:prstGeom prst="rect">
            <a:avLst/>
          </a:prstGeom>
          <a:noFill/>
        </p:spPr>
        <p:txBody>
          <a:bodyPr wrap="square" rtlCol="0">
            <a:spAutoFit/>
          </a:bodyPr>
          <a:lstStyle/>
          <a:p>
            <a:pPr lvl="0"/>
            <a:r>
              <a:rPr lang="en-US" sz="1400" dirty="0">
                <a:latin typeface="Arial" panose="020B0604020202020204" pitchFamily="34" charset="0"/>
                <a:cs typeface="Arial" panose="020B0604020202020204" pitchFamily="34" charset="0"/>
              </a:rPr>
              <a:t>I have ongoing IT support that allows me to document directly on the electronic record at the clinic, including electronic prescribing.</a:t>
            </a:r>
          </a:p>
        </p:txBody>
      </p:sp>
      <p:sp>
        <p:nvSpPr>
          <p:cNvPr id="25" name="TextBox 24">
            <a:extLst>
              <a:ext uri="{FF2B5EF4-FFF2-40B4-BE49-F238E27FC236}">
                <a16:creationId xmlns:a16="http://schemas.microsoft.com/office/drawing/2014/main" id="{32944398-EF73-482F-8AE8-D00ADD378CE4}"/>
              </a:ext>
            </a:extLst>
          </p:cNvPr>
          <p:cNvSpPr txBox="1"/>
          <p:nvPr/>
        </p:nvSpPr>
        <p:spPr>
          <a:xfrm>
            <a:off x="838199" y="4738809"/>
            <a:ext cx="2769565" cy="954107"/>
          </a:xfrm>
          <a:prstGeom prst="rect">
            <a:avLst/>
          </a:prstGeom>
          <a:noFill/>
        </p:spPr>
        <p:txBody>
          <a:bodyPr wrap="square" rtlCol="0">
            <a:spAutoFit/>
          </a:bodyPr>
          <a:lstStyle/>
          <a:p>
            <a:pPr lvl="0"/>
            <a:r>
              <a:rPr lang="en-US" sz="1400" dirty="0">
                <a:latin typeface="Arial" panose="020B0604020202020204" pitchFamily="34" charset="0"/>
                <a:cs typeface="Arial" panose="020B0604020202020204" pitchFamily="34" charset="0"/>
              </a:rPr>
              <a:t>I have the opportunity to work with a talented, committed staff where I have become a virtual member of the treatment team.</a:t>
            </a:r>
          </a:p>
        </p:txBody>
      </p:sp>
      <p:sp>
        <p:nvSpPr>
          <p:cNvPr id="28" name="TextBox 27">
            <a:extLst>
              <a:ext uri="{FF2B5EF4-FFF2-40B4-BE49-F238E27FC236}">
                <a16:creationId xmlns:a16="http://schemas.microsoft.com/office/drawing/2014/main" id="{23447934-CE7F-45AD-800D-77BA3C482CA1}"/>
              </a:ext>
            </a:extLst>
          </p:cNvPr>
          <p:cNvSpPr txBox="1"/>
          <p:nvPr/>
        </p:nvSpPr>
        <p:spPr>
          <a:xfrm>
            <a:off x="4331180" y="4659065"/>
            <a:ext cx="2769565" cy="1169551"/>
          </a:xfrm>
          <a:prstGeom prst="rect">
            <a:avLst/>
          </a:prstGeom>
          <a:noFill/>
        </p:spPr>
        <p:txBody>
          <a:bodyPr wrap="square" rtlCol="0">
            <a:spAutoFit/>
          </a:bodyPr>
          <a:lstStyle/>
          <a:p>
            <a:pPr lvl="0"/>
            <a:r>
              <a:rPr lang="en-US" sz="1400" dirty="0">
                <a:latin typeface="Arial" panose="020B0604020202020204" pitchFamily="34" charset="0"/>
                <a:cs typeface="Arial" panose="020B0604020202020204" pitchFamily="34" charset="0"/>
              </a:rPr>
              <a:t>I enjoy having a caseload of patients that I can see consistently in collaboration with the treatment at Central Kansas Mental Health Center.</a:t>
            </a:r>
          </a:p>
        </p:txBody>
      </p:sp>
      <p:sp>
        <p:nvSpPr>
          <p:cNvPr id="21" name="TextBox 20">
            <a:extLst>
              <a:ext uri="{FF2B5EF4-FFF2-40B4-BE49-F238E27FC236}">
                <a16:creationId xmlns:a16="http://schemas.microsoft.com/office/drawing/2014/main" id="{9EF79245-D20B-4A43-9C06-DE8F2DF045F7}"/>
              </a:ext>
            </a:extLst>
          </p:cNvPr>
          <p:cNvSpPr txBox="1"/>
          <p:nvPr/>
        </p:nvSpPr>
        <p:spPr>
          <a:xfrm>
            <a:off x="7808299" y="4659065"/>
            <a:ext cx="3545501" cy="954107"/>
          </a:xfrm>
          <a:prstGeom prst="rect">
            <a:avLst/>
          </a:prstGeom>
          <a:noFill/>
        </p:spPr>
        <p:txBody>
          <a:bodyPr wrap="square" rtlCol="0">
            <a:spAutoFit/>
          </a:bodyPr>
          <a:lstStyle/>
          <a:p>
            <a:pPr lvl="0"/>
            <a:r>
              <a:rPr lang="en-US" sz="1400" dirty="0">
                <a:latin typeface="Arial" panose="020B0604020202020204" pitchFamily="34" charset="0"/>
                <a:cs typeface="Arial" panose="020B0604020202020204" pitchFamily="34" charset="0"/>
              </a:rPr>
              <a:t>The ability to partner with Central Kansas Mental Health Center from home provides an opportunity for a very positive work/life balance and overall job satisfaction.</a:t>
            </a:r>
            <a:endParaRPr lang="en-US" sz="1100" dirty="0">
              <a:latin typeface="Arial" panose="020B0604020202020204" pitchFamily="34" charset="0"/>
              <a:cs typeface="Arial" panose="020B0604020202020204" pitchFamily="34" charset="0"/>
            </a:endParaRPr>
          </a:p>
        </p:txBody>
      </p:sp>
      <p:pic>
        <p:nvPicPr>
          <p:cNvPr id="5" name="Graphic 4" descr="Thumbs Up Sign">
            <a:extLst>
              <a:ext uri="{FF2B5EF4-FFF2-40B4-BE49-F238E27FC236}">
                <a16:creationId xmlns:a16="http://schemas.microsoft.com/office/drawing/2014/main" id="{3F86CE48-DE06-4CA8-9A2C-09CEF46856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9234" y="3744664"/>
            <a:ext cx="914400" cy="914400"/>
          </a:xfrm>
          <a:prstGeom prst="rect">
            <a:avLst/>
          </a:prstGeom>
        </p:spPr>
      </p:pic>
      <p:pic>
        <p:nvPicPr>
          <p:cNvPr id="7" name="Graphic 6" descr="Group">
            <a:extLst>
              <a:ext uri="{FF2B5EF4-FFF2-40B4-BE49-F238E27FC236}">
                <a16:creationId xmlns:a16="http://schemas.microsoft.com/office/drawing/2014/main" id="{B9198FE9-714E-43EE-A90F-0C02B95D59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7316" y="3996034"/>
            <a:ext cx="914400" cy="914400"/>
          </a:xfrm>
          <a:prstGeom prst="rect">
            <a:avLst/>
          </a:prstGeom>
        </p:spPr>
      </p:pic>
      <p:pic>
        <p:nvPicPr>
          <p:cNvPr id="9" name="Graphic 8" descr="Medical">
            <a:extLst>
              <a:ext uri="{FF2B5EF4-FFF2-40B4-BE49-F238E27FC236}">
                <a16:creationId xmlns:a16="http://schemas.microsoft.com/office/drawing/2014/main" id="{85E20D89-FB55-4531-9AC3-603FC6FE16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99234" y="1088749"/>
            <a:ext cx="914400" cy="914400"/>
          </a:xfrm>
          <a:prstGeom prst="rect">
            <a:avLst/>
          </a:prstGeom>
        </p:spPr>
      </p:pic>
      <p:pic>
        <p:nvPicPr>
          <p:cNvPr id="12" name="Graphic 11" descr="User">
            <a:extLst>
              <a:ext uri="{FF2B5EF4-FFF2-40B4-BE49-F238E27FC236}">
                <a16:creationId xmlns:a16="http://schemas.microsoft.com/office/drawing/2014/main" id="{830767D7-FBBA-47AF-8F92-27E27DB5D43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98158" y="3950292"/>
            <a:ext cx="582891" cy="582891"/>
          </a:xfrm>
          <a:prstGeom prst="rect">
            <a:avLst/>
          </a:prstGeom>
        </p:spPr>
      </p:pic>
      <p:pic>
        <p:nvPicPr>
          <p:cNvPr id="14" name="Graphic 13" descr="Call center">
            <a:extLst>
              <a:ext uri="{FF2B5EF4-FFF2-40B4-BE49-F238E27FC236}">
                <a16:creationId xmlns:a16="http://schemas.microsoft.com/office/drawing/2014/main" id="{B0D05A93-395B-4591-92CB-6B73F91CFA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66648" y="976089"/>
            <a:ext cx="914400" cy="914400"/>
          </a:xfrm>
          <a:prstGeom prst="rect">
            <a:avLst/>
          </a:prstGeom>
        </p:spPr>
      </p:pic>
      <p:pic>
        <p:nvPicPr>
          <p:cNvPr id="22" name="Graphic 21" descr="Monitor">
            <a:extLst>
              <a:ext uri="{FF2B5EF4-FFF2-40B4-BE49-F238E27FC236}">
                <a16:creationId xmlns:a16="http://schemas.microsoft.com/office/drawing/2014/main" id="{08E3B891-853A-4AC4-945A-70F1428149E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32403" y="3824409"/>
            <a:ext cx="914400" cy="914400"/>
          </a:xfrm>
          <a:prstGeom prst="rect">
            <a:avLst/>
          </a:prstGeom>
        </p:spPr>
      </p:pic>
      <p:pic>
        <p:nvPicPr>
          <p:cNvPr id="29" name="Graphic 28" descr="Group">
            <a:extLst>
              <a:ext uri="{FF2B5EF4-FFF2-40B4-BE49-F238E27FC236}">
                <a16:creationId xmlns:a16="http://schemas.microsoft.com/office/drawing/2014/main" id="{80BC1C57-F013-44DE-AD5A-985DFA1C83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1716" y="3979916"/>
            <a:ext cx="914400" cy="914400"/>
          </a:xfrm>
          <a:prstGeom prst="rect">
            <a:avLst/>
          </a:prstGeom>
        </p:spPr>
      </p:pic>
      <p:pic>
        <p:nvPicPr>
          <p:cNvPr id="31" name="Graphic 30" descr="Marker">
            <a:extLst>
              <a:ext uri="{FF2B5EF4-FFF2-40B4-BE49-F238E27FC236}">
                <a16:creationId xmlns:a16="http://schemas.microsoft.com/office/drawing/2014/main" id="{6A99B1B5-5CD7-4214-A6C3-6CDA60C5C89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71720" y="1169356"/>
            <a:ext cx="914400" cy="914400"/>
          </a:xfrm>
          <a:prstGeom prst="rect">
            <a:avLst/>
          </a:prstGeom>
        </p:spPr>
      </p:pic>
    </p:spTree>
    <p:extLst>
      <p:ext uri="{BB962C8B-B14F-4D97-AF65-F5344CB8AC3E}">
        <p14:creationId xmlns:p14="http://schemas.microsoft.com/office/powerpoint/2010/main" val="3674099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5E4B-E0AF-4680-8B45-43103BB667A1}"/>
              </a:ext>
            </a:extLst>
          </p:cNvPr>
          <p:cNvSpPr>
            <a:spLocks noGrp="1"/>
          </p:cNvSpPr>
          <p:nvPr>
            <p:ph type="title"/>
          </p:nvPr>
        </p:nvSpPr>
        <p:spPr>
          <a:xfrm>
            <a:off x="960082" y="162564"/>
            <a:ext cx="10515600" cy="1325563"/>
          </a:xfrm>
        </p:spPr>
        <p:txBody>
          <a:bodyPr/>
          <a:lstStyle/>
          <a:p>
            <a:pPr algn="ctr"/>
            <a:r>
              <a:rPr lang="en-US" dirty="0"/>
              <a:t>Trending </a:t>
            </a:r>
            <a:r>
              <a:rPr lang="en-US" dirty="0" err="1"/>
              <a:t>Telepsych</a:t>
            </a:r>
            <a:endParaRPr lang="en-US" dirty="0"/>
          </a:p>
        </p:txBody>
      </p:sp>
      <p:sp>
        <p:nvSpPr>
          <p:cNvPr id="47" name="Isosceles Triangle 46">
            <a:extLst>
              <a:ext uri="{FF2B5EF4-FFF2-40B4-BE49-F238E27FC236}">
                <a16:creationId xmlns:a16="http://schemas.microsoft.com/office/drawing/2014/main" id="{069780CC-4A51-4305-98B1-2CF71805D361}"/>
              </a:ext>
            </a:extLst>
          </p:cNvPr>
          <p:cNvSpPr/>
          <p:nvPr/>
        </p:nvSpPr>
        <p:spPr>
          <a:xfrm rot="4727923">
            <a:off x="7007292" y="4271460"/>
            <a:ext cx="654385" cy="5497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1" name="Chart 60">
            <a:extLst>
              <a:ext uri="{FF2B5EF4-FFF2-40B4-BE49-F238E27FC236}">
                <a16:creationId xmlns:a16="http://schemas.microsoft.com/office/drawing/2014/main" id="{CC60F278-2B00-4863-9602-AE13A06E9F59}"/>
              </a:ext>
            </a:extLst>
          </p:cNvPr>
          <p:cNvGraphicFramePr/>
          <p:nvPr>
            <p:extLst/>
          </p:nvPr>
        </p:nvGraphicFramePr>
        <p:xfrm>
          <a:off x="5504142" y="2789325"/>
          <a:ext cx="1427480" cy="1195177"/>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a:extLst>
              <a:ext uri="{FF2B5EF4-FFF2-40B4-BE49-F238E27FC236}">
                <a16:creationId xmlns:a16="http://schemas.microsoft.com/office/drawing/2014/main" id="{F873BFE5-A2AF-4C52-A229-873D1A349AC3}"/>
              </a:ext>
            </a:extLst>
          </p:cNvPr>
          <p:cNvSpPr/>
          <p:nvPr/>
        </p:nvSpPr>
        <p:spPr>
          <a:xfrm>
            <a:off x="1981200" y="990600"/>
            <a:ext cx="8229600" cy="1219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9" name="Group 18">
            <a:extLst>
              <a:ext uri="{FF2B5EF4-FFF2-40B4-BE49-F238E27FC236}">
                <a16:creationId xmlns:a16="http://schemas.microsoft.com/office/drawing/2014/main" id="{81B9122F-9984-48A3-AE1A-8ECFAABFFBBE}"/>
              </a:ext>
            </a:extLst>
          </p:cNvPr>
          <p:cNvGrpSpPr/>
          <p:nvPr/>
        </p:nvGrpSpPr>
        <p:grpSpPr>
          <a:xfrm>
            <a:off x="716318" y="1448801"/>
            <a:ext cx="10515600" cy="565926"/>
            <a:chOff x="-1082511" y="282782"/>
            <a:chExt cx="10515600" cy="565926"/>
          </a:xfrm>
          <a:noFill/>
        </p:grpSpPr>
        <p:sp>
          <p:nvSpPr>
            <p:cNvPr id="32" name="Rectangle 31">
              <a:extLst>
                <a:ext uri="{FF2B5EF4-FFF2-40B4-BE49-F238E27FC236}">
                  <a16:creationId xmlns:a16="http://schemas.microsoft.com/office/drawing/2014/main" id="{A2154876-30BF-4F64-B927-228052B88245}"/>
                </a:ext>
              </a:extLst>
            </p:cNvPr>
            <p:cNvSpPr/>
            <p:nvPr/>
          </p:nvSpPr>
          <p:spPr>
            <a:xfrm>
              <a:off x="427226" y="282782"/>
              <a:ext cx="7739890" cy="56592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TextBox 32">
              <a:extLst>
                <a:ext uri="{FF2B5EF4-FFF2-40B4-BE49-F238E27FC236}">
                  <a16:creationId xmlns:a16="http://schemas.microsoft.com/office/drawing/2014/main" id="{C661D399-6715-403C-BBD8-07008B95FDAD}"/>
                </a:ext>
              </a:extLst>
            </p:cNvPr>
            <p:cNvSpPr txBox="1"/>
            <p:nvPr/>
          </p:nvSpPr>
          <p:spPr>
            <a:xfrm>
              <a:off x="-1082511" y="282782"/>
              <a:ext cx="10515600" cy="5659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49204" tIns="43180" rIns="43180" bIns="43180" numCol="1" spcCol="1270" anchor="ctr" anchorCtr="0">
              <a:noAutofit/>
            </a:bodyPr>
            <a:lstStyle/>
            <a:p>
              <a:pPr marL="285750" lvl="0" indent="-285750" algn="l" defTabSz="755650" rtl="0">
                <a:lnSpc>
                  <a:spcPct val="90000"/>
                </a:lnSpc>
                <a:spcBef>
                  <a:spcPct val="0"/>
                </a:spcBef>
                <a:spcAft>
                  <a:spcPct val="35000"/>
                </a:spcAft>
                <a:buFont typeface="Arial" panose="020B0604020202020204" pitchFamily="34" charset="0"/>
                <a:buChar char="•"/>
              </a:pPr>
              <a:r>
                <a:rPr lang="en-US" kern="1200" dirty="0">
                  <a:solidFill>
                    <a:srgbClr val="000000"/>
                  </a:solidFill>
                  <a:latin typeface="Arial" panose="020B0604020202020204" pitchFamily="34" charset="0"/>
                  <a:cs typeface="Arial" panose="020B0604020202020204" pitchFamily="34" charset="0"/>
                </a:rPr>
                <a:t>Technology is more readily available and accessible than ever. Direct-to-consumer care is expanding (i.e. Walgreens, </a:t>
              </a:r>
              <a:r>
                <a:rPr lang="en-US" kern="1200" dirty="0" err="1">
                  <a:solidFill>
                    <a:srgbClr val="000000"/>
                  </a:solidFill>
                  <a:latin typeface="Arial" panose="020B0604020202020204" pitchFamily="34" charset="0"/>
                  <a:cs typeface="Arial" panose="020B0604020202020204" pitchFamily="34" charset="0"/>
                </a:rPr>
                <a:t>MDLive</a:t>
              </a:r>
              <a:r>
                <a:rPr lang="en-US" kern="1200" dirty="0">
                  <a:solidFill>
                    <a:srgbClr val="000000"/>
                  </a:solidFill>
                  <a:latin typeface="Arial" panose="020B0604020202020204" pitchFamily="34" charset="0"/>
                  <a:cs typeface="Arial" panose="020B0604020202020204" pitchFamily="34" charset="0"/>
                </a:rPr>
                <a:t>)</a:t>
              </a:r>
            </a:p>
          </p:txBody>
        </p:sp>
      </p:grpSp>
      <p:grpSp>
        <p:nvGrpSpPr>
          <p:cNvPr id="20" name="Group 19">
            <a:extLst>
              <a:ext uri="{FF2B5EF4-FFF2-40B4-BE49-F238E27FC236}">
                <a16:creationId xmlns:a16="http://schemas.microsoft.com/office/drawing/2014/main" id="{7CA621DD-5A17-40B2-8B61-ACC53A4602D0}"/>
              </a:ext>
            </a:extLst>
          </p:cNvPr>
          <p:cNvGrpSpPr/>
          <p:nvPr/>
        </p:nvGrpSpPr>
        <p:grpSpPr>
          <a:xfrm>
            <a:off x="716318" y="2297419"/>
            <a:ext cx="10515600" cy="565926"/>
            <a:chOff x="832752" y="1131400"/>
            <a:chExt cx="7334364" cy="565926"/>
          </a:xfrm>
          <a:noFill/>
        </p:grpSpPr>
        <p:sp>
          <p:nvSpPr>
            <p:cNvPr id="30" name="Rectangle 29">
              <a:extLst>
                <a:ext uri="{FF2B5EF4-FFF2-40B4-BE49-F238E27FC236}">
                  <a16:creationId xmlns:a16="http://schemas.microsoft.com/office/drawing/2014/main" id="{A08E657D-BAE8-4896-A0A4-A6D98D4BC414}"/>
                </a:ext>
              </a:extLst>
            </p:cNvPr>
            <p:cNvSpPr/>
            <p:nvPr/>
          </p:nvSpPr>
          <p:spPr>
            <a:xfrm>
              <a:off x="832752" y="1131400"/>
              <a:ext cx="7334364" cy="56592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B4142EE4-2A8F-4E69-9FCE-0EF252BFECCB}"/>
                </a:ext>
              </a:extLst>
            </p:cNvPr>
            <p:cNvSpPr txBox="1"/>
            <p:nvPr/>
          </p:nvSpPr>
          <p:spPr>
            <a:xfrm>
              <a:off x="832752" y="1131400"/>
              <a:ext cx="7334364" cy="5659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49204" tIns="43180" rIns="43180" bIns="43180" numCol="1" spcCol="1270" anchor="ctr" anchorCtr="0">
              <a:noAutofit/>
            </a:bodyPr>
            <a:lstStyle/>
            <a:p>
              <a:pPr marL="285750" lvl="0" indent="-285750" algn="l" defTabSz="755650" rtl="0">
                <a:lnSpc>
                  <a:spcPct val="90000"/>
                </a:lnSpc>
                <a:spcBef>
                  <a:spcPct val="0"/>
                </a:spcBef>
                <a:spcAft>
                  <a:spcPct val="35000"/>
                </a:spcAft>
                <a:buFont typeface="Arial" panose="020B0604020202020204" pitchFamily="34" charset="0"/>
                <a:buChar char="•"/>
              </a:pPr>
              <a:r>
                <a:rPr lang="en-US" kern="1200" dirty="0">
                  <a:solidFill>
                    <a:srgbClr val="000000"/>
                  </a:solidFill>
                  <a:latin typeface="Arial" panose="020B0604020202020204" pitchFamily="34" charset="0"/>
                  <a:cs typeface="Arial" panose="020B0604020202020204" pitchFamily="34" charset="0"/>
                </a:rPr>
                <a:t>More people are insured due to PPACA (Affordable Care Act), increasing demand for clinical services</a:t>
              </a:r>
            </a:p>
          </p:txBody>
        </p:sp>
      </p:grpSp>
      <p:grpSp>
        <p:nvGrpSpPr>
          <p:cNvPr id="21" name="Group 20">
            <a:extLst>
              <a:ext uri="{FF2B5EF4-FFF2-40B4-BE49-F238E27FC236}">
                <a16:creationId xmlns:a16="http://schemas.microsoft.com/office/drawing/2014/main" id="{9930AF4F-B6D5-4A82-BA77-B62164DB2917}"/>
              </a:ext>
            </a:extLst>
          </p:cNvPr>
          <p:cNvGrpSpPr/>
          <p:nvPr/>
        </p:nvGrpSpPr>
        <p:grpSpPr>
          <a:xfrm>
            <a:off x="716318" y="3146037"/>
            <a:ext cx="10515600" cy="565926"/>
            <a:chOff x="-1082511" y="1980018"/>
            <a:chExt cx="10515600" cy="565926"/>
          </a:xfrm>
          <a:noFill/>
        </p:grpSpPr>
        <p:sp>
          <p:nvSpPr>
            <p:cNvPr id="28" name="Rectangle 27">
              <a:extLst>
                <a:ext uri="{FF2B5EF4-FFF2-40B4-BE49-F238E27FC236}">
                  <a16:creationId xmlns:a16="http://schemas.microsoft.com/office/drawing/2014/main" id="{932B6952-18AE-44D7-97F2-04B0E25B97C9}"/>
                </a:ext>
              </a:extLst>
            </p:cNvPr>
            <p:cNvSpPr/>
            <p:nvPr/>
          </p:nvSpPr>
          <p:spPr>
            <a:xfrm>
              <a:off x="957216" y="1980018"/>
              <a:ext cx="7209900" cy="56592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A7C26EBC-FA66-4338-8963-ECDBD80AF2F2}"/>
                </a:ext>
              </a:extLst>
            </p:cNvPr>
            <p:cNvSpPr txBox="1"/>
            <p:nvPr/>
          </p:nvSpPr>
          <p:spPr>
            <a:xfrm>
              <a:off x="-1082511" y="1980018"/>
              <a:ext cx="10515600" cy="5659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49204" tIns="43180" rIns="43180" bIns="43180" numCol="1" spcCol="1270" anchor="ctr" anchorCtr="0">
              <a:noAutofit/>
            </a:bodyPr>
            <a:lstStyle/>
            <a:p>
              <a:pPr marL="285750" lvl="0" indent="-285750" algn="l" defTabSz="755650" rtl="0">
                <a:lnSpc>
                  <a:spcPct val="90000"/>
                </a:lnSpc>
                <a:spcBef>
                  <a:spcPct val="0"/>
                </a:spcBef>
                <a:spcAft>
                  <a:spcPct val="35000"/>
                </a:spcAft>
                <a:buFont typeface="Arial" panose="020B0604020202020204" pitchFamily="34" charset="0"/>
                <a:buChar char="•"/>
              </a:pPr>
              <a:r>
                <a:rPr lang="en-US" kern="1200" dirty="0" err="1">
                  <a:solidFill>
                    <a:srgbClr val="000000"/>
                  </a:solidFill>
                  <a:latin typeface="Arial" panose="020B0604020202020204" pitchFamily="34" charset="0"/>
                  <a:cs typeface="Arial" panose="020B0604020202020204" pitchFamily="34" charset="0"/>
                </a:rPr>
                <a:t>Telehealth</a:t>
              </a:r>
              <a:r>
                <a:rPr lang="en-US" kern="1200" dirty="0">
                  <a:solidFill>
                    <a:srgbClr val="000000"/>
                  </a:solidFill>
                  <a:latin typeface="Arial" panose="020B0604020202020204" pitchFamily="34" charset="0"/>
                  <a:cs typeface="Arial" panose="020B0604020202020204" pitchFamily="34" charset="0"/>
                </a:rPr>
                <a:t> technology is cost effective and quality has improved significantly – fewer barriers to connectivity, better video and audio </a:t>
              </a:r>
            </a:p>
          </p:txBody>
        </p:sp>
      </p:grpSp>
      <p:grpSp>
        <p:nvGrpSpPr>
          <p:cNvPr id="22" name="Group 21">
            <a:extLst>
              <a:ext uri="{FF2B5EF4-FFF2-40B4-BE49-F238E27FC236}">
                <a16:creationId xmlns:a16="http://schemas.microsoft.com/office/drawing/2014/main" id="{87C0757B-889E-4935-B8F0-58BC505C7BFA}"/>
              </a:ext>
            </a:extLst>
          </p:cNvPr>
          <p:cNvGrpSpPr/>
          <p:nvPr/>
        </p:nvGrpSpPr>
        <p:grpSpPr>
          <a:xfrm>
            <a:off x="716318" y="3994655"/>
            <a:ext cx="10515600" cy="565926"/>
            <a:chOff x="-1082511" y="2828636"/>
            <a:chExt cx="10515600" cy="565926"/>
          </a:xfrm>
          <a:noFill/>
        </p:grpSpPr>
        <p:sp>
          <p:nvSpPr>
            <p:cNvPr id="26" name="Rectangle 25">
              <a:extLst>
                <a:ext uri="{FF2B5EF4-FFF2-40B4-BE49-F238E27FC236}">
                  <a16:creationId xmlns:a16="http://schemas.microsoft.com/office/drawing/2014/main" id="{0E6F6C5E-C894-4CEC-AA07-FA3717C48F18}"/>
                </a:ext>
              </a:extLst>
            </p:cNvPr>
            <p:cNvSpPr/>
            <p:nvPr/>
          </p:nvSpPr>
          <p:spPr>
            <a:xfrm>
              <a:off x="832752" y="2828636"/>
              <a:ext cx="7334364" cy="56592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F8497F84-FF42-4536-B6BF-4540EE2E0F3C}"/>
                </a:ext>
              </a:extLst>
            </p:cNvPr>
            <p:cNvSpPr txBox="1"/>
            <p:nvPr/>
          </p:nvSpPr>
          <p:spPr>
            <a:xfrm>
              <a:off x="-1082511" y="2828636"/>
              <a:ext cx="10515600" cy="5659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49204" tIns="43180" rIns="43180" bIns="43180" numCol="1" spcCol="1270" anchor="ctr" anchorCtr="0">
              <a:noAutofit/>
            </a:bodyPr>
            <a:lstStyle/>
            <a:p>
              <a:pPr marL="285750" lvl="0" indent="-285750" algn="l" defTabSz="755650" rtl="0">
                <a:lnSpc>
                  <a:spcPct val="90000"/>
                </a:lnSpc>
                <a:spcBef>
                  <a:spcPct val="0"/>
                </a:spcBef>
                <a:spcAft>
                  <a:spcPct val="35000"/>
                </a:spcAft>
                <a:buFont typeface="Arial" panose="020B0604020202020204" pitchFamily="34" charset="0"/>
                <a:buChar char="•"/>
              </a:pPr>
              <a:r>
                <a:rPr lang="en-US" kern="1200" dirty="0">
                  <a:solidFill>
                    <a:srgbClr val="000000"/>
                  </a:solidFill>
                  <a:latin typeface="Arial" panose="020B0604020202020204" pitchFamily="34" charset="0"/>
                  <a:cs typeface="Arial" panose="020B0604020202020204" pitchFamily="34" charset="0"/>
                </a:rPr>
                <a:t>Millennials are gaining traction in market demand for expanded access and convenient care, having grown up in the digital age</a:t>
              </a:r>
            </a:p>
          </p:txBody>
        </p:sp>
      </p:grpSp>
      <p:grpSp>
        <p:nvGrpSpPr>
          <p:cNvPr id="23" name="Group 22">
            <a:extLst>
              <a:ext uri="{FF2B5EF4-FFF2-40B4-BE49-F238E27FC236}">
                <a16:creationId xmlns:a16="http://schemas.microsoft.com/office/drawing/2014/main" id="{C9C7F2D4-3986-4A5A-8B4E-CBE24A9178D1}"/>
              </a:ext>
            </a:extLst>
          </p:cNvPr>
          <p:cNvGrpSpPr/>
          <p:nvPr/>
        </p:nvGrpSpPr>
        <p:grpSpPr>
          <a:xfrm>
            <a:off x="650330" y="4815037"/>
            <a:ext cx="10515600" cy="565926"/>
            <a:chOff x="-1082511" y="3677254"/>
            <a:chExt cx="10515600" cy="565926"/>
          </a:xfrm>
          <a:noFill/>
        </p:grpSpPr>
        <p:sp>
          <p:nvSpPr>
            <p:cNvPr id="24" name="Rectangle 23">
              <a:extLst>
                <a:ext uri="{FF2B5EF4-FFF2-40B4-BE49-F238E27FC236}">
                  <a16:creationId xmlns:a16="http://schemas.microsoft.com/office/drawing/2014/main" id="{869C8F51-79AF-4B0C-9E0E-883114FE6B14}"/>
                </a:ext>
              </a:extLst>
            </p:cNvPr>
            <p:cNvSpPr/>
            <p:nvPr/>
          </p:nvSpPr>
          <p:spPr>
            <a:xfrm>
              <a:off x="427226" y="3677254"/>
              <a:ext cx="7739890" cy="56592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id="{83D76B28-B046-47A2-A09B-CF8AAE4ACE46}"/>
                </a:ext>
              </a:extLst>
            </p:cNvPr>
            <p:cNvSpPr txBox="1"/>
            <p:nvPr/>
          </p:nvSpPr>
          <p:spPr>
            <a:xfrm>
              <a:off x="-1082511" y="3677254"/>
              <a:ext cx="10515600" cy="5659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49204" tIns="43180" rIns="43180" bIns="43180" numCol="1" spcCol="1270" anchor="ctr" anchorCtr="0">
              <a:noAutofit/>
            </a:bodyPr>
            <a:lstStyle/>
            <a:p>
              <a:pPr marL="285750" lvl="0" indent="-285750" algn="l" defTabSz="755650">
                <a:lnSpc>
                  <a:spcPct val="90000"/>
                </a:lnSpc>
                <a:spcBef>
                  <a:spcPct val="0"/>
                </a:spcBef>
                <a:spcAft>
                  <a:spcPct val="35000"/>
                </a:spcAft>
                <a:buFont typeface="Arial" panose="020B0604020202020204" pitchFamily="34" charset="0"/>
                <a:buChar char="•"/>
              </a:pPr>
              <a:r>
                <a:rPr lang="en-US" kern="1200" dirty="0">
                  <a:solidFill>
                    <a:srgbClr val="000000"/>
                  </a:solidFill>
                  <a:latin typeface="Arial" panose="020B0604020202020204" pitchFamily="34" charset="0"/>
                  <a:cs typeface="Arial" panose="020B0604020202020204" pitchFamily="34" charset="0"/>
                </a:rPr>
                <a:t>Payers are more open to technology-based service provision and reimbursement</a:t>
              </a:r>
            </a:p>
          </p:txBody>
        </p:sp>
      </p:grpSp>
    </p:spTree>
    <p:extLst>
      <p:ext uri="{BB962C8B-B14F-4D97-AF65-F5344CB8AC3E}">
        <p14:creationId xmlns:p14="http://schemas.microsoft.com/office/powerpoint/2010/main" val="2465333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2DC7-BDE6-4448-96E1-D6C995B0883F}"/>
              </a:ext>
            </a:extLst>
          </p:cNvPr>
          <p:cNvSpPr>
            <a:spLocks noGrp="1"/>
          </p:cNvSpPr>
          <p:nvPr>
            <p:ph type="title"/>
          </p:nvPr>
        </p:nvSpPr>
        <p:spPr>
          <a:xfrm>
            <a:off x="838200" y="1573788"/>
            <a:ext cx="10515600" cy="508216"/>
          </a:xfrm>
        </p:spPr>
        <p:txBody>
          <a:bodyPr>
            <a:normAutofit/>
          </a:bodyPr>
          <a:lstStyle/>
          <a:p>
            <a:pPr marL="285750" lvl="0" indent="-285750">
              <a:buFont typeface="Arial" panose="020B0604020202020204" pitchFamily="34" charset="0"/>
              <a:buChar char="•"/>
            </a:pPr>
            <a:r>
              <a:rPr lang="en-US" sz="1800" dirty="0">
                <a:solidFill>
                  <a:srgbClr val="000000"/>
                </a:solidFill>
                <a:latin typeface="Arial Narrow" panose="020B0606020202030204" pitchFamily="34" charset="0"/>
              </a:rPr>
              <a:t>Operating in a system now driven by payment and delivery system reform</a:t>
            </a:r>
          </a:p>
        </p:txBody>
      </p:sp>
      <p:sp>
        <p:nvSpPr>
          <p:cNvPr id="6" name="Title 1">
            <a:extLst>
              <a:ext uri="{FF2B5EF4-FFF2-40B4-BE49-F238E27FC236}">
                <a16:creationId xmlns:a16="http://schemas.microsoft.com/office/drawing/2014/main" id="{1C484C85-29B5-49D4-AD9C-4675E7FA6F22}"/>
              </a:ext>
            </a:extLst>
          </p:cNvPr>
          <p:cNvSpPr txBox="1">
            <a:spLocks/>
          </p:cNvSpPr>
          <p:nvPr/>
        </p:nvSpPr>
        <p:spPr>
          <a:xfrm>
            <a:off x="838200" y="2612678"/>
            <a:ext cx="5504543" cy="731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US" sz="1800" dirty="0">
                <a:solidFill>
                  <a:srgbClr val="000000"/>
                </a:solidFill>
                <a:latin typeface="Arial Narrow" panose="020B0606020202030204" pitchFamily="34" charset="0"/>
              </a:rPr>
              <a:t>Medicare Access and CHIP Reauthorization Act (MACRA) </a:t>
            </a:r>
            <a:br>
              <a:rPr lang="en-US" sz="1800" dirty="0">
                <a:solidFill>
                  <a:srgbClr val="000000"/>
                </a:solidFill>
                <a:latin typeface="Arial Narrow" panose="020B0606020202030204" pitchFamily="34" charset="0"/>
              </a:rPr>
            </a:br>
            <a:endParaRPr lang="en-US" sz="1800" dirty="0">
              <a:solidFill>
                <a:srgbClr val="000000"/>
              </a:solidFill>
              <a:latin typeface="Arial Narrow" panose="020B0606020202030204" pitchFamily="34" charset="0"/>
            </a:endParaRPr>
          </a:p>
        </p:txBody>
      </p:sp>
      <p:sp>
        <p:nvSpPr>
          <p:cNvPr id="7" name="Title 1">
            <a:extLst>
              <a:ext uri="{FF2B5EF4-FFF2-40B4-BE49-F238E27FC236}">
                <a16:creationId xmlns:a16="http://schemas.microsoft.com/office/drawing/2014/main" id="{5516E723-1A88-4122-A477-D76B5C4251A8}"/>
              </a:ext>
            </a:extLst>
          </p:cNvPr>
          <p:cNvSpPr txBox="1">
            <a:spLocks/>
          </p:cNvSpPr>
          <p:nvPr/>
        </p:nvSpPr>
        <p:spPr>
          <a:xfrm>
            <a:off x="838200" y="3645588"/>
            <a:ext cx="10515600" cy="5082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US" sz="1800" dirty="0">
                <a:solidFill>
                  <a:srgbClr val="000000"/>
                </a:solidFill>
                <a:latin typeface="Arial Narrow" panose="020B0606020202030204" pitchFamily="34" charset="0"/>
              </a:rPr>
              <a:t>Behavioral health conditions are nationally recognized as a major contributor to health outcomes and utilization</a:t>
            </a:r>
          </a:p>
        </p:txBody>
      </p:sp>
      <p:sp>
        <p:nvSpPr>
          <p:cNvPr id="8" name="Title 1">
            <a:extLst>
              <a:ext uri="{FF2B5EF4-FFF2-40B4-BE49-F238E27FC236}">
                <a16:creationId xmlns:a16="http://schemas.microsoft.com/office/drawing/2014/main" id="{57040D70-91DE-48A4-B440-582DD218ECB6}"/>
              </a:ext>
            </a:extLst>
          </p:cNvPr>
          <p:cNvSpPr txBox="1">
            <a:spLocks/>
          </p:cNvSpPr>
          <p:nvPr/>
        </p:nvSpPr>
        <p:spPr>
          <a:xfrm>
            <a:off x="838200" y="4604214"/>
            <a:ext cx="10515600" cy="9687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US" sz="1800" dirty="0">
                <a:solidFill>
                  <a:srgbClr val="000000"/>
                </a:solidFill>
                <a:latin typeface="Arial Narrow" panose="020B0606020202030204" pitchFamily="34" charset="0"/>
              </a:rPr>
              <a:t>Telepsychiatry may be the key element you are missing to support your comprehensive integrated care service delivery model</a:t>
            </a:r>
          </a:p>
        </p:txBody>
      </p:sp>
      <p:sp>
        <p:nvSpPr>
          <p:cNvPr id="9" name="Title 1">
            <a:extLst>
              <a:ext uri="{FF2B5EF4-FFF2-40B4-BE49-F238E27FC236}">
                <a16:creationId xmlns:a16="http://schemas.microsoft.com/office/drawing/2014/main" id="{AE8C2E5F-BFA6-4514-A44B-464525B07ED7}"/>
              </a:ext>
            </a:extLst>
          </p:cNvPr>
          <p:cNvSpPr txBox="1">
            <a:spLocks/>
          </p:cNvSpPr>
          <p:nvPr/>
        </p:nvSpPr>
        <p:spPr>
          <a:xfrm>
            <a:off x="838200" y="2258895"/>
            <a:ext cx="4807857" cy="48078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US" sz="1800" dirty="0">
                <a:solidFill>
                  <a:srgbClr val="000000"/>
                </a:solidFill>
                <a:latin typeface="Arial Narrow" panose="020B0606020202030204" pitchFamily="34" charset="0"/>
              </a:rPr>
              <a:t>Patient Protection &amp; Affordable Care Act (PPACA)</a:t>
            </a:r>
            <a:br>
              <a:rPr lang="en-US" sz="1800" dirty="0">
                <a:solidFill>
                  <a:srgbClr val="000000"/>
                </a:solidFill>
                <a:latin typeface="Arial Narrow" panose="020B0606020202030204" pitchFamily="34" charset="0"/>
              </a:rPr>
            </a:br>
            <a:endParaRPr lang="en-US" sz="1800" dirty="0">
              <a:solidFill>
                <a:srgbClr val="000000"/>
              </a:solidFill>
              <a:latin typeface="Arial Narrow" panose="020B0606020202030204" pitchFamily="34" charset="0"/>
            </a:endParaRPr>
          </a:p>
        </p:txBody>
      </p:sp>
      <p:sp>
        <p:nvSpPr>
          <p:cNvPr id="10" name="Title 1">
            <a:extLst>
              <a:ext uri="{FF2B5EF4-FFF2-40B4-BE49-F238E27FC236}">
                <a16:creationId xmlns:a16="http://schemas.microsoft.com/office/drawing/2014/main" id="{39779B03-1635-4FC1-BD78-77A29FD9D524}"/>
              </a:ext>
            </a:extLst>
          </p:cNvPr>
          <p:cNvSpPr txBox="1">
            <a:spLocks/>
          </p:cNvSpPr>
          <p:nvPr/>
        </p:nvSpPr>
        <p:spPr>
          <a:xfrm>
            <a:off x="838200" y="1959647"/>
            <a:ext cx="10515600" cy="3004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US" sz="1800" dirty="0">
                <a:solidFill>
                  <a:srgbClr val="000000"/>
                </a:solidFill>
                <a:latin typeface="Arial Narrow" panose="020B0606020202030204" pitchFamily="34" charset="0"/>
              </a:rPr>
              <a:t>Medicaid Innovation Accelerator Program (IAP)</a:t>
            </a:r>
            <a:br>
              <a:rPr lang="en-US" sz="1800" dirty="0">
                <a:solidFill>
                  <a:srgbClr val="000000"/>
                </a:solidFill>
                <a:latin typeface="Arial Narrow" panose="020B0606020202030204" pitchFamily="34" charset="0"/>
              </a:rPr>
            </a:br>
            <a:endParaRPr lang="en-US" sz="1800" dirty="0">
              <a:solidFill>
                <a:srgbClr val="000000"/>
              </a:solidFill>
              <a:latin typeface="Arial Narrow" panose="020B0606020202030204" pitchFamily="34" charset="0"/>
            </a:endParaRPr>
          </a:p>
        </p:txBody>
      </p:sp>
      <p:sp>
        <p:nvSpPr>
          <p:cNvPr id="11" name="Title 1">
            <a:extLst>
              <a:ext uri="{FF2B5EF4-FFF2-40B4-BE49-F238E27FC236}">
                <a16:creationId xmlns:a16="http://schemas.microsoft.com/office/drawing/2014/main" id="{00ED40A1-12F7-49DE-B482-0A08A3185FF4}"/>
              </a:ext>
            </a:extLst>
          </p:cNvPr>
          <p:cNvSpPr txBox="1">
            <a:spLocks/>
          </p:cNvSpPr>
          <p:nvPr/>
        </p:nvSpPr>
        <p:spPr>
          <a:xfrm>
            <a:off x="838200" y="4095998"/>
            <a:ext cx="10515600" cy="758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US" sz="1800" dirty="0">
                <a:solidFill>
                  <a:srgbClr val="000000"/>
                </a:solidFill>
                <a:latin typeface="Arial Narrow" panose="020B0606020202030204" pitchFamily="34" charset="0"/>
              </a:rPr>
              <a:t>Comorbidity of behavioral health has a direct impact to overall health care costs</a:t>
            </a:r>
          </a:p>
        </p:txBody>
      </p:sp>
      <p:sp>
        <p:nvSpPr>
          <p:cNvPr id="12" name="Rectangle 11">
            <a:extLst>
              <a:ext uri="{FF2B5EF4-FFF2-40B4-BE49-F238E27FC236}">
                <a16:creationId xmlns:a16="http://schemas.microsoft.com/office/drawing/2014/main" id="{41215071-4E14-4D29-9ACC-71AC40AEB078}"/>
              </a:ext>
            </a:extLst>
          </p:cNvPr>
          <p:cNvSpPr/>
          <p:nvPr/>
        </p:nvSpPr>
        <p:spPr>
          <a:xfrm>
            <a:off x="624149" y="415274"/>
            <a:ext cx="10943702" cy="707886"/>
          </a:xfrm>
          <a:prstGeom prst="rect">
            <a:avLst/>
          </a:prstGeom>
        </p:spPr>
        <p:txBody>
          <a:bodyPr wrap="none">
            <a:spAutoFit/>
          </a:bodyPr>
          <a:lstStyle/>
          <a:p>
            <a:r>
              <a:rPr lang="en-US" sz="4000" dirty="0"/>
              <a:t>Telepsychiatry: The Innovative Value-Based Strategy</a:t>
            </a:r>
          </a:p>
        </p:txBody>
      </p:sp>
    </p:spTree>
    <p:extLst>
      <p:ext uri="{BB962C8B-B14F-4D97-AF65-F5344CB8AC3E}">
        <p14:creationId xmlns:p14="http://schemas.microsoft.com/office/powerpoint/2010/main" val="307141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B7A8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65D14D-BDB5-45F5-98B1-E2FF53D21490}"/>
              </a:ext>
            </a:extLst>
          </p:cNvPr>
          <p:cNvSpPr/>
          <p:nvPr/>
        </p:nvSpPr>
        <p:spPr>
          <a:xfrm>
            <a:off x="0" y="5826034"/>
            <a:ext cx="12192000" cy="10319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E1C6F3-3008-46B2-A462-62957F6CB19E}"/>
              </a:ext>
            </a:extLst>
          </p:cNvPr>
          <p:cNvSpPr>
            <a:spLocks noGrp="1"/>
          </p:cNvSpPr>
          <p:nvPr>
            <p:ph type="ctrTitle"/>
          </p:nvPr>
        </p:nvSpPr>
        <p:spPr>
          <a:xfrm>
            <a:off x="909718" y="2446975"/>
            <a:ext cx="5186282" cy="982025"/>
          </a:xfrm>
        </p:spPr>
        <p:txBody>
          <a:bodyPr/>
          <a:lstStyle/>
          <a:p>
            <a:r>
              <a:rPr lang="en-US" dirty="0">
                <a:solidFill>
                  <a:schemeClr val="bg1"/>
                </a:solidFill>
              </a:rPr>
              <a:t>Thank You! </a:t>
            </a:r>
          </a:p>
        </p:txBody>
      </p:sp>
      <p:sp>
        <p:nvSpPr>
          <p:cNvPr id="3" name="Title 1">
            <a:extLst>
              <a:ext uri="{FF2B5EF4-FFF2-40B4-BE49-F238E27FC236}">
                <a16:creationId xmlns:a16="http://schemas.microsoft.com/office/drawing/2014/main" id="{A5EE006B-A7CD-43AC-9F17-0F276E9E9732}"/>
              </a:ext>
            </a:extLst>
          </p:cNvPr>
          <p:cNvSpPr txBox="1">
            <a:spLocks/>
          </p:cNvSpPr>
          <p:nvPr/>
        </p:nvSpPr>
        <p:spPr>
          <a:xfrm>
            <a:off x="1043940" y="2363311"/>
            <a:ext cx="9144000" cy="18265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400" dirty="0">
              <a:solidFill>
                <a:schemeClr val="bg1"/>
              </a:solidFill>
            </a:endParaRPr>
          </a:p>
        </p:txBody>
      </p:sp>
      <p:sp>
        <p:nvSpPr>
          <p:cNvPr id="4" name="Title 1">
            <a:extLst>
              <a:ext uri="{FF2B5EF4-FFF2-40B4-BE49-F238E27FC236}">
                <a16:creationId xmlns:a16="http://schemas.microsoft.com/office/drawing/2014/main" id="{234FF886-5686-4C18-B4C5-F7496ABCDC1F}"/>
              </a:ext>
            </a:extLst>
          </p:cNvPr>
          <p:cNvSpPr txBox="1">
            <a:spLocks/>
          </p:cNvSpPr>
          <p:nvPr/>
        </p:nvSpPr>
        <p:spPr>
          <a:xfrm>
            <a:off x="5098946" y="2145507"/>
            <a:ext cx="6634480" cy="28294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solidFill>
                  <a:schemeClr val="bg1"/>
                </a:solidFill>
              </a:rPr>
              <a:t>Jonathan Evans</a:t>
            </a:r>
          </a:p>
          <a:p>
            <a:pPr algn="r"/>
            <a:r>
              <a:rPr lang="en-US" sz="2800" dirty="0">
                <a:solidFill>
                  <a:schemeClr val="bg1"/>
                </a:solidFill>
              </a:rPr>
              <a:t>President and CEO</a:t>
            </a:r>
          </a:p>
          <a:p>
            <a:pPr algn="r"/>
            <a:r>
              <a:rPr lang="en-US" sz="2800" dirty="0" err="1">
                <a:solidFill>
                  <a:schemeClr val="bg1"/>
                </a:solidFill>
              </a:rPr>
              <a:t>innovaTel</a:t>
            </a:r>
            <a:r>
              <a:rPr lang="en-US" sz="2800" dirty="0">
                <a:solidFill>
                  <a:schemeClr val="bg1"/>
                </a:solidFill>
              </a:rPr>
              <a:t> Telepsychiatry </a:t>
            </a:r>
          </a:p>
          <a:p>
            <a:pPr algn="r"/>
            <a:r>
              <a:rPr lang="en-US" sz="2800" dirty="0">
                <a:solidFill>
                  <a:schemeClr val="bg1"/>
                </a:solidFill>
              </a:rPr>
              <a:t>Jon.evans@intelpsych.com</a:t>
            </a:r>
          </a:p>
          <a:p>
            <a:pPr algn="r"/>
            <a:r>
              <a:rPr lang="en-US" sz="2800" dirty="0">
                <a:solidFill>
                  <a:schemeClr val="bg1"/>
                </a:solidFill>
              </a:rPr>
              <a:t>866.492.7597</a:t>
            </a:r>
          </a:p>
          <a:p>
            <a:endParaRPr lang="en-US" sz="2400" dirty="0">
              <a:solidFill>
                <a:schemeClr val="bg1"/>
              </a:solidFill>
            </a:endParaRPr>
          </a:p>
        </p:txBody>
      </p:sp>
      <p:pic>
        <p:nvPicPr>
          <p:cNvPr id="9" name="Picture 8">
            <a:extLst>
              <a:ext uri="{FF2B5EF4-FFF2-40B4-BE49-F238E27FC236}">
                <a16:creationId xmlns:a16="http://schemas.microsoft.com/office/drawing/2014/main" id="{0AC9517D-98ED-43C0-A17D-8B2833EBC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83" y="5870655"/>
            <a:ext cx="2769564" cy="942723"/>
          </a:xfrm>
          <a:prstGeom prst="rect">
            <a:avLst/>
          </a:prstGeom>
        </p:spPr>
      </p:pic>
    </p:spTree>
    <p:extLst>
      <p:ext uri="{BB962C8B-B14F-4D97-AF65-F5344CB8AC3E}">
        <p14:creationId xmlns:p14="http://schemas.microsoft.com/office/powerpoint/2010/main" val="19876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5E4B-E0AF-4680-8B45-43103BB667A1}"/>
              </a:ext>
            </a:extLst>
          </p:cNvPr>
          <p:cNvSpPr>
            <a:spLocks noGrp="1"/>
          </p:cNvSpPr>
          <p:nvPr>
            <p:ph type="title"/>
          </p:nvPr>
        </p:nvSpPr>
        <p:spPr>
          <a:xfrm>
            <a:off x="838200" y="54835"/>
            <a:ext cx="10515600" cy="1325563"/>
          </a:xfrm>
        </p:spPr>
        <p:txBody>
          <a:bodyPr/>
          <a:lstStyle/>
          <a:p>
            <a:pPr algn="ctr"/>
            <a:r>
              <a:rPr lang="en-US" dirty="0"/>
              <a:t>Growing Need for Mental Health Services</a:t>
            </a:r>
          </a:p>
        </p:txBody>
      </p:sp>
      <p:pic>
        <p:nvPicPr>
          <p:cNvPr id="5" name="Content Placeholder 4" descr="Group">
            <a:extLst>
              <a:ext uri="{FF2B5EF4-FFF2-40B4-BE49-F238E27FC236}">
                <a16:creationId xmlns:a16="http://schemas.microsoft.com/office/drawing/2014/main" id="{9E1461C0-7EFE-4C14-89B7-898BD6093C95}"/>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2953" y="1238746"/>
            <a:ext cx="1195177" cy="1195177"/>
          </a:xfrm>
        </p:spPr>
      </p:pic>
      <p:sp>
        <p:nvSpPr>
          <p:cNvPr id="9" name="TextBox 8">
            <a:extLst>
              <a:ext uri="{FF2B5EF4-FFF2-40B4-BE49-F238E27FC236}">
                <a16:creationId xmlns:a16="http://schemas.microsoft.com/office/drawing/2014/main" id="{FF67501B-AFD0-4494-AAB1-01FA13D22562}"/>
              </a:ext>
            </a:extLst>
          </p:cNvPr>
          <p:cNvSpPr txBox="1"/>
          <p:nvPr/>
        </p:nvSpPr>
        <p:spPr>
          <a:xfrm>
            <a:off x="962974" y="1694810"/>
            <a:ext cx="1195177" cy="584775"/>
          </a:xfrm>
          <a:prstGeom prst="rect">
            <a:avLst/>
          </a:prstGeom>
          <a:noFill/>
        </p:spPr>
        <p:txBody>
          <a:bodyPr wrap="square" rtlCol="0">
            <a:spAutoFit/>
          </a:bodyPr>
          <a:lstStyle/>
          <a:p>
            <a:r>
              <a:rPr lang="en-US" sz="3200" b="1" dirty="0">
                <a:solidFill>
                  <a:srgbClr val="6B7A8D"/>
                </a:solidFill>
                <a:latin typeface="Arial Narrow" panose="020B0606020202030204" pitchFamily="34" charset="0"/>
              </a:rPr>
              <a:t>1</a:t>
            </a:r>
            <a:r>
              <a:rPr lang="en-US" sz="3200" dirty="0">
                <a:solidFill>
                  <a:srgbClr val="6B7A8D"/>
                </a:solidFill>
                <a:latin typeface="Arial Narrow" panose="020B0606020202030204" pitchFamily="34" charset="0"/>
              </a:rPr>
              <a:t> in </a:t>
            </a:r>
            <a:r>
              <a:rPr lang="en-US" sz="3200" b="1" dirty="0">
                <a:solidFill>
                  <a:srgbClr val="6B7A8D"/>
                </a:solidFill>
                <a:latin typeface="Arial Narrow" panose="020B0606020202030204" pitchFamily="34" charset="0"/>
              </a:rPr>
              <a:t>5</a:t>
            </a:r>
            <a:r>
              <a:rPr lang="en-US" sz="3200" dirty="0">
                <a:solidFill>
                  <a:srgbClr val="6B7A8D"/>
                </a:solidFill>
                <a:latin typeface="Arial Narrow" panose="020B0606020202030204" pitchFamily="34" charset="0"/>
              </a:rPr>
              <a:t> </a:t>
            </a:r>
          </a:p>
        </p:txBody>
      </p:sp>
      <p:sp>
        <p:nvSpPr>
          <p:cNvPr id="10" name="TextBox 9">
            <a:extLst>
              <a:ext uri="{FF2B5EF4-FFF2-40B4-BE49-F238E27FC236}">
                <a16:creationId xmlns:a16="http://schemas.microsoft.com/office/drawing/2014/main" id="{26EFFB76-D6D5-4F1C-B3AE-FDD164E55A39}"/>
              </a:ext>
            </a:extLst>
          </p:cNvPr>
          <p:cNvSpPr txBox="1"/>
          <p:nvPr/>
        </p:nvSpPr>
        <p:spPr>
          <a:xfrm>
            <a:off x="422796" y="2213080"/>
            <a:ext cx="2769565" cy="523220"/>
          </a:xfrm>
          <a:prstGeom prst="rect">
            <a:avLst/>
          </a:prstGeom>
          <a:noFill/>
        </p:spPr>
        <p:txBody>
          <a:bodyPr wrap="square" rtlCol="0">
            <a:spAutoFit/>
          </a:bodyPr>
          <a:lstStyle/>
          <a:p>
            <a:pPr algn="ctr"/>
            <a:r>
              <a:rPr lang="en-US" sz="1400" dirty="0">
                <a:latin typeface="Arial Narrow" panose="020B0606020202030204" pitchFamily="34" charset="0"/>
              </a:rPr>
              <a:t>Adults in America experience some form of mental illness</a:t>
            </a:r>
          </a:p>
        </p:txBody>
      </p:sp>
      <p:sp>
        <p:nvSpPr>
          <p:cNvPr id="13" name="TextBox 12">
            <a:extLst>
              <a:ext uri="{FF2B5EF4-FFF2-40B4-BE49-F238E27FC236}">
                <a16:creationId xmlns:a16="http://schemas.microsoft.com/office/drawing/2014/main" id="{22476F10-46AA-4B03-97FB-3FA7F842E6DF}"/>
              </a:ext>
            </a:extLst>
          </p:cNvPr>
          <p:cNvSpPr txBox="1"/>
          <p:nvPr/>
        </p:nvSpPr>
        <p:spPr>
          <a:xfrm>
            <a:off x="368023" y="3438457"/>
            <a:ext cx="2693453" cy="523220"/>
          </a:xfrm>
          <a:prstGeom prst="rect">
            <a:avLst/>
          </a:prstGeom>
          <a:noFill/>
        </p:spPr>
        <p:txBody>
          <a:bodyPr wrap="square" rtlCol="0">
            <a:spAutoFit/>
          </a:bodyPr>
          <a:lstStyle/>
          <a:p>
            <a:pPr algn="ctr"/>
            <a:r>
              <a:rPr lang="en-US" sz="1400" dirty="0">
                <a:latin typeface="Arial Narrow" panose="020B0606020202030204" pitchFamily="34" charset="0"/>
              </a:rPr>
              <a:t>13.6 million adults in America live with serious mental illness</a:t>
            </a:r>
          </a:p>
        </p:txBody>
      </p:sp>
      <p:pic>
        <p:nvPicPr>
          <p:cNvPr id="15" name="Graphic 14" descr="Marker">
            <a:extLst>
              <a:ext uri="{FF2B5EF4-FFF2-40B4-BE49-F238E27FC236}">
                <a16:creationId xmlns:a16="http://schemas.microsoft.com/office/drawing/2014/main" id="{8C6DFBDD-A874-4074-8512-A4B44814AF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5941" y="2756666"/>
            <a:ext cx="805463" cy="805463"/>
          </a:xfrm>
          <a:prstGeom prst="rect">
            <a:avLst/>
          </a:prstGeom>
        </p:spPr>
      </p:pic>
      <p:sp>
        <p:nvSpPr>
          <p:cNvPr id="24" name="Freeform 35">
            <a:extLst>
              <a:ext uri="{FF2B5EF4-FFF2-40B4-BE49-F238E27FC236}">
                <a16:creationId xmlns:a16="http://schemas.microsoft.com/office/drawing/2014/main" id="{D33D0E0C-FCBC-4361-B356-2463F343D554}"/>
              </a:ext>
            </a:extLst>
          </p:cNvPr>
          <p:cNvSpPr>
            <a:spLocks/>
          </p:cNvSpPr>
          <p:nvPr/>
        </p:nvSpPr>
        <p:spPr bwMode="auto">
          <a:xfrm>
            <a:off x="6045090" y="1407823"/>
            <a:ext cx="769430" cy="767015"/>
          </a:xfrm>
          <a:custGeom>
            <a:avLst/>
            <a:gdLst/>
            <a:ahLst/>
            <a:cxnLst>
              <a:cxn ang="0">
                <a:pos x="702" y="0"/>
              </a:cxn>
              <a:cxn ang="0">
                <a:pos x="739" y="0"/>
              </a:cxn>
              <a:cxn ang="0">
                <a:pos x="809" y="7"/>
              </a:cxn>
              <a:cxn ang="0">
                <a:pos x="878" y="21"/>
              </a:cxn>
              <a:cxn ang="0">
                <a:pos x="944" y="42"/>
              </a:cxn>
              <a:cxn ang="0">
                <a:pos x="1007" y="68"/>
              </a:cxn>
              <a:cxn ang="0">
                <a:pos x="1067" y="101"/>
              </a:cxn>
              <a:cxn ang="0">
                <a:pos x="1122" y="139"/>
              </a:cxn>
              <a:cxn ang="0">
                <a:pos x="1175" y="181"/>
              </a:cxn>
              <a:cxn ang="0">
                <a:pos x="1221" y="228"/>
              </a:cxn>
              <a:cxn ang="0">
                <a:pos x="1265" y="280"/>
              </a:cxn>
              <a:cxn ang="0">
                <a:pos x="1303" y="336"/>
              </a:cxn>
              <a:cxn ang="0">
                <a:pos x="1335" y="397"/>
              </a:cxn>
              <a:cxn ang="0">
                <a:pos x="1362" y="460"/>
              </a:cxn>
              <a:cxn ang="0">
                <a:pos x="1383" y="526"/>
              </a:cxn>
              <a:cxn ang="0">
                <a:pos x="1397" y="595"/>
              </a:cxn>
              <a:cxn ang="0">
                <a:pos x="1404" y="665"/>
              </a:cxn>
              <a:cxn ang="0">
                <a:pos x="1404" y="701"/>
              </a:cxn>
              <a:cxn ang="0">
                <a:pos x="1401" y="773"/>
              </a:cxn>
              <a:cxn ang="0">
                <a:pos x="1390" y="843"/>
              </a:cxn>
              <a:cxn ang="0">
                <a:pos x="1373" y="909"/>
              </a:cxn>
              <a:cxn ang="0">
                <a:pos x="1349" y="973"/>
              </a:cxn>
              <a:cxn ang="0">
                <a:pos x="1320" y="1035"/>
              </a:cxn>
              <a:cxn ang="0">
                <a:pos x="1285" y="1093"/>
              </a:cxn>
              <a:cxn ang="0">
                <a:pos x="1244" y="1147"/>
              </a:cxn>
              <a:cxn ang="0">
                <a:pos x="1199" y="1197"/>
              </a:cxn>
              <a:cxn ang="0">
                <a:pos x="1148" y="1243"/>
              </a:cxn>
              <a:cxn ang="0">
                <a:pos x="1095" y="1284"/>
              </a:cxn>
              <a:cxn ang="0">
                <a:pos x="1038" y="1319"/>
              </a:cxn>
              <a:cxn ang="0">
                <a:pos x="976" y="1348"/>
              </a:cxn>
              <a:cxn ang="0">
                <a:pos x="911" y="1371"/>
              </a:cxn>
              <a:cxn ang="0">
                <a:pos x="844" y="1389"/>
              </a:cxn>
              <a:cxn ang="0">
                <a:pos x="774" y="1399"/>
              </a:cxn>
              <a:cxn ang="0">
                <a:pos x="702" y="1403"/>
              </a:cxn>
              <a:cxn ang="0">
                <a:pos x="666" y="1401"/>
              </a:cxn>
              <a:cxn ang="0">
                <a:pos x="595" y="1394"/>
              </a:cxn>
              <a:cxn ang="0">
                <a:pos x="527" y="1380"/>
              </a:cxn>
              <a:cxn ang="0">
                <a:pos x="461" y="1361"/>
              </a:cxn>
              <a:cxn ang="0">
                <a:pos x="397" y="1334"/>
              </a:cxn>
              <a:cxn ang="0">
                <a:pos x="338" y="1302"/>
              </a:cxn>
              <a:cxn ang="0">
                <a:pos x="282" y="1264"/>
              </a:cxn>
              <a:cxn ang="0">
                <a:pos x="230" y="1220"/>
              </a:cxn>
              <a:cxn ang="0">
                <a:pos x="183" y="1173"/>
              </a:cxn>
              <a:cxn ang="0">
                <a:pos x="139" y="1121"/>
              </a:cxn>
              <a:cxn ang="0">
                <a:pos x="101" y="1065"/>
              </a:cxn>
              <a:cxn ang="0">
                <a:pos x="69" y="1006"/>
              </a:cxn>
              <a:cxn ang="0">
                <a:pos x="42" y="943"/>
              </a:cxn>
              <a:cxn ang="0">
                <a:pos x="23" y="877"/>
              </a:cxn>
              <a:cxn ang="0">
                <a:pos x="9" y="808"/>
              </a:cxn>
              <a:cxn ang="0">
                <a:pos x="2" y="736"/>
              </a:cxn>
              <a:cxn ang="0">
                <a:pos x="0" y="701"/>
              </a:cxn>
              <a:cxn ang="0">
                <a:pos x="2" y="645"/>
              </a:cxn>
              <a:cxn ang="0">
                <a:pos x="9" y="590"/>
              </a:cxn>
              <a:cxn ang="0">
                <a:pos x="18" y="538"/>
              </a:cxn>
              <a:cxn ang="0">
                <a:pos x="34" y="484"/>
              </a:cxn>
            </a:cxnLst>
            <a:rect l="0" t="0" r="r" b="b"/>
            <a:pathLst>
              <a:path w="1404" h="1403">
                <a:moveTo>
                  <a:pt x="702" y="701"/>
                </a:moveTo>
                <a:lnTo>
                  <a:pt x="702" y="0"/>
                </a:lnTo>
                <a:lnTo>
                  <a:pt x="702" y="0"/>
                </a:lnTo>
                <a:lnTo>
                  <a:pt x="739" y="0"/>
                </a:lnTo>
                <a:lnTo>
                  <a:pt x="774" y="2"/>
                </a:lnTo>
                <a:lnTo>
                  <a:pt x="809" y="7"/>
                </a:lnTo>
                <a:lnTo>
                  <a:pt x="844" y="14"/>
                </a:lnTo>
                <a:lnTo>
                  <a:pt x="878" y="21"/>
                </a:lnTo>
                <a:lnTo>
                  <a:pt x="911" y="30"/>
                </a:lnTo>
                <a:lnTo>
                  <a:pt x="944" y="42"/>
                </a:lnTo>
                <a:lnTo>
                  <a:pt x="976" y="54"/>
                </a:lnTo>
                <a:lnTo>
                  <a:pt x="1007" y="68"/>
                </a:lnTo>
                <a:lnTo>
                  <a:pt x="1038" y="84"/>
                </a:lnTo>
                <a:lnTo>
                  <a:pt x="1067" y="101"/>
                </a:lnTo>
                <a:lnTo>
                  <a:pt x="1095" y="119"/>
                </a:lnTo>
                <a:lnTo>
                  <a:pt x="1122" y="139"/>
                </a:lnTo>
                <a:lnTo>
                  <a:pt x="1148" y="160"/>
                </a:lnTo>
                <a:lnTo>
                  <a:pt x="1175" y="181"/>
                </a:lnTo>
                <a:lnTo>
                  <a:pt x="1199" y="204"/>
                </a:lnTo>
                <a:lnTo>
                  <a:pt x="1221" y="228"/>
                </a:lnTo>
                <a:lnTo>
                  <a:pt x="1244" y="255"/>
                </a:lnTo>
                <a:lnTo>
                  <a:pt x="1265" y="280"/>
                </a:lnTo>
                <a:lnTo>
                  <a:pt x="1285" y="308"/>
                </a:lnTo>
                <a:lnTo>
                  <a:pt x="1303" y="336"/>
                </a:lnTo>
                <a:lnTo>
                  <a:pt x="1320" y="366"/>
                </a:lnTo>
                <a:lnTo>
                  <a:pt x="1335" y="397"/>
                </a:lnTo>
                <a:lnTo>
                  <a:pt x="1349" y="428"/>
                </a:lnTo>
                <a:lnTo>
                  <a:pt x="1362" y="460"/>
                </a:lnTo>
                <a:lnTo>
                  <a:pt x="1373" y="492"/>
                </a:lnTo>
                <a:lnTo>
                  <a:pt x="1383" y="526"/>
                </a:lnTo>
                <a:lnTo>
                  <a:pt x="1390" y="560"/>
                </a:lnTo>
                <a:lnTo>
                  <a:pt x="1397" y="595"/>
                </a:lnTo>
                <a:lnTo>
                  <a:pt x="1401" y="630"/>
                </a:lnTo>
                <a:lnTo>
                  <a:pt x="1404" y="665"/>
                </a:lnTo>
                <a:lnTo>
                  <a:pt x="1404" y="701"/>
                </a:lnTo>
                <a:lnTo>
                  <a:pt x="1404" y="701"/>
                </a:lnTo>
                <a:lnTo>
                  <a:pt x="1404" y="736"/>
                </a:lnTo>
                <a:lnTo>
                  <a:pt x="1401" y="773"/>
                </a:lnTo>
                <a:lnTo>
                  <a:pt x="1397" y="808"/>
                </a:lnTo>
                <a:lnTo>
                  <a:pt x="1390" y="843"/>
                </a:lnTo>
                <a:lnTo>
                  <a:pt x="1383" y="877"/>
                </a:lnTo>
                <a:lnTo>
                  <a:pt x="1373" y="909"/>
                </a:lnTo>
                <a:lnTo>
                  <a:pt x="1362" y="943"/>
                </a:lnTo>
                <a:lnTo>
                  <a:pt x="1349" y="973"/>
                </a:lnTo>
                <a:lnTo>
                  <a:pt x="1335" y="1006"/>
                </a:lnTo>
                <a:lnTo>
                  <a:pt x="1320" y="1035"/>
                </a:lnTo>
                <a:lnTo>
                  <a:pt x="1303" y="1065"/>
                </a:lnTo>
                <a:lnTo>
                  <a:pt x="1285" y="1093"/>
                </a:lnTo>
                <a:lnTo>
                  <a:pt x="1265" y="1121"/>
                </a:lnTo>
                <a:lnTo>
                  <a:pt x="1244" y="1147"/>
                </a:lnTo>
                <a:lnTo>
                  <a:pt x="1221" y="1173"/>
                </a:lnTo>
                <a:lnTo>
                  <a:pt x="1199" y="1197"/>
                </a:lnTo>
                <a:lnTo>
                  <a:pt x="1175" y="1220"/>
                </a:lnTo>
                <a:lnTo>
                  <a:pt x="1148" y="1243"/>
                </a:lnTo>
                <a:lnTo>
                  <a:pt x="1122" y="1264"/>
                </a:lnTo>
                <a:lnTo>
                  <a:pt x="1095" y="1284"/>
                </a:lnTo>
                <a:lnTo>
                  <a:pt x="1067" y="1302"/>
                </a:lnTo>
                <a:lnTo>
                  <a:pt x="1038" y="1319"/>
                </a:lnTo>
                <a:lnTo>
                  <a:pt x="1007" y="1334"/>
                </a:lnTo>
                <a:lnTo>
                  <a:pt x="976" y="1348"/>
                </a:lnTo>
                <a:lnTo>
                  <a:pt x="944" y="1361"/>
                </a:lnTo>
                <a:lnTo>
                  <a:pt x="911" y="1371"/>
                </a:lnTo>
                <a:lnTo>
                  <a:pt x="878" y="1380"/>
                </a:lnTo>
                <a:lnTo>
                  <a:pt x="844" y="1389"/>
                </a:lnTo>
                <a:lnTo>
                  <a:pt x="809" y="1394"/>
                </a:lnTo>
                <a:lnTo>
                  <a:pt x="774" y="1399"/>
                </a:lnTo>
                <a:lnTo>
                  <a:pt x="739" y="1401"/>
                </a:lnTo>
                <a:lnTo>
                  <a:pt x="702" y="1403"/>
                </a:lnTo>
                <a:lnTo>
                  <a:pt x="702" y="1403"/>
                </a:lnTo>
                <a:lnTo>
                  <a:pt x="666" y="1401"/>
                </a:lnTo>
                <a:lnTo>
                  <a:pt x="630" y="1399"/>
                </a:lnTo>
                <a:lnTo>
                  <a:pt x="595" y="1394"/>
                </a:lnTo>
                <a:lnTo>
                  <a:pt x="560" y="1389"/>
                </a:lnTo>
                <a:lnTo>
                  <a:pt x="527" y="1380"/>
                </a:lnTo>
                <a:lnTo>
                  <a:pt x="493" y="1371"/>
                </a:lnTo>
                <a:lnTo>
                  <a:pt x="461" y="1361"/>
                </a:lnTo>
                <a:lnTo>
                  <a:pt x="428" y="1348"/>
                </a:lnTo>
                <a:lnTo>
                  <a:pt x="397" y="1334"/>
                </a:lnTo>
                <a:lnTo>
                  <a:pt x="368" y="1319"/>
                </a:lnTo>
                <a:lnTo>
                  <a:pt x="338" y="1302"/>
                </a:lnTo>
                <a:lnTo>
                  <a:pt x="310" y="1284"/>
                </a:lnTo>
                <a:lnTo>
                  <a:pt x="282" y="1264"/>
                </a:lnTo>
                <a:lnTo>
                  <a:pt x="256" y="1243"/>
                </a:lnTo>
                <a:lnTo>
                  <a:pt x="230" y="1220"/>
                </a:lnTo>
                <a:lnTo>
                  <a:pt x="205" y="1197"/>
                </a:lnTo>
                <a:lnTo>
                  <a:pt x="183" y="1173"/>
                </a:lnTo>
                <a:lnTo>
                  <a:pt x="160" y="1147"/>
                </a:lnTo>
                <a:lnTo>
                  <a:pt x="139" y="1121"/>
                </a:lnTo>
                <a:lnTo>
                  <a:pt x="119" y="1093"/>
                </a:lnTo>
                <a:lnTo>
                  <a:pt x="101" y="1065"/>
                </a:lnTo>
                <a:lnTo>
                  <a:pt x="84" y="1035"/>
                </a:lnTo>
                <a:lnTo>
                  <a:pt x="69" y="1006"/>
                </a:lnTo>
                <a:lnTo>
                  <a:pt x="55" y="973"/>
                </a:lnTo>
                <a:lnTo>
                  <a:pt x="42" y="943"/>
                </a:lnTo>
                <a:lnTo>
                  <a:pt x="31" y="909"/>
                </a:lnTo>
                <a:lnTo>
                  <a:pt x="23" y="877"/>
                </a:lnTo>
                <a:lnTo>
                  <a:pt x="14" y="843"/>
                </a:lnTo>
                <a:lnTo>
                  <a:pt x="9" y="808"/>
                </a:lnTo>
                <a:lnTo>
                  <a:pt x="4" y="773"/>
                </a:lnTo>
                <a:lnTo>
                  <a:pt x="2" y="736"/>
                </a:lnTo>
                <a:lnTo>
                  <a:pt x="0" y="701"/>
                </a:lnTo>
                <a:lnTo>
                  <a:pt x="0" y="701"/>
                </a:lnTo>
                <a:lnTo>
                  <a:pt x="0" y="672"/>
                </a:lnTo>
                <a:lnTo>
                  <a:pt x="2" y="645"/>
                </a:lnTo>
                <a:lnTo>
                  <a:pt x="4" y="617"/>
                </a:lnTo>
                <a:lnTo>
                  <a:pt x="9" y="590"/>
                </a:lnTo>
                <a:lnTo>
                  <a:pt x="13" y="565"/>
                </a:lnTo>
                <a:lnTo>
                  <a:pt x="18" y="538"/>
                </a:lnTo>
                <a:lnTo>
                  <a:pt x="27" y="512"/>
                </a:lnTo>
                <a:lnTo>
                  <a:pt x="34" y="484"/>
                </a:lnTo>
                <a:lnTo>
                  <a:pt x="702" y="701"/>
                </a:lnTo>
                <a:close/>
              </a:path>
            </a:pathLst>
          </a:custGeom>
          <a:solidFill>
            <a:srgbClr val="FF8F3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34">
            <a:extLst>
              <a:ext uri="{FF2B5EF4-FFF2-40B4-BE49-F238E27FC236}">
                <a16:creationId xmlns:a16="http://schemas.microsoft.com/office/drawing/2014/main" id="{683DF718-99E7-45F7-AB74-9299B932C0D4}"/>
              </a:ext>
            </a:extLst>
          </p:cNvPr>
          <p:cNvSpPr>
            <a:spLocks/>
          </p:cNvSpPr>
          <p:nvPr/>
        </p:nvSpPr>
        <p:spPr bwMode="auto">
          <a:xfrm>
            <a:off x="5975778" y="1349949"/>
            <a:ext cx="431307" cy="415340"/>
          </a:xfrm>
          <a:custGeom>
            <a:avLst/>
            <a:gdLst/>
            <a:ahLst/>
            <a:cxnLst>
              <a:cxn ang="0">
                <a:pos x="668" y="702"/>
              </a:cxn>
              <a:cxn ang="0">
                <a:pos x="0" y="484"/>
              </a:cxn>
              <a:cxn ang="0">
                <a:pos x="0" y="484"/>
              </a:cxn>
              <a:cxn ang="0">
                <a:pos x="10" y="458"/>
              </a:cxn>
              <a:cxn ang="0">
                <a:pos x="20" y="431"/>
              </a:cxn>
              <a:cxn ang="0">
                <a:pos x="31" y="404"/>
              </a:cxn>
              <a:cxn ang="0">
                <a:pos x="43" y="379"/>
              </a:cxn>
              <a:cxn ang="0">
                <a:pos x="57" y="355"/>
              </a:cxn>
              <a:cxn ang="0">
                <a:pos x="71" y="330"/>
              </a:cxn>
              <a:cxn ang="0">
                <a:pos x="86" y="307"/>
              </a:cxn>
              <a:cxn ang="0">
                <a:pos x="101" y="285"/>
              </a:cxn>
              <a:cxn ang="0">
                <a:pos x="118" y="263"/>
              </a:cxn>
              <a:cxn ang="0">
                <a:pos x="135" y="241"/>
              </a:cxn>
              <a:cxn ang="0">
                <a:pos x="153" y="222"/>
              </a:cxn>
              <a:cxn ang="0">
                <a:pos x="171" y="202"/>
              </a:cxn>
              <a:cxn ang="0">
                <a:pos x="191" y="183"/>
              </a:cxn>
              <a:cxn ang="0">
                <a:pos x="212" y="166"/>
              </a:cxn>
              <a:cxn ang="0">
                <a:pos x="233" y="147"/>
              </a:cxn>
              <a:cxn ang="0">
                <a:pos x="254" y="132"/>
              </a:cxn>
              <a:cxn ang="0">
                <a:pos x="276" y="117"/>
              </a:cxn>
              <a:cxn ang="0">
                <a:pos x="299" y="101"/>
              </a:cxn>
              <a:cxn ang="0">
                <a:pos x="321" y="89"/>
              </a:cxn>
              <a:cxn ang="0">
                <a:pos x="345" y="76"/>
              </a:cxn>
              <a:cxn ang="0">
                <a:pos x="370" y="63"/>
              </a:cxn>
              <a:cxn ang="0">
                <a:pos x="394" y="53"/>
              </a:cxn>
              <a:cxn ang="0">
                <a:pos x="421" y="44"/>
              </a:cxn>
              <a:cxn ang="0">
                <a:pos x="446" y="34"/>
              </a:cxn>
              <a:cxn ang="0">
                <a:pos x="473" y="27"/>
              </a:cxn>
              <a:cxn ang="0">
                <a:pos x="500" y="20"/>
              </a:cxn>
              <a:cxn ang="0">
                <a:pos x="526" y="13"/>
              </a:cxn>
              <a:cxn ang="0">
                <a:pos x="554" y="9"/>
              </a:cxn>
              <a:cxn ang="0">
                <a:pos x="582" y="4"/>
              </a:cxn>
              <a:cxn ang="0">
                <a:pos x="611" y="2"/>
              </a:cxn>
              <a:cxn ang="0">
                <a:pos x="639" y="0"/>
              </a:cxn>
              <a:cxn ang="0">
                <a:pos x="668" y="0"/>
              </a:cxn>
              <a:cxn ang="0">
                <a:pos x="668" y="702"/>
              </a:cxn>
            </a:cxnLst>
            <a:rect l="0" t="0" r="r" b="b"/>
            <a:pathLst>
              <a:path w="668" h="702">
                <a:moveTo>
                  <a:pt x="668" y="702"/>
                </a:moveTo>
                <a:lnTo>
                  <a:pt x="0" y="484"/>
                </a:lnTo>
                <a:lnTo>
                  <a:pt x="0" y="484"/>
                </a:lnTo>
                <a:lnTo>
                  <a:pt x="10" y="458"/>
                </a:lnTo>
                <a:lnTo>
                  <a:pt x="20" y="431"/>
                </a:lnTo>
                <a:lnTo>
                  <a:pt x="31" y="404"/>
                </a:lnTo>
                <a:lnTo>
                  <a:pt x="43" y="379"/>
                </a:lnTo>
                <a:lnTo>
                  <a:pt x="57" y="355"/>
                </a:lnTo>
                <a:lnTo>
                  <a:pt x="71" y="330"/>
                </a:lnTo>
                <a:lnTo>
                  <a:pt x="86" y="307"/>
                </a:lnTo>
                <a:lnTo>
                  <a:pt x="101" y="285"/>
                </a:lnTo>
                <a:lnTo>
                  <a:pt x="118" y="263"/>
                </a:lnTo>
                <a:lnTo>
                  <a:pt x="135" y="241"/>
                </a:lnTo>
                <a:lnTo>
                  <a:pt x="153" y="222"/>
                </a:lnTo>
                <a:lnTo>
                  <a:pt x="171" y="202"/>
                </a:lnTo>
                <a:lnTo>
                  <a:pt x="191" y="183"/>
                </a:lnTo>
                <a:lnTo>
                  <a:pt x="212" y="166"/>
                </a:lnTo>
                <a:lnTo>
                  <a:pt x="233" y="147"/>
                </a:lnTo>
                <a:lnTo>
                  <a:pt x="254" y="132"/>
                </a:lnTo>
                <a:lnTo>
                  <a:pt x="276" y="117"/>
                </a:lnTo>
                <a:lnTo>
                  <a:pt x="299" y="101"/>
                </a:lnTo>
                <a:lnTo>
                  <a:pt x="321" y="89"/>
                </a:lnTo>
                <a:lnTo>
                  <a:pt x="345" y="76"/>
                </a:lnTo>
                <a:lnTo>
                  <a:pt x="370" y="63"/>
                </a:lnTo>
                <a:lnTo>
                  <a:pt x="394" y="53"/>
                </a:lnTo>
                <a:lnTo>
                  <a:pt x="421" y="44"/>
                </a:lnTo>
                <a:lnTo>
                  <a:pt x="446" y="34"/>
                </a:lnTo>
                <a:lnTo>
                  <a:pt x="473" y="27"/>
                </a:lnTo>
                <a:lnTo>
                  <a:pt x="500" y="20"/>
                </a:lnTo>
                <a:lnTo>
                  <a:pt x="526" y="13"/>
                </a:lnTo>
                <a:lnTo>
                  <a:pt x="554" y="9"/>
                </a:lnTo>
                <a:lnTo>
                  <a:pt x="582" y="4"/>
                </a:lnTo>
                <a:lnTo>
                  <a:pt x="611" y="2"/>
                </a:lnTo>
                <a:lnTo>
                  <a:pt x="639" y="0"/>
                </a:lnTo>
                <a:lnTo>
                  <a:pt x="668" y="0"/>
                </a:lnTo>
                <a:lnTo>
                  <a:pt x="668" y="70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Rectangle 70">
            <a:extLst>
              <a:ext uri="{FF2B5EF4-FFF2-40B4-BE49-F238E27FC236}">
                <a16:creationId xmlns:a16="http://schemas.microsoft.com/office/drawing/2014/main" id="{947C2443-E69A-42AE-8B5D-0BFEDB1650B7}"/>
              </a:ext>
            </a:extLst>
          </p:cNvPr>
          <p:cNvSpPr>
            <a:spLocks noChangeArrowheads="1"/>
          </p:cNvSpPr>
          <p:nvPr/>
        </p:nvSpPr>
        <p:spPr bwMode="auto">
          <a:xfrm>
            <a:off x="4674014" y="1619266"/>
            <a:ext cx="1148225" cy="507736"/>
          </a:xfrm>
          <a:prstGeom prst="rect">
            <a:avLst/>
          </a:prstGeom>
          <a:noFill/>
          <a:ln w="9525">
            <a:noFill/>
            <a:miter lim="800000"/>
            <a:headEnd/>
            <a:tailEnd/>
          </a:ln>
        </p:spPr>
        <p:txBody>
          <a:bodyPr lIns="45720" tIns="18288" rIns="27432" bIns="18288"/>
          <a:lstStyle/>
          <a:p>
            <a:pPr algn="r">
              <a:lnSpc>
                <a:spcPct val="85000"/>
              </a:lnSpc>
              <a:spcBef>
                <a:spcPts val="200"/>
              </a:spcBef>
            </a:pPr>
            <a:r>
              <a:rPr lang="en-US" sz="4000" b="1" dirty="0">
                <a:solidFill>
                  <a:srgbClr val="FF8F31"/>
                </a:solidFill>
                <a:latin typeface="Arial Narrow" pitchFamily="34" charset="0"/>
              </a:rPr>
              <a:t>24%</a:t>
            </a:r>
          </a:p>
        </p:txBody>
      </p:sp>
      <p:sp>
        <p:nvSpPr>
          <p:cNvPr id="27" name="TextBox 26">
            <a:extLst>
              <a:ext uri="{FF2B5EF4-FFF2-40B4-BE49-F238E27FC236}">
                <a16:creationId xmlns:a16="http://schemas.microsoft.com/office/drawing/2014/main" id="{41937BAC-4BA3-4F6C-A31F-4914CE293C5B}"/>
              </a:ext>
            </a:extLst>
          </p:cNvPr>
          <p:cNvSpPr txBox="1"/>
          <p:nvPr/>
        </p:nvSpPr>
        <p:spPr>
          <a:xfrm>
            <a:off x="4647069" y="2290171"/>
            <a:ext cx="2714725" cy="800219"/>
          </a:xfrm>
          <a:prstGeom prst="rect">
            <a:avLst/>
          </a:prstGeom>
          <a:noFill/>
        </p:spPr>
        <p:txBody>
          <a:bodyPr wrap="square" rtlCol="0">
            <a:spAutoFit/>
          </a:bodyPr>
          <a:lstStyle/>
          <a:p>
            <a:r>
              <a:rPr lang="en-US" sz="1400" dirty="0">
                <a:latin typeface="Arial Narrow" pitchFamily="112" charset="0"/>
              </a:rPr>
              <a:t>of state prisoners have “a recent history of a mental health condition” </a:t>
            </a:r>
          </a:p>
          <a:p>
            <a:endParaRPr lang="en-US" dirty="0"/>
          </a:p>
        </p:txBody>
      </p:sp>
      <p:sp>
        <p:nvSpPr>
          <p:cNvPr id="30" name="Rectangle 70">
            <a:extLst>
              <a:ext uri="{FF2B5EF4-FFF2-40B4-BE49-F238E27FC236}">
                <a16:creationId xmlns:a16="http://schemas.microsoft.com/office/drawing/2014/main" id="{441E2FA8-AA94-4704-BA70-87B1CF683FF5}"/>
              </a:ext>
            </a:extLst>
          </p:cNvPr>
          <p:cNvSpPr>
            <a:spLocks noChangeArrowheads="1"/>
          </p:cNvSpPr>
          <p:nvPr/>
        </p:nvSpPr>
        <p:spPr bwMode="auto">
          <a:xfrm>
            <a:off x="351998" y="4426237"/>
            <a:ext cx="1148225" cy="507736"/>
          </a:xfrm>
          <a:prstGeom prst="rect">
            <a:avLst/>
          </a:prstGeom>
          <a:noFill/>
          <a:ln w="9525">
            <a:noFill/>
            <a:miter lim="800000"/>
            <a:headEnd/>
            <a:tailEnd/>
          </a:ln>
        </p:spPr>
        <p:txBody>
          <a:bodyPr lIns="45720" tIns="18288" rIns="27432" bIns="18288"/>
          <a:lstStyle/>
          <a:p>
            <a:pPr algn="r">
              <a:lnSpc>
                <a:spcPct val="85000"/>
              </a:lnSpc>
              <a:spcBef>
                <a:spcPts val="200"/>
              </a:spcBef>
            </a:pPr>
            <a:r>
              <a:rPr lang="en-US" sz="4000" b="1" dirty="0">
                <a:solidFill>
                  <a:srgbClr val="FF8F31"/>
                </a:solidFill>
                <a:latin typeface="Arial Narrow" pitchFamily="34" charset="0"/>
              </a:rPr>
              <a:t>60%</a:t>
            </a:r>
          </a:p>
        </p:txBody>
      </p:sp>
      <p:sp>
        <p:nvSpPr>
          <p:cNvPr id="31" name="TextBox 30">
            <a:extLst>
              <a:ext uri="{FF2B5EF4-FFF2-40B4-BE49-F238E27FC236}">
                <a16:creationId xmlns:a16="http://schemas.microsoft.com/office/drawing/2014/main" id="{DD1330F6-DE56-4CC6-90A0-B513B853D9EE}"/>
              </a:ext>
            </a:extLst>
          </p:cNvPr>
          <p:cNvSpPr txBox="1"/>
          <p:nvPr/>
        </p:nvSpPr>
        <p:spPr>
          <a:xfrm>
            <a:off x="1168295" y="5121157"/>
            <a:ext cx="2693453" cy="1015663"/>
          </a:xfrm>
          <a:prstGeom prst="rect">
            <a:avLst/>
          </a:prstGeom>
          <a:noFill/>
        </p:spPr>
        <p:txBody>
          <a:bodyPr wrap="square" rtlCol="0">
            <a:spAutoFit/>
          </a:bodyPr>
          <a:lstStyle/>
          <a:p>
            <a:pPr algn="ctr"/>
            <a:r>
              <a:rPr lang="en-US" sz="1400" dirty="0">
                <a:latin typeface="Arial Narrow" pitchFamily="112" charset="0"/>
              </a:rPr>
              <a:t>of adults with a mental illness received no mental health services in the previous year</a:t>
            </a:r>
          </a:p>
          <a:p>
            <a:endParaRPr lang="en-US" dirty="0"/>
          </a:p>
        </p:txBody>
      </p:sp>
      <p:sp>
        <p:nvSpPr>
          <p:cNvPr id="47" name="Isosceles Triangle 46">
            <a:extLst>
              <a:ext uri="{FF2B5EF4-FFF2-40B4-BE49-F238E27FC236}">
                <a16:creationId xmlns:a16="http://schemas.microsoft.com/office/drawing/2014/main" id="{069780CC-4A51-4305-98B1-2CF71805D361}"/>
              </a:ext>
            </a:extLst>
          </p:cNvPr>
          <p:cNvSpPr/>
          <p:nvPr/>
        </p:nvSpPr>
        <p:spPr>
          <a:xfrm rot="4727923">
            <a:off x="7007292" y="4271460"/>
            <a:ext cx="654385" cy="5497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6" name="Chart 55">
            <a:extLst>
              <a:ext uri="{FF2B5EF4-FFF2-40B4-BE49-F238E27FC236}">
                <a16:creationId xmlns:a16="http://schemas.microsoft.com/office/drawing/2014/main" id="{D47FCC0A-F8A5-4B8D-88B7-3D93EE4B1011}"/>
              </a:ext>
            </a:extLst>
          </p:cNvPr>
          <p:cNvGraphicFramePr/>
          <p:nvPr>
            <p:extLst>
              <p:ext uri="{D42A27DB-BD31-4B8C-83A1-F6EECF244321}">
                <p14:modId xmlns:p14="http://schemas.microsoft.com/office/powerpoint/2010/main" val="1860869165"/>
              </p:ext>
            </p:extLst>
          </p:nvPr>
        </p:nvGraphicFramePr>
        <p:xfrm>
          <a:off x="1648673" y="3789825"/>
          <a:ext cx="1522137" cy="15255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Chart 60">
            <a:extLst>
              <a:ext uri="{FF2B5EF4-FFF2-40B4-BE49-F238E27FC236}">
                <a16:creationId xmlns:a16="http://schemas.microsoft.com/office/drawing/2014/main" id="{CC60F278-2B00-4863-9602-AE13A06E9F59}"/>
              </a:ext>
            </a:extLst>
          </p:cNvPr>
          <p:cNvGraphicFramePr/>
          <p:nvPr>
            <p:extLst>
              <p:ext uri="{D42A27DB-BD31-4B8C-83A1-F6EECF244321}">
                <p14:modId xmlns:p14="http://schemas.microsoft.com/office/powerpoint/2010/main" val="1356966782"/>
              </p:ext>
            </p:extLst>
          </p:nvPr>
        </p:nvGraphicFramePr>
        <p:xfrm>
          <a:off x="5504142" y="2789325"/>
          <a:ext cx="1427480" cy="1195177"/>
        </p:xfrm>
        <a:graphic>
          <a:graphicData uri="http://schemas.openxmlformats.org/drawingml/2006/chart">
            <c:chart xmlns:c="http://schemas.openxmlformats.org/drawingml/2006/chart" xmlns:r="http://schemas.openxmlformats.org/officeDocument/2006/relationships" r:id="rId7"/>
          </a:graphicData>
        </a:graphic>
      </p:graphicFrame>
      <p:sp>
        <p:nvSpPr>
          <p:cNvPr id="62" name="Rectangle 70">
            <a:extLst>
              <a:ext uri="{FF2B5EF4-FFF2-40B4-BE49-F238E27FC236}">
                <a16:creationId xmlns:a16="http://schemas.microsoft.com/office/drawing/2014/main" id="{9BB7593F-F0B0-4FDC-94F8-B16D0F2CB621}"/>
              </a:ext>
            </a:extLst>
          </p:cNvPr>
          <p:cNvSpPr>
            <a:spLocks noChangeArrowheads="1"/>
          </p:cNvSpPr>
          <p:nvPr/>
        </p:nvSpPr>
        <p:spPr bwMode="auto">
          <a:xfrm>
            <a:off x="4775404" y="3243736"/>
            <a:ext cx="1148225" cy="507736"/>
          </a:xfrm>
          <a:prstGeom prst="rect">
            <a:avLst/>
          </a:prstGeom>
          <a:noFill/>
          <a:ln w="9525">
            <a:noFill/>
            <a:miter lim="800000"/>
            <a:headEnd/>
            <a:tailEnd/>
          </a:ln>
        </p:spPr>
        <p:txBody>
          <a:bodyPr lIns="45720" tIns="18288" rIns="27432" bIns="18288"/>
          <a:lstStyle/>
          <a:p>
            <a:pPr algn="r">
              <a:lnSpc>
                <a:spcPct val="85000"/>
              </a:lnSpc>
              <a:spcBef>
                <a:spcPts val="200"/>
              </a:spcBef>
            </a:pPr>
            <a:r>
              <a:rPr lang="en-US" sz="4000" b="1" dirty="0">
                <a:solidFill>
                  <a:srgbClr val="FF8F31"/>
                </a:solidFill>
                <a:latin typeface="Arial Narrow" pitchFamily="34" charset="0"/>
              </a:rPr>
              <a:t>50%</a:t>
            </a:r>
          </a:p>
        </p:txBody>
      </p:sp>
      <p:sp>
        <p:nvSpPr>
          <p:cNvPr id="63" name="TextBox 62">
            <a:extLst>
              <a:ext uri="{FF2B5EF4-FFF2-40B4-BE49-F238E27FC236}">
                <a16:creationId xmlns:a16="http://schemas.microsoft.com/office/drawing/2014/main" id="{6BBFC37B-929D-4937-B5F5-CFAED8B02F69}"/>
              </a:ext>
            </a:extLst>
          </p:cNvPr>
          <p:cNvSpPr txBox="1"/>
          <p:nvPr/>
        </p:nvSpPr>
        <p:spPr>
          <a:xfrm>
            <a:off x="4272920" y="3789825"/>
            <a:ext cx="3301418" cy="800219"/>
          </a:xfrm>
          <a:prstGeom prst="rect">
            <a:avLst/>
          </a:prstGeom>
          <a:noFill/>
        </p:spPr>
        <p:txBody>
          <a:bodyPr wrap="square" rtlCol="0">
            <a:spAutoFit/>
          </a:bodyPr>
          <a:lstStyle/>
          <a:p>
            <a:r>
              <a:rPr lang="en-US" sz="1400" dirty="0">
                <a:latin typeface="Arial Narrow" pitchFamily="112" charset="0"/>
              </a:rPr>
              <a:t>of youth (ages 8-15) with a mental illness received no health services in the previous year</a:t>
            </a:r>
          </a:p>
          <a:p>
            <a:endParaRPr lang="en-US" dirty="0"/>
          </a:p>
        </p:txBody>
      </p:sp>
      <p:sp>
        <p:nvSpPr>
          <p:cNvPr id="69" name="TextBox 68">
            <a:extLst>
              <a:ext uri="{FF2B5EF4-FFF2-40B4-BE49-F238E27FC236}">
                <a16:creationId xmlns:a16="http://schemas.microsoft.com/office/drawing/2014/main" id="{65C2C52C-82E1-4970-A5E0-7CA4B1B9B5C0}"/>
              </a:ext>
            </a:extLst>
          </p:cNvPr>
          <p:cNvSpPr txBox="1"/>
          <p:nvPr/>
        </p:nvSpPr>
        <p:spPr>
          <a:xfrm>
            <a:off x="8401658" y="4280591"/>
            <a:ext cx="2557803" cy="1231106"/>
          </a:xfrm>
          <a:prstGeom prst="rect">
            <a:avLst/>
          </a:prstGeom>
          <a:noFill/>
        </p:spPr>
        <p:txBody>
          <a:bodyPr wrap="square" rtlCol="0">
            <a:spAutoFit/>
          </a:bodyPr>
          <a:lstStyle/>
          <a:p>
            <a:r>
              <a:rPr lang="en-US" sz="1400" dirty="0">
                <a:latin typeface="Arial Narrow" pitchFamily="112" charset="0"/>
              </a:rPr>
              <a:t>Suicide is the</a:t>
            </a:r>
            <a:r>
              <a:rPr lang="en-US" sz="1400" b="1" dirty="0">
                <a:latin typeface="Arial Narrow" pitchFamily="112" charset="0"/>
              </a:rPr>
              <a:t> 3</a:t>
            </a:r>
            <a:r>
              <a:rPr lang="en-US" sz="1400" b="1" baseline="30000" dirty="0">
                <a:latin typeface="Arial Narrow" pitchFamily="112" charset="0"/>
              </a:rPr>
              <a:t>rd</a:t>
            </a:r>
            <a:r>
              <a:rPr lang="en-US" sz="1400" b="1" dirty="0">
                <a:latin typeface="Arial Narrow" pitchFamily="112" charset="0"/>
              </a:rPr>
              <a:t> </a:t>
            </a:r>
            <a:r>
              <a:rPr lang="en-US" sz="1400" dirty="0">
                <a:latin typeface="Arial Narrow" pitchFamily="112" charset="0"/>
              </a:rPr>
              <a:t>leading cause of death in youth (ages 10-24), </a:t>
            </a:r>
          </a:p>
          <a:p>
            <a:r>
              <a:rPr lang="en-US" sz="1400" dirty="0">
                <a:latin typeface="Arial Narrow" pitchFamily="112" charset="0"/>
              </a:rPr>
              <a:t>and the </a:t>
            </a:r>
            <a:r>
              <a:rPr lang="en-US" sz="1400" b="1" dirty="0">
                <a:latin typeface="Arial Narrow" pitchFamily="112" charset="0"/>
              </a:rPr>
              <a:t>10</a:t>
            </a:r>
            <a:r>
              <a:rPr lang="en-US" sz="1400" b="1" baseline="30000" dirty="0">
                <a:latin typeface="Arial Narrow" pitchFamily="112" charset="0"/>
              </a:rPr>
              <a:t>th</a:t>
            </a:r>
            <a:r>
              <a:rPr lang="en-US" sz="1400" dirty="0">
                <a:latin typeface="Arial Narrow" pitchFamily="112" charset="0"/>
              </a:rPr>
              <a:t> leading cause of deaths for adults in the America</a:t>
            </a:r>
          </a:p>
          <a:p>
            <a:endParaRPr lang="en-US" dirty="0"/>
          </a:p>
        </p:txBody>
      </p:sp>
      <p:pic>
        <p:nvPicPr>
          <p:cNvPr id="70" name="Content Placeholder 4" descr="Group">
            <a:extLst>
              <a:ext uri="{FF2B5EF4-FFF2-40B4-BE49-F238E27FC236}">
                <a16:creationId xmlns:a16="http://schemas.microsoft.com/office/drawing/2014/main" id="{06FC18C6-D599-41EF-A342-D63942350F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3366" y="3247482"/>
            <a:ext cx="1195177" cy="1195177"/>
          </a:xfrm>
          <a:prstGeom prst="rect">
            <a:avLst/>
          </a:prstGeom>
        </p:spPr>
      </p:pic>
      <p:pic>
        <p:nvPicPr>
          <p:cNvPr id="73" name="Graphic 72" descr="Group">
            <a:extLst>
              <a:ext uri="{FF2B5EF4-FFF2-40B4-BE49-F238E27FC236}">
                <a16:creationId xmlns:a16="http://schemas.microsoft.com/office/drawing/2014/main" id="{059134AF-4A35-4984-B05A-EA01606A89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8966" y="3450484"/>
            <a:ext cx="914400" cy="914400"/>
          </a:xfrm>
          <a:prstGeom prst="rect">
            <a:avLst/>
          </a:prstGeom>
        </p:spPr>
      </p:pic>
      <p:pic>
        <p:nvPicPr>
          <p:cNvPr id="75" name="Graphic 74" descr="Daily Calendar">
            <a:extLst>
              <a:ext uri="{FF2B5EF4-FFF2-40B4-BE49-F238E27FC236}">
                <a16:creationId xmlns:a16="http://schemas.microsoft.com/office/drawing/2014/main" id="{B1EF70FE-DC80-4517-A682-25BB1FF38F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77032" y="4597297"/>
            <a:ext cx="914400" cy="914400"/>
          </a:xfrm>
          <a:prstGeom prst="rect">
            <a:avLst/>
          </a:prstGeom>
        </p:spPr>
      </p:pic>
      <p:sp>
        <p:nvSpPr>
          <p:cNvPr id="76" name="TextBox 75">
            <a:extLst>
              <a:ext uri="{FF2B5EF4-FFF2-40B4-BE49-F238E27FC236}">
                <a16:creationId xmlns:a16="http://schemas.microsoft.com/office/drawing/2014/main" id="{88279ED3-60AA-4BFC-9190-1FE4FB3967A2}"/>
              </a:ext>
            </a:extLst>
          </p:cNvPr>
          <p:cNvSpPr txBox="1"/>
          <p:nvPr/>
        </p:nvSpPr>
        <p:spPr>
          <a:xfrm>
            <a:off x="4272920" y="5422070"/>
            <a:ext cx="3301418" cy="800219"/>
          </a:xfrm>
          <a:prstGeom prst="rect">
            <a:avLst/>
          </a:prstGeom>
          <a:noFill/>
        </p:spPr>
        <p:txBody>
          <a:bodyPr wrap="square" rtlCol="0">
            <a:spAutoFit/>
          </a:bodyPr>
          <a:lstStyle/>
          <a:p>
            <a:r>
              <a:rPr lang="en-US" sz="1400" dirty="0">
                <a:latin typeface="Arial Narrow" pitchFamily="112" charset="0"/>
              </a:rPr>
              <a:t>The average delay between onset of mental health symptoms and intervention is </a:t>
            </a:r>
            <a:r>
              <a:rPr lang="en-US" sz="1400" b="1" dirty="0">
                <a:latin typeface="Arial Narrow" pitchFamily="112" charset="0"/>
              </a:rPr>
              <a:t>8-10 years</a:t>
            </a:r>
          </a:p>
          <a:p>
            <a:endParaRPr lang="en-US" dirty="0"/>
          </a:p>
        </p:txBody>
      </p:sp>
      <p:pic>
        <p:nvPicPr>
          <p:cNvPr id="78" name="Graphic 77" descr="Money">
            <a:extLst>
              <a:ext uri="{FF2B5EF4-FFF2-40B4-BE49-F238E27FC236}">
                <a16:creationId xmlns:a16="http://schemas.microsoft.com/office/drawing/2014/main" id="{796AE8C8-172D-4049-9094-3FABD2B83F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44663" y="1225322"/>
            <a:ext cx="914400" cy="914400"/>
          </a:xfrm>
          <a:prstGeom prst="rect">
            <a:avLst/>
          </a:prstGeom>
        </p:spPr>
      </p:pic>
      <p:sp>
        <p:nvSpPr>
          <p:cNvPr id="79" name="TextBox 78">
            <a:extLst>
              <a:ext uri="{FF2B5EF4-FFF2-40B4-BE49-F238E27FC236}">
                <a16:creationId xmlns:a16="http://schemas.microsoft.com/office/drawing/2014/main" id="{1C4F0773-42C5-4A89-85C5-10309121C7F6}"/>
              </a:ext>
            </a:extLst>
          </p:cNvPr>
          <p:cNvSpPr txBox="1"/>
          <p:nvPr/>
        </p:nvSpPr>
        <p:spPr>
          <a:xfrm>
            <a:off x="8354515" y="2038818"/>
            <a:ext cx="2371638" cy="1015663"/>
          </a:xfrm>
          <a:prstGeom prst="rect">
            <a:avLst/>
          </a:prstGeom>
          <a:noFill/>
        </p:spPr>
        <p:txBody>
          <a:bodyPr wrap="square" rtlCol="0">
            <a:spAutoFit/>
          </a:bodyPr>
          <a:lstStyle/>
          <a:p>
            <a:r>
              <a:rPr lang="en-US" sz="1400" dirty="0">
                <a:latin typeface="Arial Narrow" pitchFamily="112" charset="0"/>
              </a:rPr>
              <a:t>Over $193 billion in lost earnings per year as a results from serious mental illnesses</a:t>
            </a:r>
          </a:p>
          <a:p>
            <a:endParaRPr lang="en-US" dirty="0"/>
          </a:p>
        </p:txBody>
      </p:sp>
      <p:sp>
        <p:nvSpPr>
          <p:cNvPr id="82" name="TextBox 81">
            <a:extLst>
              <a:ext uri="{FF2B5EF4-FFF2-40B4-BE49-F238E27FC236}">
                <a16:creationId xmlns:a16="http://schemas.microsoft.com/office/drawing/2014/main" id="{B35BB251-D15A-4479-8895-064397C6B384}"/>
              </a:ext>
            </a:extLst>
          </p:cNvPr>
          <p:cNvSpPr txBox="1"/>
          <p:nvPr/>
        </p:nvSpPr>
        <p:spPr>
          <a:xfrm>
            <a:off x="4165886" y="6343723"/>
            <a:ext cx="4103991" cy="584775"/>
          </a:xfrm>
          <a:prstGeom prst="rect">
            <a:avLst/>
          </a:prstGeom>
          <a:noFill/>
        </p:spPr>
        <p:txBody>
          <a:bodyPr wrap="square" rtlCol="0">
            <a:spAutoFit/>
          </a:bodyPr>
          <a:lstStyle/>
          <a:p>
            <a:r>
              <a:rPr lang="en-US" sz="1400" dirty="0">
                <a:solidFill>
                  <a:srgbClr val="2E76D4"/>
                </a:solidFill>
                <a:latin typeface="Arial Narrow" pitchFamily="112" charset="0"/>
              </a:rPr>
              <a:t>Source: National Alliance on Mental Illness (NAMI)</a:t>
            </a:r>
            <a:endParaRPr lang="en-US" sz="1400" b="1" dirty="0">
              <a:solidFill>
                <a:srgbClr val="2E76D4"/>
              </a:solidFill>
              <a:latin typeface="Arial Narrow" pitchFamily="112" charset="0"/>
            </a:endParaRPr>
          </a:p>
          <a:p>
            <a:endParaRPr lang="en-US" dirty="0"/>
          </a:p>
        </p:txBody>
      </p:sp>
      <p:pic>
        <p:nvPicPr>
          <p:cNvPr id="84" name="Graphic 83" descr="Man">
            <a:extLst>
              <a:ext uri="{FF2B5EF4-FFF2-40B4-BE49-F238E27FC236}">
                <a16:creationId xmlns:a16="http://schemas.microsoft.com/office/drawing/2014/main" id="{801D3E8E-0CAC-4262-941C-73E928C9247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68023" y="1509088"/>
            <a:ext cx="728092" cy="728092"/>
          </a:xfrm>
          <a:prstGeom prst="rect">
            <a:avLst/>
          </a:prstGeom>
        </p:spPr>
      </p:pic>
    </p:spTree>
    <p:extLst>
      <p:ext uri="{BB962C8B-B14F-4D97-AF65-F5344CB8AC3E}">
        <p14:creationId xmlns:p14="http://schemas.microsoft.com/office/powerpoint/2010/main" val="282498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5E4B-E0AF-4680-8B45-43103BB667A1}"/>
              </a:ext>
            </a:extLst>
          </p:cNvPr>
          <p:cNvSpPr>
            <a:spLocks noGrp="1"/>
          </p:cNvSpPr>
          <p:nvPr>
            <p:ph type="title"/>
          </p:nvPr>
        </p:nvSpPr>
        <p:spPr>
          <a:xfrm>
            <a:off x="-333612" y="103320"/>
            <a:ext cx="6180995" cy="1023024"/>
          </a:xfrm>
        </p:spPr>
        <p:txBody>
          <a:bodyPr>
            <a:normAutofit/>
          </a:bodyPr>
          <a:lstStyle/>
          <a:p>
            <a:pPr algn="ctr"/>
            <a:r>
              <a:rPr lang="en-US" sz="4000" dirty="0"/>
              <a:t>Significant Need for Care</a:t>
            </a:r>
          </a:p>
        </p:txBody>
      </p:sp>
      <p:sp>
        <p:nvSpPr>
          <p:cNvPr id="47" name="Isosceles Triangle 46">
            <a:extLst>
              <a:ext uri="{FF2B5EF4-FFF2-40B4-BE49-F238E27FC236}">
                <a16:creationId xmlns:a16="http://schemas.microsoft.com/office/drawing/2014/main" id="{069780CC-4A51-4305-98B1-2CF71805D361}"/>
              </a:ext>
            </a:extLst>
          </p:cNvPr>
          <p:cNvSpPr/>
          <p:nvPr/>
        </p:nvSpPr>
        <p:spPr>
          <a:xfrm rot="4727923">
            <a:off x="7007292" y="4271460"/>
            <a:ext cx="654385" cy="5497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1" name="Chart 60">
            <a:extLst>
              <a:ext uri="{FF2B5EF4-FFF2-40B4-BE49-F238E27FC236}">
                <a16:creationId xmlns:a16="http://schemas.microsoft.com/office/drawing/2014/main" id="{CC60F278-2B00-4863-9602-AE13A06E9F59}"/>
              </a:ext>
            </a:extLst>
          </p:cNvPr>
          <p:cNvGraphicFramePr/>
          <p:nvPr>
            <p:extLst>
              <p:ext uri="{D42A27DB-BD31-4B8C-83A1-F6EECF244321}">
                <p14:modId xmlns:p14="http://schemas.microsoft.com/office/powerpoint/2010/main" val="416525196"/>
              </p:ext>
            </p:extLst>
          </p:nvPr>
        </p:nvGraphicFramePr>
        <p:xfrm>
          <a:off x="5504142" y="2789325"/>
          <a:ext cx="1427480" cy="1195177"/>
        </p:xfrm>
        <a:graphic>
          <a:graphicData uri="http://schemas.openxmlformats.org/drawingml/2006/chart">
            <c:chart xmlns:c="http://schemas.openxmlformats.org/drawingml/2006/chart" xmlns:r="http://schemas.openxmlformats.org/officeDocument/2006/relationships" r:id="rId2"/>
          </a:graphicData>
        </a:graphic>
      </p:graphicFrame>
      <p:pic>
        <p:nvPicPr>
          <p:cNvPr id="32" name="Picture 2" descr="http://image-store.slidesharecdn.com/ea3918b3-1dea-4f78-94a2-1dd7ff65008b-original.jpeg">
            <a:extLst>
              <a:ext uri="{FF2B5EF4-FFF2-40B4-BE49-F238E27FC236}">
                <a16:creationId xmlns:a16="http://schemas.microsoft.com/office/drawing/2014/main" id="{4F2BEF79-7189-45AB-AA26-5B79503AB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316" y="193905"/>
            <a:ext cx="6560775" cy="656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89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5E4B-E0AF-4680-8B45-43103BB667A1}"/>
              </a:ext>
            </a:extLst>
          </p:cNvPr>
          <p:cNvSpPr>
            <a:spLocks noGrp="1"/>
          </p:cNvSpPr>
          <p:nvPr>
            <p:ph type="title"/>
          </p:nvPr>
        </p:nvSpPr>
        <p:spPr>
          <a:xfrm>
            <a:off x="960082" y="162564"/>
            <a:ext cx="10515600" cy="1325563"/>
          </a:xfrm>
        </p:spPr>
        <p:txBody>
          <a:bodyPr/>
          <a:lstStyle/>
          <a:p>
            <a:pPr algn="ctr"/>
            <a:r>
              <a:rPr lang="en-US" dirty="0"/>
              <a:t>Challenges Facing Clinics</a:t>
            </a:r>
          </a:p>
        </p:txBody>
      </p:sp>
      <p:sp>
        <p:nvSpPr>
          <p:cNvPr id="47" name="Isosceles Triangle 46">
            <a:extLst>
              <a:ext uri="{FF2B5EF4-FFF2-40B4-BE49-F238E27FC236}">
                <a16:creationId xmlns:a16="http://schemas.microsoft.com/office/drawing/2014/main" id="{069780CC-4A51-4305-98B1-2CF71805D361}"/>
              </a:ext>
            </a:extLst>
          </p:cNvPr>
          <p:cNvSpPr/>
          <p:nvPr/>
        </p:nvSpPr>
        <p:spPr>
          <a:xfrm rot="4727923">
            <a:off x="7007292" y="4271460"/>
            <a:ext cx="654385" cy="5497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1" name="Chart 60">
            <a:extLst>
              <a:ext uri="{FF2B5EF4-FFF2-40B4-BE49-F238E27FC236}">
                <a16:creationId xmlns:a16="http://schemas.microsoft.com/office/drawing/2014/main" id="{CC60F278-2B00-4863-9602-AE13A06E9F59}"/>
              </a:ext>
            </a:extLst>
          </p:cNvPr>
          <p:cNvGraphicFramePr/>
          <p:nvPr>
            <p:extLst/>
          </p:nvPr>
        </p:nvGraphicFramePr>
        <p:xfrm>
          <a:off x="5504142" y="2789325"/>
          <a:ext cx="1427480" cy="1195177"/>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F4EDD5DA-9C23-4808-93F9-EA9DBBFD0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656" y="3674313"/>
            <a:ext cx="304869" cy="520819"/>
          </a:xfrm>
          <a:prstGeom prst="rect">
            <a:avLst/>
          </a:prstGeom>
        </p:spPr>
      </p:pic>
      <p:pic>
        <p:nvPicPr>
          <p:cNvPr id="7" name="Picture 6">
            <a:extLst>
              <a:ext uri="{FF2B5EF4-FFF2-40B4-BE49-F238E27FC236}">
                <a16:creationId xmlns:a16="http://schemas.microsoft.com/office/drawing/2014/main" id="{7EB172A9-5D85-4360-B301-0D7346040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054" y="1357497"/>
            <a:ext cx="406493" cy="520819"/>
          </a:xfrm>
          <a:prstGeom prst="rect">
            <a:avLst/>
          </a:prstGeom>
        </p:spPr>
      </p:pic>
      <p:pic>
        <p:nvPicPr>
          <p:cNvPr id="9" name="Picture 8">
            <a:extLst>
              <a:ext uri="{FF2B5EF4-FFF2-40B4-BE49-F238E27FC236}">
                <a16:creationId xmlns:a16="http://schemas.microsoft.com/office/drawing/2014/main" id="{1E749A9F-1F44-4055-8BD6-3C5C97208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7134" y="3664567"/>
            <a:ext cx="495413" cy="520819"/>
          </a:xfrm>
          <a:prstGeom prst="rect">
            <a:avLst/>
          </a:prstGeom>
        </p:spPr>
      </p:pic>
      <p:pic>
        <p:nvPicPr>
          <p:cNvPr id="11" name="Picture 10">
            <a:extLst>
              <a:ext uri="{FF2B5EF4-FFF2-40B4-BE49-F238E27FC236}">
                <a16:creationId xmlns:a16="http://schemas.microsoft.com/office/drawing/2014/main" id="{E50538A2-286B-4965-85E5-69122D401C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4771" y="1592576"/>
            <a:ext cx="520819" cy="381087"/>
          </a:xfrm>
          <a:prstGeom prst="rect">
            <a:avLst/>
          </a:prstGeom>
        </p:spPr>
      </p:pic>
      <p:pic>
        <p:nvPicPr>
          <p:cNvPr id="13" name="Picture 12">
            <a:extLst>
              <a:ext uri="{FF2B5EF4-FFF2-40B4-BE49-F238E27FC236}">
                <a16:creationId xmlns:a16="http://schemas.microsoft.com/office/drawing/2014/main" id="{8E618F81-92C5-442B-AFEB-BB38A832E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2935" y="1745011"/>
            <a:ext cx="520819" cy="228652"/>
          </a:xfrm>
          <a:prstGeom prst="rect">
            <a:avLst/>
          </a:prstGeom>
        </p:spPr>
      </p:pic>
      <p:sp>
        <p:nvSpPr>
          <p:cNvPr id="14" name="TextBox 13">
            <a:extLst>
              <a:ext uri="{FF2B5EF4-FFF2-40B4-BE49-F238E27FC236}">
                <a16:creationId xmlns:a16="http://schemas.microsoft.com/office/drawing/2014/main" id="{D83AE775-B543-40F6-9B20-8FAFAC27937F}"/>
              </a:ext>
            </a:extLst>
          </p:cNvPr>
          <p:cNvSpPr txBox="1"/>
          <p:nvPr/>
        </p:nvSpPr>
        <p:spPr>
          <a:xfrm>
            <a:off x="649808" y="2007665"/>
            <a:ext cx="2628067" cy="1200329"/>
          </a:xfrm>
          <a:prstGeom prst="rect">
            <a:avLst/>
          </a:prstGeom>
          <a:noFill/>
        </p:spPr>
        <p:txBody>
          <a:bodyPr wrap="square" rtlCol="0">
            <a:spAutoFit/>
          </a:bodyPr>
          <a:lstStyle/>
          <a:p>
            <a:r>
              <a:rPr lang="en-US" dirty="0">
                <a:latin typeface="Arial Narrow" panose="020B0606020202030204" pitchFamily="34" charset="0"/>
                <a:ea typeface="Century Gothic" charset="0"/>
                <a:cs typeface="Century Gothic" charset="0"/>
              </a:rPr>
              <a:t>Clinics often struggle with high turn over, particularly with Psychiatrists</a:t>
            </a:r>
          </a:p>
          <a:p>
            <a:endParaRPr lang="en-US" dirty="0"/>
          </a:p>
        </p:txBody>
      </p:sp>
      <p:sp>
        <p:nvSpPr>
          <p:cNvPr id="18" name="TextBox 17">
            <a:extLst>
              <a:ext uri="{FF2B5EF4-FFF2-40B4-BE49-F238E27FC236}">
                <a16:creationId xmlns:a16="http://schemas.microsoft.com/office/drawing/2014/main" id="{D8C304FE-A3A8-464D-8F86-19D2FCEC034F}"/>
              </a:ext>
            </a:extLst>
          </p:cNvPr>
          <p:cNvSpPr txBox="1"/>
          <p:nvPr/>
        </p:nvSpPr>
        <p:spPr>
          <a:xfrm>
            <a:off x="706472" y="4313430"/>
            <a:ext cx="2687765" cy="923330"/>
          </a:xfrm>
          <a:prstGeom prst="rect">
            <a:avLst/>
          </a:prstGeom>
          <a:noFill/>
        </p:spPr>
        <p:txBody>
          <a:bodyPr wrap="square" rtlCol="0">
            <a:spAutoFit/>
          </a:bodyPr>
          <a:lstStyle/>
          <a:p>
            <a:r>
              <a:rPr lang="en-US" dirty="0">
                <a:latin typeface="Arial Narrow" panose="020B0606020202030204" pitchFamily="34" charset="0"/>
                <a:ea typeface="Century Gothic" charset="0"/>
                <a:cs typeface="Century Gothic" charset="0"/>
              </a:rPr>
              <a:t>At best uneven/inconsistent care for patients.</a:t>
            </a:r>
          </a:p>
          <a:p>
            <a:endParaRPr lang="en-US" dirty="0"/>
          </a:p>
        </p:txBody>
      </p:sp>
      <p:sp>
        <p:nvSpPr>
          <p:cNvPr id="19" name="TextBox 18">
            <a:extLst>
              <a:ext uri="{FF2B5EF4-FFF2-40B4-BE49-F238E27FC236}">
                <a16:creationId xmlns:a16="http://schemas.microsoft.com/office/drawing/2014/main" id="{9582889A-A769-481A-BAD0-A1A1FB1A03B0}"/>
              </a:ext>
            </a:extLst>
          </p:cNvPr>
          <p:cNvSpPr txBox="1"/>
          <p:nvPr/>
        </p:nvSpPr>
        <p:spPr>
          <a:xfrm>
            <a:off x="4177433" y="4313430"/>
            <a:ext cx="3316314" cy="369332"/>
          </a:xfrm>
          <a:prstGeom prst="rect">
            <a:avLst/>
          </a:prstGeom>
          <a:noFill/>
        </p:spPr>
        <p:txBody>
          <a:bodyPr wrap="square" rtlCol="0">
            <a:spAutoFit/>
          </a:bodyPr>
          <a:lstStyle/>
          <a:p>
            <a:r>
              <a:rPr lang="en-US" dirty="0">
                <a:latin typeface="Arial Narrow" panose="020B0606020202030204" pitchFamily="34" charset="0"/>
                <a:ea typeface="Century Gothic" charset="0"/>
                <a:cs typeface="Century Gothic" charset="0"/>
              </a:rPr>
              <a:t>A wide range in prescribing patterns</a:t>
            </a:r>
            <a:endParaRPr lang="en-US" dirty="0"/>
          </a:p>
        </p:txBody>
      </p:sp>
      <p:sp>
        <p:nvSpPr>
          <p:cNvPr id="20" name="TextBox 19">
            <a:extLst>
              <a:ext uri="{FF2B5EF4-FFF2-40B4-BE49-F238E27FC236}">
                <a16:creationId xmlns:a16="http://schemas.microsoft.com/office/drawing/2014/main" id="{242854ED-BFD7-4095-AEC9-C96C506375EE}"/>
              </a:ext>
            </a:extLst>
          </p:cNvPr>
          <p:cNvSpPr txBox="1"/>
          <p:nvPr/>
        </p:nvSpPr>
        <p:spPr>
          <a:xfrm>
            <a:off x="3904443" y="2128670"/>
            <a:ext cx="3862294" cy="923330"/>
          </a:xfrm>
          <a:prstGeom prst="rect">
            <a:avLst/>
          </a:prstGeom>
          <a:noFill/>
        </p:spPr>
        <p:txBody>
          <a:bodyPr wrap="square" rtlCol="0">
            <a:spAutoFit/>
          </a:bodyPr>
          <a:lstStyle/>
          <a:p>
            <a:r>
              <a:rPr lang="en-US" dirty="0">
                <a:latin typeface="Arial Narrow" panose="020B0606020202030204" pitchFamily="34" charset="0"/>
                <a:ea typeface="Century Gothic" charset="0"/>
                <a:cs typeface="Century Gothic" charset="0"/>
              </a:rPr>
              <a:t>Turn over is costly, both financially and clinically. Recruiting is a constant challenge.</a:t>
            </a:r>
          </a:p>
          <a:p>
            <a:endParaRPr lang="en-US" dirty="0"/>
          </a:p>
        </p:txBody>
      </p:sp>
      <p:sp>
        <p:nvSpPr>
          <p:cNvPr id="21" name="TextBox 20">
            <a:extLst>
              <a:ext uri="{FF2B5EF4-FFF2-40B4-BE49-F238E27FC236}">
                <a16:creationId xmlns:a16="http://schemas.microsoft.com/office/drawing/2014/main" id="{E648B56B-E29D-4F58-8D01-B7AF09930A9A}"/>
              </a:ext>
            </a:extLst>
          </p:cNvPr>
          <p:cNvSpPr txBox="1"/>
          <p:nvPr/>
        </p:nvSpPr>
        <p:spPr>
          <a:xfrm>
            <a:off x="8729936" y="2128670"/>
            <a:ext cx="2447636" cy="923330"/>
          </a:xfrm>
          <a:prstGeom prst="rect">
            <a:avLst/>
          </a:prstGeom>
          <a:noFill/>
        </p:spPr>
        <p:txBody>
          <a:bodyPr wrap="square" rtlCol="0">
            <a:spAutoFit/>
          </a:bodyPr>
          <a:lstStyle/>
          <a:p>
            <a:r>
              <a:rPr lang="en-US" dirty="0">
                <a:latin typeface="Arial Narrow" panose="020B0606020202030204" pitchFamily="34" charset="0"/>
                <a:ea typeface="Century Gothic" charset="0"/>
                <a:cs typeface="Century Gothic" charset="0"/>
              </a:rPr>
              <a:t>Significant challenges with access to care. </a:t>
            </a:r>
          </a:p>
          <a:p>
            <a:endParaRPr lang="en-US" dirty="0"/>
          </a:p>
        </p:txBody>
      </p:sp>
    </p:spTree>
    <p:extLst>
      <p:ext uri="{BB962C8B-B14F-4D97-AF65-F5344CB8AC3E}">
        <p14:creationId xmlns:p14="http://schemas.microsoft.com/office/powerpoint/2010/main" val="360725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5E4B-E0AF-4680-8B45-43103BB667A1}"/>
              </a:ext>
            </a:extLst>
          </p:cNvPr>
          <p:cNvSpPr>
            <a:spLocks noGrp="1"/>
          </p:cNvSpPr>
          <p:nvPr>
            <p:ph type="title"/>
          </p:nvPr>
        </p:nvSpPr>
        <p:spPr>
          <a:xfrm>
            <a:off x="960082" y="162564"/>
            <a:ext cx="10515600" cy="1325563"/>
          </a:xfrm>
        </p:spPr>
        <p:txBody>
          <a:bodyPr/>
          <a:lstStyle/>
          <a:p>
            <a:pPr algn="ctr"/>
            <a:r>
              <a:rPr lang="en-US" dirty="0"/>
              <a:t>Current Industry Trends</a:t>
            </a:r>
          </a:p>
        </p:txBody>
      </p:sp>
      <p:sp>
        <p:nvSpPr>
          <p:cNvPr id="47" name="Isosceles Triangle 46">
            <a:extLst>
              <a:ext uri="{FF2B5EF4-FFF2-40B4-BE49-F238E27FC236}">
                <a16:creationId xmlns:a16="http://schemas.microsoft.com/office/drawing/2014/main" id="{069780CC-4A51-4305-98B1-2CF71805D361}"/>
              </a:ext>
            </a:extLst>
          </p:cNvPr>
          <p:cNvSpPr/>
          <p:nvPr/>
        </p:nvSpPr>
        <p:spPr>
          <a:xfrm rot="4727923">
            <a:off x="7007292" y="4271460"/>
            <a:ext cx="654385" cy="5497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1" name="Chart 60">
            <a:extLst>
              <a:ext uri="{FF2B5EF4-FFF2-40B4-BE49-F238E27FC236}">
                <a16:creationId xmlns:a16="http://schemas.microsoft.com/office/drawing/2014/main" id="{CC60F278-2B00-4863-9602-AE13A06E9F59}"/>
              </a:ext>
            </a:extLst>
          </p:cNvPr>
          <p:cNvGraphicFramePr/>
          <p:nvPr>
            <p:extLst/>
          </p:nvPr>
        </p:nvGraphicFramePr>
        <p:xfrm>
          <a:off x="5504142" y="2789325"/>
          <a:ext cx="1427480" cy="1195177"/>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a:extLst>
              <a:ext uri="{FF2B5EF4-FFF2-40B4-BE49-F238E27FC236}">
                <a16:creationId xmlns:a16="http://schemas.microsoft.com/office/drawing/2014/main" id="{20F37181-EBA6-44D2-A862-7B7B70C0A0F5}"/>
              </a:ext>
            </a:extLst>
          </p:cNvPr>
          <p:cNvSpPr>
            <a:spLocks noGrp="1"/>
          </p:cNvSpPr>
          <p:nvPr>
            <p:ph sz="half" idx="1"/>
          </p:nvPr>
        </p:nvSpPr>
        <p:spPr>
          <a:xfrm>
            <a:off x="1097280" y="1461353"/>
            <a:ext cx="11094720" cy="4724400"/>
          </a:xfrm>
        </p:spPr>
        <p:txBody>
          <a:bodyPr>
            <a:noAutofit/>
          </a:bodyPr>
          <a:lstStyle/>
          <a:p>
            <a:pPr marL="45719" indent="0">
              <a:buNone/>
            </a:pPr>
            <a:r>
              <a:rPr lang="en-US" sz="1800" b="1" dirty="0">
                <a:latin typeface="Arial Narrow" panose="020B0606020202030204" pitchFamily="34" charset="0"/>
              </a:rPr>
              <a:t>Significant increase in demand:</a:t>
            </a:r>
          </a:p>
          <a:p>
            <a:pPr marL="285750" indent="-285750">
              <a:buFont typeface="Arial" charset="0"/>
              <a:buChar char="•"/>
            </a:pPr>
            <a:r>
              <a:rPr lang="en-US" sz="1800" dirty="0">
                <a:latin typeface="Arial Narrow" panose="020B0606020202030204" pitchFamily="34" charset="0"/>
              </a:rPr>
              <a:t>Accountable Care Act </a:t>
            </a:r>
          </a:p>
          <a:p>
            <a:pPr marL="285750" indent="-285750">
              <a:buFont typeface="Arial" charset="0"/>
              <a:buChar char="•"/>
            </a:pPr>
            <a:r>
              <a:rPr lang="en-US" sz="1800" dirty="0">
                <a:latin typeface="Arial Narrow" panose="020B0606020202030204" pitchFamily="34" charset="0"/>
              </a:rPr>
              <a:t>Improved programming enhancing access to care</a:t>
            </a:r>
          </a:p>
          <a:p>
            <a:pPr marL="285750" indent="-285750">
              <a:buFont typeface="Arial" charset="0"/>
              <a:buChar char="•"/>
            </a:pPr>
            <a:r>
              <a:rPr lang="en-US" sz="1800" dirty="0">
                <a:latin typeface="Arial Narrow" panose="020B0606020202030204" pitchFamily="34" charset="0"/>
              </a:rPr>
              <a:t>Systematic downsizing and closing of the long term (State Hospital) level of care</a:t>
            </a:r>
          </a:p>
          <a:p>
            <a:pPr marL="285750" indent="-285750">
              <a:buFont typeface="Arial" charset="0"/>
              <a:buChar char="•"/>
            </a:pPr>
            <a:r>
              <a:rPr lang="en-US" sz="1800" dirty="0">
                <a:latin typeface="Arial Narrow" panose="020B0606020202030204" pitchFamily="34" charset="0"/>
              </a:rPr>
              <a:t>Increase in merger &amp; acquisitions creating large provider organizations</a:t>
            </a:r>
          </a:p>
          <a:p>
            <a:pPr marL="285750" indent="-285750">
              <a:buFont typeface="Arial" charset="0"/>
              <a:buChar char="•"/>
            </a:pPr>
            <a:r>
              <a:rPr lang="en-US" sz="1800" dirty="0">
                <a:latin typeface="Arial Narrow" panose="020B0606020202030204" pitchFamily="34" charset="0"/>
              </a:rPr>
              <a:t>Shortage of qualified clinicians, Psychiatrist, Certified Nurse Practitioners, Licensed Clinical Social Workers</a:t>
            </a:r>
          </a:p>
          <a:p>
            <a:pPr marL="45719" indent="0">
              <a:buNone/>
            </a:pPr>
            <a:r>
              <a:rPr lang="en-US" sz="1800" b="1" dirty="0">
                <a:latin typeface="Arial Narrow" panose="020B0606020202030204" pitchFamily="34" charset="0"/>
              </a:rPr>
              <a:t>Additional trends:</a:t>
            </a:r>
            <a:endParaRPr lang="en-US" sz="1800" dirty="0">
              <a:latin typeface="Arial Narrow" panose="020B0606020202030204" pitchFamily="34" charset="0"/>
            </a:endParaRPr>
          </a:p>
          <a:p>
            <a:pPr marL="285750" indent="-285750">
              <a:buFont typeface="Arial" charset="0"/>
              <a:buChar char="•"/>
            </a:pPr>
            <a:r>
              <a:rPr lang="en-US" sz="1800" dirty="0">
                <a:latin typeface="Arial Narrow" panose="020B0606020202030204" pitchFamily="34" charset="0"/>
              </a:rPr>
              <a:t>Challenging pace and complexity of regulatory requirements</a:t>
            </a:r>
          </a:p>
          <a:p>
            <a:pPr marL="285750" indent="-285750">
              <a:buFont typeface="Arial" charset="0"/>
              <a:buChar char="•"/>
            </a:pPr>
            <a:r>
              <a:rPr lang="en-US" sz="1800" dirty="0">
                <a:latin typeface="Arial Narrow" panose="020B0606020202030204" pitchFamily="34" charset="0"/>
              </a:rPr>
              <a:t>Complexity and acuity of patient presentation.</a:t>
            </a:r>
          </a:p>
          <a:p>
            <a:pPr marL="285750" indent="-285750">
              <a:buFont typeface="Arial" charset="0"/>
              <a:buChar char="•"/>
            </a:pPr>
            <a:r>
              <a:rPr lang="en-US" sz="1800" dirty="0">
                <a:latin typeface="Arial Narrow" panose="020B0606020202030204" pitchFamily="34" charset="0"/>
              </a:rPr>
              <a:t>Movement to Integrated care</a:t>
            </a:r>
          </a:p>
          <a:p>
            <a:pPr marL="285750" indent="-285750">
              <a:buFont typeface="Arial" charset="0"/>
              <a:buChar char="•"/>
            </a:pPr>
            <a:r>
              <a:rPr lang="en-US" sz="1800" dirty="0">
                <a:latin typeface="Arial Narrow" panose="020B0606020202030204" pitchFamily="34" charset="0"/>
              </a:rPr>
              <a:t>Improvement in psychopharmacology</a:t>
            </a:r>
          </a:p>
          <a:p>
            <a:pPr marL="285750" indent="-285750">
              <a:buFont typeface="Arial" charset="0"/>
              <a:buChar char="•"/>
            </a:pPr>
            <a:endParaRPr lang="en-US" sz="2000" dirty="0">
              <a:solidFill>
                <a:schemeClr val="tx1"/>
              </a:solidFill>
              <a:latin typeface="Arial Narrow" panose="020B0606020202030204" pitchFamily="34" charset="0"/>
              <a:ea typeface="Century Gothic" charset="0"/>
              <a:cs typeface="Century Gothic" charset="0"/>
            </a:endParaRPr>
          </a:p>
        </p:txBody>
      </p:sp>
      <p:pic>
        <p:nvPicPr>
          <p:cNvPr id="7" name="Picture 6">
            <a:extLst>
              <a:ext uri="{FF2B5EF4-FFF2-40B4-BE49-F238E27FC236}">
                <a16:creationId xmlns:a16="http://schemas.microsoft.com/office/drawing/2014/main" id="{04D9AB88-2AC2-436A-9C41-A37A4EAFB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325" y="1650818"/>
            <a:ext cx="1366193" cy="1325563"/>
          </a:xfrm>
          <a:prstGeom prst="rect">
            <a:avLst/>
          </a:prstGeom>
        </p:spPr>
      </p:pic>
    </p:spTree>
    <p:extLst>
      <p:ext uri="{BB962C8B-B14F-4D97-AF65-F5344CB8AC3E}">
        <p14:creationId xmlns:p14="http://schemas.microsoft.com/office/powerpoint/2010/main" val="171738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1000"/>
                                        <p:tgtEl>
                                          <p:spTgt spid="6">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00"/>
                                        <p:tgtEl>
                                          <p:spTgt spid="6">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1000"/>
                                        <p:tgtEl>
                                          <p:spTgt spid="6">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1000"/>
                                        <p:tgtEl>
                                          <p:spTgt spid="6">
                                            <p:txEl>
                                              <p:pRg st="8" end="8"/>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1000"/>
                                        <p:tgtEl>
                                          <p:spTgt spid="6">
                                            <p:txEl>
                                              <p:pRg st="9" end="9"/>
                                            </p:tx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7D0F6C-305F-4593-9420-DB232E49DEB6}"/>
              </a:ext>
            </a:extLst>
          </p:cNvPr>
          <p:cNvSpPr/>
          <p:nvPr/>
        </p:nvSpPr>
        <p:spPr>
          <a:xfrm>
            <a:off x="438756" y="1276913"/>
            <a:ext cx="2740707" cy="3957839"/>
          </a:xfrm>
          <a:prstGeom prst="rect">
            <a:avLst/>
          </a:prstGeom>
          <a:solidFill>
            <a:srgbClr val="6B7A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rial Narrow" panose="020B0606020202030204" pitchFamily="34" charset="0"/>
            </a:endParaRPr>
          </a:p>
        </p:txBody>
      </p:sp>
      <p:sp>
        <p:nvSpPr>
          <p:cNvPr id="2" name="Title 1">
            <a:extLst>
              <a:ext uri="{FF2B5EF4-FFF2-40B4-BE49-F238E27FC236}">
                <a16:creationId xmlns:a16="http://schemas.microsoft.com/office/drawing/2014/main" id="{D0A07E7D-9AB0-4847-A73B-A0898B588EA4}"/>
              </a:ext>
            </a:extLst>
          </p:cNvPr>
          <p:cNvSpPr>
            <a:spLocks noGrp="1"/>
          </p:cNvSpPr>
          <p:nvPr>
            <p:ph type="title"/>
          </p:nvPr>
        </p:nvSpPr>
        <p:spPr>
          <a:xfrm>
            <a:off x="838200" y="-48650"/>
            <a:ext cx="10515600" cy="1325563"/>
          </a:xfrm>
        </p:spPr>
        <p:txBody>
          <a:bodyPr/>
          <a:lstStyle/>
          <a:p>
            <a:pPr algn="ctr"/>
            <a:r>
              <a:rPr lang="en-US" dirty="0"/>
              <a:t>Is There Still A Psychiatric Shortage?</a:t>
            </a:r>
          </a:p>
        </p:txBody>
      </p:sp>
      <p:sp>
        <p:nvSpPr>
          <p:cNvPr id="5" name="TextBox 4">
            <a:extLst>
              <a:ext uri="{FF2B5EF4-FFF2-40B4-BE49-F238E27FC236}">
                <a16:creationId xmlns:a16="http://schemas.microsoft.com/office/drawing/2014/main" id="{FBDEF08C-7491-4899-B25E-3062AEBFB175}"/>
              </a:ext>
            </a:extLst>
          </p:cNvPr>
          <p:cNvSpPr txBox="1"/>
          <p:nvPr/>
        </p:nvSpPr>
        <p:spPr>
          <a:xfrm>
            <a:off x="414078" y="2811478"/>
            <a:ext cx="2692403" cy="830997"/>
          </a:xfrm>
          <a:prstGeom prst="rect">
            <a:avLst/>
          </a:prstGeom>
          <a:noFill/>
        </p:spPr>
        <p:txBody>
          <a:bodyPr wrap="square" rtlCol="0">
            <a:spAutoFit/>
          </a:bodyPr>
          <a:lstStyle/>
          <a:p>
            <a:pPr algn="ctr"/>
            <a:r>
              <a:rPr lang="en-US" sz="1600" dirty="0">
                <a:solidFill>
                  <a:schemeClr val="bg1"/>
                </a:solidFill>
                <a:latin typeface="Arial Narrow" panose="020B0606020202030204" pitchFamily="34" charset="0"/>
              </a:rPr>
              <a:t>More than half of the U.S. counties have no mental health professionals*</a:t>
            </a:r>
          </a:p>
        </p:txBody>
      </p:sp>
      <p:sp>
        <p:nvSpPr>
          <p:cNvPr id="7" name="Rectangle 6">
            <a:extLst>
              <a:ext uri="{FF2B5EF4-FFF2-40B4-BE49-F238E27FC236}">
                <a16:creationId xmlns:a16="http://schemas.microsoft.com/office/drawing/2014/main" id="{E5E25BFC-821C-4C34-9A0A-99418010BE24}"/>
              </a:ext>
            </a:extLst>
          </p:cNvPr>
          <p:cNvSpPr/>
          <p:nvPr/>
        </p:nvSpPr>
        <p:spPr>
          <a:xfrm>
            <a:off x="3307066" y="1278974"/>
            <a:ext cx="2788934" cy="3971722"/>
          </a:xfrm>
          <a:prstGeom prst="rect">
            <a:avLst/>
          </a:prstGeom>
          <a:solidFill>
            <a:srgbClr val="6B7A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Narrow" panose="020B0606020202030204" pitchFamily="34" charset="0"/>
              </a:rPr>
              <a:t>The average nationwide distribution of psychiatrists is 8.9 psychiatrists per 100,000** </a:t>
            </a:r>
          </a:p>
        </p:txBody>
      </p:sp>
      <p:sp>
        <p:nvSpPr>
          <p:cNvPr id="8" name="Rectangle 7">
            <a:extLst>
              <a:ext uri="{FF2B5EF4-FFF2-40B4-BE49-F238E27FC236}">
                <a16:creationId xmlns:a16="http://schemas.microsoft.com/office/drawing/2014/main" id="{0ED3AB58-5D31-4F96-88B9-8FB4F7B6DBB6}"/>
              </a:ext>
            </a:extLst>
          </p:cNvPr>
          <p:cNvSpPr/>
          <p:nvPr/>
        </p:nvSpPr>
        <p:spPr>
          <a:xfrm>
            <a:off x="9108425" y="1278973"/>
            <a:ext cx="2740689" cy="3971723"/>
          </a:xfrm>
          <a:prstGeom prst="rect">
            <a:avLst/>
          </a:prstGeom>
          <a:solidFill>
            <a:srgbClr val="6B7A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latin typeface="Arial Narrow" panose="020B0606020202030204" pitchFamily="34" charset="0"/>
            </a:endParaRPr>
          </a:p>
          <a:p>
            <a:pPr algn="ctr"/>
            <a:endParaRPr lang="en-US" sz="1600" dirty="0">
              <a:solidFill>
                <a:srgbClr val="FFFFFF"/>
              </a:solidFill>
              <a:latin typeface="Arial Narrow" panose="020B0606020202030204" pitchFamily="34" charset="0"/>
            </a:endParaRPr>
          </a:p>
          <a:p>
            <a:pPr algn="ctr"/>
            <a:endParaRPr lang="en-US" sz="1600" dirty="0">
              <a:solidFill>
                <a:srgbClr val="FFFFFF"/>
              </a:solidFill>
              <a:latin typeface="Arial Narrow" panose="020B0606020202030204" pitchFamily="34" charset="0"/>
            </a:endParaRPr>
          </a:p>
          <a:p>
            <a:pPr algn="ctr"/>
            <a:r>
              <a:rPr lang="en-US" sz="1600" dirty="0">
                <a:solidFill>
                  <a:srgbClr val="FFFFFF"/>
                </a:solidFill>
                <a:latin typeface="Arial Narrow" panose="020B0606020202030204" pitchFamily="34" charset="0"/>
              </a:rPr>
              <a:t>12,486 active psychiatrists </a:t>
            </a:r>
          </a:p>
          <a:p>
            <a:pPr algn="ctr"/>
            <a:r>
              <a:rPr lang="en-US" sz="1600" dirty="0">
                <a:solidFill>
                  <a:srgbClr val="FFFFFF"/>
                </a:solidFill>
                <a:latin typeface="Arial Narrow" panose="020B0606020202030204" pitchFamily="34" charset="0"/>
              </a:rPr>
              <a:t>(59% of total) are 55 and older, placing as the 3</a:t>
            </a:r>
            <a:r>
              <a:rPr lang="en-US" sz="1600" baseline="30000" dirty="0">
                <a:solidFill>
                  <a:srgbClr val="FFFFFF"/>
                </a:solidFill>
                <a:latin typeface="Arial Narrow" panose="020B0606020202030204" pitchFamily="34" charset="0"/>
              </a:rPr>
              <a:t>rd</a:t>
            </a:r>
            <a:r>
              <a:rPr lang="en-US" sz="1600" dirty="0">
                <a:solidFill>
                  <a:srgbClr val="FFFFFF"/>
                </a:solidFill>
                <a:latin typeface="Arial Narrow" panose="020B0606020202030204" pitchFamily="34" charset="0"/>
              </a:rPr>
              <a:t> oldest specialty after pulmonology and oncology</a:t>
            </a:r>
            <a:r>
              <a:rPr lang="en-US" sz="1600" baseline="30000" dirty="0">
                <a:solidFill>
                  <a:srgbClr val="FFFFFF"/>
                </a:solidFill>
                <a:latin typeface="Arial Narrow" panose="020B0606020202030204" pitchFamily="34" charset="0"/>
              </a:rPr>
              <a:t>**</a:t>
            </a:r>
          </a:p>
          <a:p>
            <a:pPr algn="ctr"/>
            <a:endParaRPr lang="en-US" sz="1600" baseline="30000" dirty="0">
              <a:solidFill>
                <a:srgbClr val="FFFFFF"/>
              </a:solidFill>
              <a:latin typeface="Arial Narrow" panose="020B0606020202030204" pitchFamily="34" charset="0"/>
            </a:endParaRPr>
          </a:p>
          <a:p>
            <a:pPr algn="ctr"/>
            <a:endParaRPr lang="en-US" sz="1600" baseline="30000" dirty="0">
              <a:solidFill>
                <a:srgbClr val="FFFFFF"/>
              </a:solidFill>
              <a:latin typeface="Arial Narrow" panose="020B0606020202030204" pitchFamily="34" charset="0"/>
            </a:endParaRPr>
          </a:p>
        </p:txBody>
      </p:sp>
      <p:sp>
        <p:nvSpPr>
          <p:cNvPr id="9" name="Rectangle 8">
            <a:extLst>
              <a:ext uri="{FF2B5EF4-FFF2-40B4-BE49-F238E27FC236}">
                <a16:creationId xmlns:a16="http://schemas.microsoft.com/office/drawing/2014/main" id="{3F21F8C5-B984-410A-8323-DB06E8169D4A}"/>
              </a:ext>
            </a:extLst>
          </p:cNvPr>
          <p:cNvSpPr/>
          <p:nvPr/>
        </p:nvSpPr>
        <p:spPr>
          <a:xfrm>
            <a:off x="6223603" y="1276913"/>
            <a:ext cx="2773683" cy="3979097"/>
          </a:xfrm>
          <a:prstGeom prst="rect">
            <a:avLst/>
          </a:prstGeom>
          <a:solidFill>
            <a:srgbClr val="6B7A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FFFFFF"/>
              </a:solidFill>
              <a:latin typeface="Arial Narrow" panose="020B0606020202030204" pitchFamily="34" charset="0"/>
            </a:endParaRPr>
          </a:p>
          <a:p>
            <a:endParaRPr lang="en-US" sz="1600" dirty="0">
              <a:solidFill>
                <a:srgbClr val="FFFFFF"/>
              </a:solidFill>
              <a:latin typeface="Arial Narrow" panose="020B0606020202030204" pitchFamily="34" charset="0"/>
            </a:endParaRPr>
          </a:p>
          <a:p>
            <a:pPr algn="ctr"/>
            <a:r>
              <a:rPr lang="en-US" sz="1600" dirty="0">
                <a:solidFill>
                  <a:srgbClr val="FFFFFF"/>
                </a:solidFill>
                <a:latin typeface="Arial Narrow" panose="020B0606020202030204" pitchFamily="34" charset="0"/>
              </a:rPr>
              <a:t>An average of 1,243 psychiatrists will complete graduate medical education each year from 2014-2017, with 6,032 psychiatrists over the next 4 years</a:t>
            </a:r>
            <a:r>
              <a:rPr lang="en-US" sz="1600" baseline="30000" dirty="0">
                <a:solidFill>
                  <a:srgbClr val="FFFFFF"/>
                </a:solidFill>
                <a:latin typeface="Arial Narrow" panose="020B0606020202030204" pitchFamily="34" charset="0"/>
              </a:rPr>
              <a:t>***</a:t>
            </a:r>
            <a:endParaRPr lang="en-US" sz="1600" dirty="0">
              <a:solidFill>
                <a:srgbClr val="FFFFFF"/>
              </a:solidFill>
              <a:latin typeface="Arial Narrow" panose="020B0606020202030204" pitchFamily="34" charset="0"/>
            </a:endParaRPr>
          </a:p>
        </p:txBody>
      </p:sp>
      <p:pic>
        <p:nvPicPr>
          <p:cNvPr id="21" name="Graphic 20" descr="Employee Badge">
            <a:extLst>
              <a:ext uri="{FF2B5EF4-FFF2-40B4-BE49-F238E27FC236}">
                <a16:creationId xmlns:a16="http://schemas.microsoft.com/office/drawing/2014/main" id="{65A4FD8F-EEAE-4380-A228-24FEE0206E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17780" y="1732558"/>
            <a:ext cx="914400" cy="914400"/>
          </a:xfrm>
          <a:prstGeom prst="rect">
            <a:avLst/>
          </a:prstGeom>
        </p:spPr>
      </p:pic>
      <p:pic>
        <p:nvPicPr>
          <p:cNvPr id="23" name="Graphic 22" descr="Books">
            <a:extLst>
              <a:ext uri="{FF2B5EF4-FFF2-40B4-BE49-F238E27FC236}">
                <a16:creationId xmlns:a16="http://schemas.microsoft.com/office/drawing/2014/main" id="{7A430A5B-F75F-4D98-A56D-73EF58AF07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4097" y="1737041"/>
            <a:ext cx="914400" cy="914400"/>
          </a:xfrm>
          <a:prstGeom prst="rect">
            <a:avLst/>
          </a:prstGeom>
        </p:spPr>
      </p:pic>
      <p:pic>
        <p:nvPicPr>
          <p:cNvPr id="25" name="Graphic 24" descr="Team">
            <a:extLst>
              <a:ext uri="{FF2B5EF4-FFF2-40B4-BE49-F238E27FC236}">
                <a16:creationId xmlns:a16="http://schemas.microsoft.com/office/drawing/2014/main" id="{B79C4435-833B-4170-9234-5F64D1C586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35070" y="1732558"/>
            <a:ext cx="914400" cy="914400"/>
          </a:xfrm>
          <a:prstGeom prst="rect">
            <a:avLst/>
          </a:prstGeom>
        </p:spPr>
      </p:pic>
      <p:pic>
        <p:nvPicPr>
          <p:cNvPr id="27" name="Graphic 26" descr="Earth Globe Europe-Africa">
            <a:extLst>
              <a:ext uri="{FF2B5EF4-FFF2-40B4-BE49-F238E27FC236}">
                <a16:creationId xmlns:a16="http://schemas.microsoft.com/office/drawing/2014/main" id="{6F4803E8-51E4-4DC6-9BE2-94096F87AF9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3080" y="1732558"/>
            <a:ext cx="914400" cy="914400"/>
          </a:xfrm>
          <a:prstGeom prst="rect">
            <a:avLst/>
          </a:prstGeom>
        </p:spPr>
      </p:pic>
      <p:sp>
        <p:nvSpPr>
          <p:cNvPr id="29" name="TextBox 28">
            <a:extLst>
              <a:ext uri="{FF2B5EF4-FFF2-40B4-BE49-F238E27FC236}">
                <a16:creationId xmlns:a16="http://schemas.microsoft.com/office/drawing/2014/main" id="{15D18057-72E9-427E-A710-BC6BF58B71AC}"/>
              </a:ext>
            </a:extLst>
          </p:cNvPr>
          <p:cNvSpPr txBox="1"/>
          <p:nvPr/>
        </p:nvSpPr>
        <p:spPr>
          <a:xfrm>
            <a:off x="9108425" y="4072671"/>
            <a:ext cx="2692403" cy="830997"/>
          </a:xfrm>
          <a:prstGeom prst="rect">
            <a:avLst/>
          </a:prstGeom>
          <a:noFill/>
        </p:spPr>
        <p:txBody>
          <a:bodyPr wrap="square" rtlCol="0">
            <a:spAutoFit/>
          </a:bodyPr>
          <a:lstStyle/>
          <a:p>
            <a:pPr algn="ctr"/>
            <a:r>
              <a:rPr lang="en-US" sz="1600" dirty="0">
                <a:solidFill>
                  <a:schemeClr val="bg1"/>
                </a:solidFill>
                <a:latin typeface="Arial Narrow" panose="020B0606020202030204" pitchFamily="34" charset="0"/>
              </a:rPr>
              <a:t>There is a potential that more psychiatrists will be leaving the specialty per year than entering</a:t>
            </a:r>
          </a:p>
        </p:txBody>
      </p:sp>
      <p:sp>
        <p:nvSpPr>
          <p:cNvPr id="32" name="Rectangle 31">
            <a:extLst>
              <a:ext uri="{FF2B5EF4-FFF2-40B4-BE49-F238E27FC236}">
                <a16:creationId xmlns:a16="http://schemas.microsoft.com/office/drawing/2014/main" id="{7E156733-928B-41EC-8106-15A32A38AFC0}"/>
              </a:ext>
            </a:extLst>
          </p:cNvPr>
          <p:cNvSpPr/>
          <p:nvPr/>
        </p:nvSpPr>
        <p:spPr>
          <a:xfrm>
            <a:off x="3301777" y="5366932"/>
            <a:ext cx="5712846" cy="1312705"/>
          </a:xfrm>
          <a:prstGeom prst="rect">
            <a:avLst/>
          </a:prstGeom>
          <a:solidFill>
            <a:srgbClr val="6B7A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Arial Narrow" panose="020B0606020202030204" pitchFamily="34" charset="0"/>
            </a:endParaRPr>
          </a:p>
          <a:p>
            <a:pPr algn="ctr"/>
            <a:endParaRPr lang="en-US" sz="1600" dirty="0">
              <a:solidFill>
                <a:schemeClr val="bg1"/>
              </a:solidFill>
              <a:latin typeface="Arial Narrow" panose="020B0606020202030204" pitchFamily="34" charset="0"/>
            </a:endParaRPr>
          </a:p>
        </p:txBody>
      </p:sp>
      <p:sp>
        <p:nvSpPr>
          <p:cNvPr id="33" name="TextBox 32">
            <a:extLst>
              <a:ext uri="{FF2B5EF4-FFF2-40B4-BE49-F238E27FC236}">
                <a16:creationId xmlns:a16="http://schemas.microsoft.com/office/drawing/2014/main" id="{ED00E45F-B20D-46E5-BD4D-0BD370F4EEC7}"/>
              </a:ext>
            </a:extLst>
          </p:cNvPr>
          <p:cNvSpPr txBox="1"/>
          <p:nvPr/>
        </p:nvSpPr>
        <p:spPr>
          <a:xfrm>
            <a:off x="4388291" y="5627868"/>
            <a:ext cx="3851942" cy="584775"/>
          </a:xfrm>
          <a:prstGeom prst="rect">
            <a:avLst/>
          </a:prstGeom>
          <a:noFill/>
        </p:spPr>
        <p:txBody>
          <a:bodyPr wrap="square" rtlCol="0">
            <a:spAutoFit/>
          </a:bodyPr>
          <a:lstStyle/>
          <a:p>
            <a:pPr algn="ctr"/>
            <a:r>
              <a:rPr lang="en-US" sz="1600" dirty="0">
                <a:solidFill>
                  <a:schemeClr val="bg1"/>
                </a:solidFill>
                <a:latin typeface="Arial Narrow" panose="020B0606020202030204" pitchFamily="34" charset="0"/>
              </a:rPr>
              <a:t>Latest data suggests that 40% of all private practicing psychiatrists are accepting cash only</a:t>
            </a:r>
          </a:p>
        </p:txBody>
      </p:sp>
      <p:pic>
        <p:nvPicPr>
          <p:cNvPr id="35" name="Graphic 34" descr="Money">
            <a:extLst>
              <a:ext uri="{FF2B5EF4-FFF2-40B4-BE49-F238E27FC236}">
                <a16:creationId xmlns:a16="http://schemas.microsoft.com/office/drawing/2014/main" id="{02B28928-0A69-4415-85F2-29695F33E6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36602" y="5463055"/>
            <a:ext cx="914400" cy="914400"/>
          </a:xfrm>
          <a:prstGeom prst="rect">
            <a:avLst/>
          </a:prstGeom>
        </p:spPr>
      </p:pic>
    </p:spTree>
    <p:extLst>
      <p:ext uri="{BB962C8B-B14F-4D97-AF65-F5344CB8AC3E}">
        <p14:creationId xmlns:p14="http://schemas.microsoft.com/office/powerpoint/2010/main" val="125684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14D686-FA8E-44D6-99D3-B64A2CFC639C}"/>
              </a:ext>
            </a:extLst>
          </p:cNvPr>
          <p:cNvPicPr>
            <a:picLocks noChangeAspect="1"/>
          </p:cNvPicPr>
          <p:nvPr/>
        </p:nvPicPr>
        <p:blipFill>
          <a:blip r:embed="rId2"/>
          <a:stretch>
            <a:fillRect/>
          </a:stretch>
        </p:blipFill>
        <p:spPr>
          <a:xfrm>
            <a:off x="3449953" y="1488127"/>
            <a:ext cx="6963338" cy="5363225"/>
          </a:xfrm>
          <a:prstGeom prst="rect">
            <a:avLst/>
          </a:prstGeom>
        </p:spPr>
      </p:pic>
      <p:sp>
        <p:nvSpPr>
          <p:cNvPr id="2" name="Title 1">
            <a:extLst>
              <a:ext uri="{FF2B5EF4-FFF2-40B4-BE49-F238E27FC236}">
                <a16:creationId xmlns:a16="http://schemas.microsoft.com/office/drawing/2014/main" id="{687D5E4B-E0AF-4680-8B45-43103BB667A1}"/>
              </a:ext>
            </a:extLst>
          </p:cNvPr>
          <p:cNvSpPr>
            <a:spLocks noGrp="1"/>
          </p:cNvSpPr>
          <p:nvPr>
            <p:ph type="title"/>
          </p:nvPr>
        </p:nvSpPr>
        <p:spPr>
          <a:xfrm>
            <a:off x="960082" y="162564"/>
            <a:ext cx="10515600" cy="1325563"/>
          </a:xfrm>
        </p:spPr>
        <p:txBody>
          <a:bodyPr/>
          <a:lstStyle/>
          <a:p>
            <a:pPr algn="ctr"/>
            <a:r>
              <a:rPr lang="en-US" dirty="0"/>
              <a:t>Behavioral Health Workforce Facing Critical Challenges in Meeting Population Needs</a:t>
            </a:r>
          </a:p>
        </p:txBody>
      </p:sp>
      <p:graphicFrame>
        <p:nvGraphicFramePr>
          <p:cNvPr id="61" name="Chart 60">
            <a:extLst>
              <a:ext uri="{FF2B5EF4-FFF2-40B4-BE49-F238E27FC236}">
                <a16:creationId xmlns:a16="http://schemas.microsoft.com/office/drawing/2014/main" id="{CC60F278-2B00-4863-9602-AE13A06E9F59}"/>
              </a:ext>
            </a:extLst>
          </p:cNvPr>
          <p:cNvGraphicFramePr/>
          <p:nvPr>
            <p:extLst/>
          </p:nvPr>
        </p:nvGraphicFramePr>
        <p:xfrm>
          <a:off x="5504142" y="2789325"/>
          <a:ext cx="1427480" cy="11951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95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5E4B-E0AF-4680-8B45-43103BB667A1}"/>
              </a:ext>
            </a:extLst>
          </p:cNvPr>
          <p:cNvSpPr>
            <a:spLocks noGrp="1"/>
          </p:cNvSpPr>
          <p:nvPr>
            <p:ph type="title"/>
          </p:nvPr>
        </p:nvSpPr>
        <p:spPr>
          <a:xfrm>
            <a:off x="960082" y="-144998"/>
            <a:ext cx="10515600" cy="1325563"/>
          </a:xfrm>
        </p:spPr>
        <p:txBody>
          <a:bodyPr/>
          <a:lstStyle/>
          <a:p>
            <a:pPr algn="ctr"/>
            <a:r>
              <a:rPr lang="en-US" dirty="0"/>
              <a:t>State of the Industry</a:t>
            </a:r>
          </a:p>
        </p:txBody>
      </p:sp>
      <p:sp>
        <p:nvSpPr>
          <p:cNvPr id="47" name="Isosceles Triangle 46">
            <a:extLst>
              <a:ext uri="{FF2B5EF4-FFF2-40B4-BE49-F238E27FC236}">
                <a16:creationId xmlns:a16="http://schemas.microsoft.com/office/drawing/2014/main" id="{069780CC-4A51-4305-98B1-2CF71805D361}"/>
              </a:ext>
            </a:extLst>
          </p:cNvPr>
          <p:cNvSpPr/>
          <p:nvPr/>
        </p:nvSpPr>
        <p:spPr>
          <a:xfrm rot="4727923">
            <a:off x="7007292" y="4271460"/>
            <a:ext cx="654385" cy="5497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1" name="Chart 60">
            <a:extLst>
              <a:ext uri="{FF2B5EF4-FFF2-40B4-BE49-F238E27FC236}">
                <a16:creationId xmlns:a16="http://schemas.microsoft.com/office/drawing/2014/main" id="{CC60F278-2B00-4863-9602-AE13A06E9F59}"/>
              </a:ext>
            </a:extLst>
          </p:cNvPr>
          <p:cNvGraphicFramePr/>
          <p:nvPr>
            <p:extLst/>
          </p:nvPr>
        </p:nvGraphicFramePr>
        <p:xfrm>
          <a:off x="5504142" y="2789325"/>
          <a:ext cx="1427480" cy="11951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51447012-2084-4888-8DF2-B067C472534D}"/>
              </a:ext>
            </a:extLst>
          </p:cNvPr>
          <p:cNvGraphicFramePr/>
          <p:nvPr>
            <p:extLst>
              <p:ext uri="{D42A27DB-BD31-4B8C-83A1-F6EECF244321}">
                <p14:modId xmlns:p14="http://schemas.microsoft.com/office/powerpoint/2010/main" val="3229574541"/>
              </p:ext>
            </p:extLst>
          </p:nvPr>
        </p:nvGraphicFramePr>
        <p:xfrm>
          <a:off x="617065" y="1866951"/>
          <a:ext cx="4086398" cy="36576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descr="C:\Users\jevans\AppData\Local\Microsoft\Windows\Temporary Internet Files\Content.Outlook\5RZZLMQN\Healthcare_Industry_Trends_Psychiatry_Shortage-AMA.jpg">
            <a:extLst>
              <a:ext uri="{FF2B5EF4-FFF2-40B4-BE49-F238E27FC236}">
                <a16:creationId xmlns:a16="http://schemas.microsoft.com/office/drawing/2014/main" id="{2EF5FDB8-4B7F-48E8-8C8A-8C65937CCC2D}"/>
              </a:ext>
            </a:extLst>
          </p:cNvPr>
          <p:cNvPicPr>
            <a:picLocks noChangeAspect="1" noChangeArrowheads="1"/>
          </p:cNvPicPr>
          <p:nvPr/>
        </p:nvPicPr>
        <p:blipFill>
          <a:blip r:embed="rId4" cstate="print"/>
          <a:srcRect/>
          <a:stretch>
            <a:fillRect/>
          </a:stretch>
        </p:blipFill>
        <p:spPr bwMode="auto">
          <a:xfrm>
            <a:off x="7160174" y="1332227"/>
            <a:ext cx="3810191" cy="3214100"/>
          </a:xfrm>
          <a:prstGeom prst="rect">
            <a:avLst/>
          </a:prstGeom>
          <a:noFill/>
        </p:spPr>
      </p:pic>
      <p:sp>
        <p:nvSpPr>
          <p:cNvPr id="10" name="Right Arrow 7">
            <a:extLst>
              <a:ext uri="{FF2B5EF4-FFF2-40B4-BE49-F238E27FC236}">
                <a16:creationId xmlns:a16="http://schemas.microsoft.com/office/drawing/2014/main" id="{FF501A01-6BE6-47B1-BBCE-3B2CCBD9CB58}"/>
              </a:ext>
            </a:extLst>
          </p:cNvPr>
          <p:cNvSpPr/>
          <p:nvPr/>
        </p:nvSpPr>
        <p:spPr>
          <a:xfrm>
            <a:off x="5725473" y="2233823"/>
            <a:ext cx="370527" cy="1195177"/>
          </a:xfrm>
          <a:prstGeom prst="rightArrow">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5">
            <a:extLst>
              <a:ext uri="{FF2B5EF4-FFF2-40B4-BE49-F238E27FC236}">
                <a16:creationId xmlns:a16="http://schemas.microsoft.com/office/drawing/2014/main" id="{5373A9D8-4632-4F92-A6AF-A4732E605F9D}"/>
              </a:ext>
            </a:extLst>
          </p:cNvPr>
          <p:cNvSpPr/>
          <p:nvPr/>
        </p:nvSpPr>
        <p:spPr>
          <a:xfrm rot="10800000">
            <a:off x="5746556" y="4090521"/>
            <a:ext cx="370526" cy="1195179"/>
          </a:xfrm>
          <a:prstGeom prst="rightArrow">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E9BF2A6-7B6B-4211-B4E6-50B0CB297D15}"/>
              </a:ext>
            </a:extLst>
          </p:cNvPr>
          <p:cNvSpPr txBox="1"/>
          <p:nvPr/>
        </p:nvSpPr>
        <p:spPr>
          <a:xfrm>
            <a:off x="960082" y="1026462"/>
            <a:ext cx="3603861" cy="923330"/>
          </a:xfrm>
          <a:prstGeom prst="rect">
            <a:avLst/>
          </a:prstGeom>
          <a:noFill/>
        </p:spPr>
        <p:txBody>
          <a:bodyPr wrap="square" rtlCol="0">
            <a:spAutoFit/>
          </a:bodyPr>
          <a:lstStyle/>
          <a:p>
            <a:pPr algn="ctr"/>
            <a:r>
              <a:rPr lang="en-US" b="1" dirty="0">
                <a:solidFill>
                  <a:schemeClr val="accent3"/>
                </a:solidFill>
                <a:latin typeface="Century Gothic" charset="0"/>
                <a:ea typeface="Century Gothic" charset="0"/>
                <a:cs typeface="Century Gothic" charset="0"/>
              </a:rPr>
              <a:t>Greater than 50% of psychiatrists and physicians are over the age of 50.</a:t>
            </a:r>
          </a:p>
        </p:txBody>
      </p:sp>
      <p:sp>
        <p:nvSpPr>
          <p:cNvPr id="13" name="TextBox 12">
            <a:extLst>
              <a:ext uri="{FF2B5EF4-FFF2-40B4-BE49-F238E27FC236}">
                <a16:creationId xmlns:a16="http://schemas.microsoft.com/office/drawing/2014/main" id="{2EDD7C37-B428-4BB1-BF83-C126DD815ADB}"/>
              </a:ext>
            </a:extLst>
          </p:cNvPr>
          <p:cNvSpPr txBox="1"/>
          <p:nvPr/>
        </p:nvSpPr>
        <p:spPr>
          <a:xfrm>
            <a:off x="6983895" y="4849651"/>
            <a:ext cx="4162748" cy="923330"/>
          </a:xfrm>
          <a:prstGeom prst="rect">
            <a:avLst/>
          </a:prstGeom>
          <a:noFill/>
        </p:spPr>
        <p:txBody>
          <a:bodyPr wrap="square" rtlCol="0">
            <a:spAutoFit/>
          </a:bodyPr>
          <a:lstStyle/>
          <a:p>
            <a:pPr algn="ctr"/>
            <a:r>
              <a:rPr lang="en-US" b="1" dirty="0">
                <a:solidFill>
                  <a:schemeClr val="accent3"/>
                </a:solidFill>
                <a:latin typeface="Century Gothic" charset="0"/>
                <a:ea typeface="Century Gothic" charset="0"/>
                <a:cs typeface="Century Gothic" charset="0"/>
              </a:rPr>
              <a:t>It is estimated that mental health clinical needs will rise by 5X’s by 2040</a:t>
            </a:r>
          </a:p>
        </p:txBody>
      </p:sp>
    </p:spTree>
    <p:extLst>
      <p:ext uri="{BB962C8B-B14F-4D97-AF65-F5344CB8AC3E}">
        <p14:creationId xmlns:p14="http://schemas.microsoft.com/office/powerpoint/2010/main" val="63824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8646-7514-446B-ACC1-EEA9AC4F695E}"/>
              </a:ext>
            </a:extLst>
          </p:cNvPr>
          <p:cNvSpPr>
            <a:spLocks noGrp="1"/>
          </p:cNvSpPr>
          <p:nvPr>
            <p:ph type="title"/>
          </p:nvPr>
        </p:nvSpPr>
        <p:spPr/>
        <p:txBody>
          <a:bodyPr/>
          <a:lstStyle/>
          <a:p>
            <a:pPr algn="ctr"/>
            <a:r>
              <a:rPr lang="en-US" dirty="0"/>
              <a:t>Mental Health Specialty Providers Overwhelmed</a:t>
            </a:r>
          </a:p>
        </p:txBody>
      </p:sp>
      <p:sp>
        <p:nvSpPr>
          <p:cNvPr id="11" name="TextBox 10">
            <a:extLst>
              <a:ext uri="{FF2B5EF4-FFF2-40B4-BE49-F238E27FC236}">
                <a16:creationId xmlns:a16="http://schemas.microsoft.com/office/drawing/2014/main" id="{FB66B0AD-32DB-4FDC-8EB6-8321FEFDA75F}"/>
              </a:ext>
            </a:extLst>
          </p:cNvPr>
          <p:cNvSpPr txBox="1"/>
          <p:nvPr/>
        </p:nvSpPr>
        <p:spPr>
          <a:xfrm>
            <a:off x="767080" y="2616817"/>
            <a:ext cx="2769565" cy="738664"/>
          </a:xfrm>
          <a:prstGeom prst="rect">
            <a:avLst/>
          </a:prstGeom>
          <a:noFill/>
        </p:spPr>
        <p:txBody>
          <a:bodyPr wrap="square" rtlCol="0">
            <a:spAutoFit/>
          </a:bodyPr>
          <a:lstStyle/>
          <a:p>
            <a:r>
              <a:rPr lang="en-US" sz="1400" dirty="0">
                <a:latin typeface="Arial Narrow" panose="020B0606020202030204" pitchFamily="34" charset="0"/>
              </a:rPr>
              <a:t>National average wait time for appointments with a mental health professional is 7.5 weeks</a:t>
            </a:r>
          </a:p>
        </p:txBody>
      </p:sp>
      <p:pic>
        <p:nvPicPr>
          <p:cNvPr id="16" name="Graphic 15" descr="Clock">
            <a:extLst>
              <a:ext uri="{FF2B5EF4-FFF2-40B4-BE49-F238E27FC236}">
                <a16:creationId xmlns:a16="http://schemas.microsoft.com/office/drawing/2014/main" id="{252D143B-C06D-4E9E-A0FF-60F266023E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8560" y="1745616"/>
            <a:ext cx="914400" cy="914400"/>
          </a:xfrm>
          <a:prstGeom prst="rect">
            <a:avLst/>
          </a:prstGeom>
        </p:spPr>
      </p:pic>
      <p:sp>
        <p:nvSpPr>
          <p:cNvPr id="17" name="TextBox 16">
            <a:extLst>
              <a:ext uri="{FF2B5EF4-FFF2-40B4-BE49-F238E27FC236}">
                <a16:creationId xmlns:a16="http://schemas.microsoft.com/office/drawing/2014/main" id="{AF58532E-519D-43D0-83A9-D87239C2D081}"/>
              </a:ext>
            </a:extLst>
          </p:cNvPr>
          <p:cNvSpPr txBox="1"/>
          <p:nvPr/>
        </p:nvSpPr>
        <p:spPr>
          <a:xfrm>
            <a:off x="4333239" y="2616817"/>
            <a:ext cx="2769565" cy="738664"/>
          </a:xfrm>
          <a:prstGeom prst="rect">
            <a:avLst/>
          </a:prstGeom>
          <a:noFill/>
        </p:spPr>
        <p:txBody>
          <a:bodyPr wrap="square" rtlCol="0">
            <a:spAutoFit/>
          </a:bodyPr>
          <a:lstStyle/>
          <a:p>
            <a:pPr algn="ctr"/>
            <a:r>
              <a:rPr lang="en-US" sz="1400" dirty="0">
                <a:latin typeface="Arial Narrow" panose="020B0606020202030204" pitchFamily="34" charset="0"/>
              </a:rPr>
              <a:t>If doctors are accepting new patients, next available appointments may range from 4 to 12 weeks out</a:t>
            </a:r>
          </a:p>
        </p:txBody>
      </p:sp>
      <p:pic>
        <p:nvPicPr>
          <p:cNvPr id="18" name="Graphic 17" descr="Daily Calendar">
            <a:extLst>
              <a:ext uri="{FF2B5EF4-FFF2-40B4-BE49-F238E27FC236}">
                <a16:creationId xmlns:a16="http://schemas.microsoft.com/office/drawing/2014/main" id="{915D0EB4-17C6-4149-8FBD-5D67B65527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0821" y="1817105"/>
            <a:ext cx="914400" cy="914400"/>
          </a:xfrm>
          <a:prstGeom prst="rect">
            <a:avLst/>
          </a:prstGeom>
        </p:spPr>
      </p:pic>
      <p:sp>
        <p:nvSpPr>
          <p:cNvPr id="19" name="TextBox 18">
            <a:extLst>
              <a:ext uri="{FF2B5EF4-FFF2-40B4-BE49-F238E27FC236}">
                <a16:creationId xmlns:a16="http://schemas.microsoft.com/office/drawing/2014/main" id="{F0712C79-77AE-4682-AB33-8F0919D81DCB}"/>
              </a:ext>
            </a:extLst>
          </p:cNvPr>
          <p:cNvSpPr txBox="1"/>
          <p:nvPr/>
        </p:nvSpPr>
        <p:spPr>
          <a:xfrm>
            <a:off x="7808299" y="2616817"/>
            <a:ext cx="3545501" cy="1384995"/>
          </a:xfrm>
          <a:prstGeom prst="rect">
            <a:avLst/>
          </a:prstGeom>
          <a:noFill/>
        </p:spPr>
        <p:txBody>
          <a:bodyPr wrap="square" rtlCol="0">
            <a:spAutoFit/>
          </a:bodyPr>
          <a:lstStyle/>
          <a:p>
            <a:pPr algn="ctr"/>
            <a:r>
              <a:rPr lang="en-US" sz="1400" dirty="0">
                <a:latin typeface="Arial Narrow" panose="020B0606020202030204" pitchFamily="34" charset="0"/>
              </a:rPr>
              <a:t>In states that have elected to expand Medicaid, providers are experiencing an increased pool of mental health patients due to increased Medicaid enrollment and decreased financial support at the state level for behavioral health services (i.e. closed psychiatric hospitals) </a:t>
            </a:r>
          </a:p>
        </p:txBody>
      </p:sp>
      <p:pic>
        <p:nvPicPr>
          <p:cNvPr id="23" name="Graphic 22" descr="Group">
            <a:extLst>
              <a:ext uri="{FF2B5EF4-FFF2-40B4-BE49-F238E27FC236}">
                <a16:creationId xmlns:a16="http://schemas.microsoft.com/office/drawing/2014/main" id="{102AB154-3AC0-49DA-A702-7EEB323C7F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2851" y="1817105"/>
            <a:ext cx="1048198" cy="914400"/>
          </a:xfrm>
          <a:prstGeom prst="rect">
            <a:avLst/>
          </a:prstGeom>
        </p:spPr>
      </p:pic>
      <p:pic>
        <p:nvPicPr>
          <p:cNvPr id="24" name="Graphic 23" descr="Group">
            <a:extLst>
              <a:ext uri="{FF2B5EF4-FFF2-40B4-BE49-F238E27FC236}">
                <a16:creationId xmlns:a16="http://schemas.microsoft.com/office/drawing/2014/main" id="{1B5B5EC0-380E-446C-975F-08F1E9E44C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78007" y="1817105"/>
            <a:ext cx="1048198" cy="914400"/>
          </a:xfrm>
          <a:prstGeom prst="rect">
            <a:avLst/>
          </a:prstGeom>
        </p:spPr>
      </p:pic>
      <p:sp>
        <p:nvSpPr>
          <p:cNvPr id="25" name="TextBox 24">
            <a:extLst>
              <a:ext uri="{FF2B5EF4-FFF2-40B4-BE49-F238E27FC236}">
                <a16:creationId xmlns:a16="http://schemas.microsoft.com/office/drawing/2014/main" id="{32944398-EF73-482F-8AE8-D00ADD378CE4}"/>
              </a:ext>
            </a:extLst>
          </p:cNvPr>
          <p:cNvSpPr txBox="1"/>
          <p:nvPr/>
        </p:nvSpPr>
        <p:spPr>
          <a:xfrm>
            <a:off x="400977" y="4679909"/>
            <a:ext cx="2769565" cy="738664"/>
          </a:xfrm>
          <a:prstGeom prst="rect">
            <a:avLst/>
          </a:prstGeom>
          <a:noFill/>
        </p:spPr>
        <p:txBody>
          <a:bodyPr wrap="square" rtlCol="0">
            <a:spAutoFit/>
          </a:bodyPr>
          <a:lstStyle/>
          <a:p>
            <a:pPr algn="ctr"/>
            <a:r>
              <a:rPr lang="en-US" sz="1400" dirty="0">
                <a:latin typeface="Arial Narrow" panose="020B0606020202030204" pitchFamily="34" charset="0"/>
              </a:rPr>
              <a:t>Patients previously cared for at the psychiatric hospital now end up in jail due to limited state funded programing</a:t>
            </a:r>
          </a:p>
        </p:txBody>
      </p:sp>
      <p:pic>
        <p:nvPicPr>
          <p:cNvPr id="27" name="Graphic 26" descr="Handcuffs">
            <a:extLst>
              <a:ext uri="{FF2B5EF4-FFF2-40B4-BE49-F238E27FC236}">
                <a16:creationId xmlns:a16="http://schemas.microsoft.com/office/drawing/2014/main" id="{441FE5B9-2A2A-494E-A851-117A5CE3860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37462" y="3765509"/>
            <a:ext cx="914400" cy="914400"/>
          </a:xfrm>
          <a:prstGeom prst="rect">
            <a:avLst/>
          </a:prstGeom>
        </p:spPr>
      </p:pic>
      <p:sp>
        <p:nvSpPr>
          <p:cNvPr id="28" name="TextBox 27">
            <a:extLst>
              <a:ext uri="{FF2B5EF4-FFF2-40B4-BE49-F238E27FC236}">
                <a16:creationId xmlns:a16="http://schemas.microsoft.com/office/drawing/2014/main" id="{23447934-CE7F-45AD-800D-77BA3C482CA1}"/>
              </a:ext>
            </a:extLst>
          </p:cNvPr>
          <p:cNvSpPr txBox="1"/>
          <p:nvPr/>
        </p:nvSpPr>
        <p:spPr>
          <a:xfrm>
            <a:off x="4331180" y="4659065"/>
            <a:ext cx="2769565" cy="738664"/>
          </a:xfrm>
          <a:prstGeom prst="rect">
            <a:avLst/>
          </a:prstGeom>
          <a:noFill/>
        </p:spPr>
        <p:txBody>
          <a:bodyPr wrap="square" rtlCol="0">
            <a:spAutoFit/>
          </a:bodyPr>
          <a:lstStyle/>
          <a:p>
            <a:pPr algn="ctr"/>
            <a:r>
              <a:rPr lang="en-US" sz="1400" dirty="0">
                <a:latin typeface="Arial Narrow" panose="020B0606020202030204" pitchFamily="34" charset="0"/>
              </a:rPr>
              <a:t>Shortage of mental health clinicians including psychotherapists, psychologists, and psychiatrists</a:t>
            </a:r>
          </a:p>
        </p:txBody>
      </p:sp>
      <p:pic>
        <p:nvPicPr>
          <p:cNvPr id="32" name="Graphic 31" descr="Downward trend">
            <a:extLst>
              <a:ext uri="{FF2B5EF4-FFF2-40B4-BE49-F238E27FC236}">
                <a16:creationId xmlns:a16="http://schemas.microsoft.com/office/drawing/2014/main" id="{73D8D552-0600-4864-9939-EDB6E3C926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60821" y="3744665"/>
            <a:ext cx="914400" cy="914400"/>
          </a:xfrm>
          <a:prstGeom prst="rect">
            <a:avLst/>
          </a:prstGeom>
        </p:spPr>
      </p:pic>
    </p:spTree>
    <p:extLst>
      <p:ext uri="{BB962C8B-B14F-4D97-AF65-F5344CB8AC3E}">
        <p14:creationId xmlns:p14="http://schemas.microsoft.com/office/powerpoint/2010/main" val="495026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540</TotalTime>
  <Words>1202</Words>
  <Application>Microsoft Office PowerPoint</Application>
  <PresentationFormat>Widescreen</PresentationFormat>
  <Paragraphs>119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Calibri Light</vt:lpstr>
      <vt:lpstr>Century Gothic</vt:lpstr>
      <vt:lpstr>Office Theme</vt:lpstr>
      <vt:lpstr>PowerPoint Presentation</vt:lpstr>
      <vt:lpstr>Growing Need for Mental Health Services</vt:lpstr>
      <vt:lpstr>Significant Need for Care</vt:lpstr>
      <vt:lpstr>Challenges Facing Clinics</vt:lpstr>
      <vt:lpstr>Current Industry Trends</vt:lpstr>
      <vt:lpstr>Is There Still A Psychiatric Shortage?</vt:lpstr>
      <vt:lpstr>Behavioral Health Workforce Facing Critical Challenges in Meeting Population Needs</vt:lpstr>
      <vt:lpstr>State of the Industry</vt:lpstr>
      <vt:lpstr>Mental Health Specialty Providers Overwhelmed</vt:lpstr>
      <vt:lpstr>Physician Recruitment</vt:lpstr>
      <vt:lpstr>Psychiatric Recruitment Challenges </vt:lpstr>
      <vt:lpstr>Positive Changes</vt:lpstr>
      <vt:lpstr>Telepsychiatry Overview</vt:lpstr>
      <vt:lpstr>Telepsychiatrist’s Job Satisfaction</vt:lpstr>
      <vt:lpstr>Trending Telepsych</vt:lpstr>
      <vt:lpstr>Operating in a system now driven by payment and delivery system reform</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O'Connell</dc:creator>
  <cp:lastModifiedBy>Samantha O'Connell</cp:lastModifiedBy>
  <cp:revision>46</cp:revision>
  <dcterms:created xsi:type="dcterms:W3CDTF">2018-02-15T14:22:14Z</dcterms:created>
  <dcterms:modified xsi:type="dcterms:W3CDTF">2018-06-01T16:14:44Z</dcterms:modified>
</cp:coreProperties>
</file>