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antarell" panose="020B0604020202020204" charset="0"/>
      <p:regular r:id="rId31"/>
      <p:bold r:id="rId32"/>
      <p:italic r:id="rId33"/>
      <p:boldItalic r:id="rId34"/>
    </p:embeddedFont>
    <p:embeddedFont>
      <p:font typeface="Proxima Nova"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do YOU volunteer? Share your story!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A person texts 741741 when they’re in crisis</a:t>
            </a:r>
            <a:endParaRPr/>
          </a:p>
          <a:p>
            <a:pPr marL="457200" lvl="0" indent="-317500" rtl="0">
              <a:spcBef>
                <a:spcPts val="0"/>
              </a:spcBef>
              <a:spcAft>
                <a:spcPts val="0"/>
              </a:spcAft>
              <a:buSzPts val="1400"/>
              <a:buChar char="●"/>
            </a:pPr>
            <a:r>
              <a:rPr lang="en"/>
              <a:t>Crisis Counselor responds -- but we’re actually on our computers! You take shifts from your laptop, from your own home!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r>
              <a:rPr lang="en">
                <a:solidFill>
                  <a:schemeClr val="dk1"/>
                </a:solidFill>
              </a:rPr>
              <a:t>Algorithm: our system stack ranks based on severity. It recognizes phrases most often associated with active rescues -- things like “Help me now” or “I want to die” and pushes them to the top of the queue. These high risk texters are matched with Crisis Counselors in an average of 1.8 minutes (and our goal is to get to every texter in under 5 minutes)</a:t>
            </a: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r>
              <a:rPr lang="en">
                <a:solidFill>
                  <a:schemeClr val="dk1"/>
                </a:solidFill>
              </a:rPr>
              <a:t>Supervisors: full-time staff with Crisis Text Line, have masters or pHDs in Counseling, Social Work or Psychology. They oversee Crisis Counselors and call emergency services when necessary. </a:t>
            </a: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Natalie</a:t>
            </a: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Another exciting part of our work is the partnerships we’ve developed with companies like YouTube, Facebook and Instagram, to make sure that they’re users who are in crisis can quickly and easily get connected to a Crisis Counselor.</a:t>
            </a:r>
            <a:endParaRPr/>
          </a:p>
          <a:p>
            <a:pPr marL="457200" lvl="0" indent="-317500" rtl="0">
              <a:spcBef>
                <a:spcPts val="0"/>
              </a:spcBef>
              <a:spcAft>
                <a:spcPts val="0"/>
              </a:spcAft>
              <a:buSzPts val="1400"/>
              <a:buChar char="●"/>
            </a:pPr>
            <a:r>
              <a:rPr lang="en"/>
              <a:t>YouTube: when you search suicide or other high risk words on YouTube, our number is the first thing that appears so that YouTube users in crisis know our resource is out there for them</a:t>
            </a:r>
            <a:endParaRPr/>
          </a:p>
          <a:p>
            <a:pPr marL="457200" lvl="0" indent="-317500" rtl="0">
              <a:spcBef>
                <a:spcPts val="0"/>
              </a:spcBef>
              <a:spcAft>
                <a:spcPts val="0"/>
              </a:spcAft>
              <a:buSzPts val="1400"/>
              <a:buChar char="●"/>
            </a:pPr>
            <a:r>
              <a:rPr lang="en"/>
              <a:t>On Facebook and Instagram, you can flag a friend’s post that looks suicidal. That friend will see a message that someone is worried about them, with options of what they can do. One of those options is messaging a Crisis Counselor, and they can do that within Facebook Messenger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Weekly newsletter about interesting data, updates, shout outs to CCs who have leveled up or hit one year!</a:t>
            </a:r>
            <a:endParaRPr/>
          </a:p>
          <a:p>
            <a:pPr marL="457200" lvl="0" indent="-317500" rtl="0">
              <a:spcBef>
                <a:spcPts val="0"/>
              </a:spcBef>
              <a:spcAft>
                <a:spcPts val="0"/>
              </a:spcAft>
              <a:buSzPts val="1400"/>
              <a:buChar char="●"/>
            </a:pPr>
            <a:r>
              <a:rPr lang="en"/>
              <a:t>Supervisor Tips: features a different awesome Supervisor each week and helps you on the platform</a:t>
            </a:r>
            <a:endParaRPr/>
          </a:p>
          <a:p>
            <a:pPr marL="457200" lvl="0" indent="-317500" rtl="0">
              <a:spcBef>
                <a:spcPts val="0"/>
              </a:spcBef>
              <a:spcAft>
                <a:spcPts val="0"/>
              </a:spcAft>
              <a:buSzPts val="1400"/>
              <a:buChar char="●"/>
            </a:pPr>
            <a:r>
              <a:rPr lang="en"/>
              <a:t>Crisis Counselor Perks: we love showing love to you! Free six flags tickets, discounts to Warby Parker, coloring books...and more!</a:t>
            </a:r>
            <a:endParaRPr/>
          </a:p>
          <a:p>
            <a:pPr marL="457200" lvl="0" indent="-317500" rtl="0">
              <a:spcBef>
                <a:spcPts val="0"/>
              </a:spcBef>
              <a:spcAft>
                <a:spcPts val="0"/>
              </a:spcAft>
              <a:buSzPts val="1400"/>
              <a:buChar char="●"/>
            </a:pPr>
            <a:r>
              <a:rPr lang="en"/>
              <a:t>Swag Store: amazing Swag Store exclusively for us with lots of Crisis Text Line swag (socks, mugs, and fuzzy blankets!)</a:t>
            </a:r>
            <a:endParaRPr/>
          </a:p>
          <a:p>
            <a:pPr marL="457200" lvl="0" indent="-317500" rtl="0">
              <a:spcBef>
                <a:spcPts val="0"/>
              </a:spcBef>
              <a:spcAft>
                <a:spcPts val="0"/>
              </a:spcAft>
              <a:buSzPts val="1400"/>
              <a:buChar char="●"/>
            </a:pPr>
            <a:r>
              <a:rPr lang="en"/>
              <a:t>Crisis Counselor Advocates: staff members whose job is to support YOU. Cheer you on, debrief with you, and always be there.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Some nonprofit and city partners we work with.</a:t>
            </a:r>
            <a:endParaRPr/>
          </a:p>
          <a:p>
            <a:pPr marL="0" lvl="0" indent="0" rtl="0">
              <a:spcBef>
                <a:spcPts val="0"/>
              </a:spcBef>
              <a:spcAft>
                <a:spcPts val="0"/>
              </a:spcAft>
              <a:buNone/>
            </a:pPr>
            <a:r>
              <a:rPr lang="en"/>
              <a:t>Golden Gate Bridge has our number on 30 signs on the bridge and in the parking lots</a:t>
            </a:r>
            <a:endParaRPr/>
          </a:p>
          <a:p>
            <a:pPr marL="0" lvl="0" indent="0" rtl="0">
              <a:spcBef>
                <a:spcPts val="0"/>
              </a:spcBef>
              <a:spcAft>
                <a:spcPts val="0"/>
              </a:spcAft>
              <a:buNone/>
            </a:pPr>
            <a:r>
              <a:rPr lang="en"/>
              <a:t>Caltrain has our number in stations and on trains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Crisis Text Line is 24/7 support at your fingertips! Text is private, accessible and easy-to-use. It’s the medium that people know and trust. </a:t>
            </a:r>
            <a:endParaRPr/>
          </a:p>
          <a:p>
            <a:pPr marL="457200" lvl="0" indent="-317500" rtl="0">
              <a:spcBef>
                <a:spcPts val="0"/>
              </a:spcBef>
              <a:spcAft>
                <a:spcPts val="0"/>
              </a:spcAft>
              <a:buSzPts val="1400"/>
              <a:buChar char="●"/>
            </a:pPr>
            <a:r>
              <a:rPr lang="en"/>
              <a:t>No likes, ums, hyperventilating or crying, which for Crisis Counselors helps us understand what’s going on, and for texters the act of typing things out can be theraputic</a:t>
            </a:r>
            <a:endParaRPr/>
          </a:p>
          <a:p>
            <a:pPr marL="457200" lvl="0" indent="-317500" rtl="0">
              <a:spcBef>
                <a:spcPts val="0"/>
              </a:spcBef>
              <a:spcAft>
                <a:spcPts val="0"/>
              </a:spcAft>
              <a:buSzPts val="1400"/>
              <a:buChar char="●"/>
            </a:pPr>
            <a:r>
              <a:rPr lang="en"/>
              <a:t>Private: your mom won’t hear you through the wall</a:t>
            </a:r>
            <a:endParaRPr/>
          </a:p>
          <a:p>
            <a:pPr marL="457200" lvl="0" indent="-317500" rtl="0">
              <a:spcBef>
                <a:spcPts val="0"/>
              </a:spcBef>
              <a:spcAft>
                <a:spcPts val="0"/>
              </a:spcAft>
              <a:buSzPts val="1400"/>
              <a:buChar char="●"/>
            </a:pPr>
            <a:r>
              <a:rPr lang="en"/>
              <a:t>Asyncronous: we see a spike every day during lunch time because people text us from school.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It’s right up the left side of your keypad. </a:t>
            </a:r>
            <a:endParaRPr/>
          </a:p>
          <a:p>
            <a:pPr marL="0" lvl="0" indent="0" rtl="0">
              <a:spcBef>
                <a:spcPts val="0"/>
              </a:spcBef>
              <a:spcAft>
                <a:spcPts val="0"/>
              </a:spcAft>
              <a:buNone/>
            </a:pPr>
            <a:r>
              <a:rPr lang="en"/>
              <a:t>It’s completely free, and the number is removed from phone billing statements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r>
              <a:rPr lang="en">
                <a:solidFill>
                  <a:schemeClr val="dk1"/>
                </a:solidFill>
              </a:rPr>
              <a:t>30% of conversations are around suicide and depression, BUT we are not purely a suicide hotline. People text about all sorts of things and a crisis to you = a crisis to us</a:t>
            </a:r>
            <a:endParaRPr>
              <a:solidFill>
                <a:schemeClr val="dk1"/>
              </a:solidFill>
            </a:endParaRPr>
          </a:p>
          <a:p>
            <a:pPr marL="457200" lvl="0" indent="-317500" rtl="0">
              <a:spcBef>
                <a:spcPts val="0"/>
              </a:spcBef>
              <a:spcAft>
                <a:spcPts val="0"/>
              </a:spcAft>
              <a:buClr>
                <a:schemeClr val="dk1"/>
              </a:buClr>
              <a:buSzPts val="1400"/>
              <a:buChar char="●"/>
            </a:pPr>
            <a:r>
              <a:rPr lang="en">
                <a:solidFill>
                  <a:schemeClr val="dk1"/>
                </a:solidFill>
              </a:rPr>
              <a:t>Young: 75% of texters are under 25 years old</a:t>
            </a:r>
            <a:endParaRPr>
              <a:solidFill>
                <a:schemeClr val="dk1"/>
              </a:solidFill>
            </a:endParaRPr>
          </a:p>
          <a:p>
            <a:pPr marL="457200" lvl="0" indent="-317500" rtl="0">
              <a:spcBef>
                <a:spcPts val="0"/>
              </a:spcBef>
              <a:spcAft>
                <a:spcPts val="0"/>
              </a:spcAft>
              <a:buClr>
                <a:schemeClr val="dk1"/>
              </a:buClr>
              <a:buSzPts val="1400"/>
              <a:buChar char="●"/>
            </a:pPr>
            <a:r>
              <a:rPr lang="en">
                <a:solidFill>
                  <a:schemeClr val="dk1"/>
                </a:solidFill>
              </a:rPr>
              <a:t>Low Income: 19% of our text volume is from the 10% lowest income area codes across the US. We over-index on serving low income populations. </a:t>
            </a: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Trained, background checks, 34 hour training</a:t>
            </a:r>
            <a:endParaRPr/>
          </a:p>
          <a:p>
            <a:pPr marL="0" lvl="0" indent="0" rtl="0">
              <a:spcBef>
                <a:spcPts val="0"/>
              </a:spcBef>
              <a:spcAft>
                <a:spcPts val="0"/>
              </a:spcAft>
              <a:buClr>
                <a:schemeClr val="dk1"/>
              </a:buClr>
              <a:buSzPts val="1100"/>
              <a:buFont typeface="Arial"/>
              <a:buNone/>
            </a:pPr>
            <a:r>
              <a:rPr lang="en">
                <a:solidFill>
                  <a:schemeClr val="dk1"/>
                </a:solidFill>
              </a:rPr>
              <a:t>We have such a positive, incredibly diverse community of 3500+ Crisis Counselors (and growing)! They range from 18-78 years old.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Shape 1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Shape 11"/>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Shape 1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sz="4000" b="1"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5" name="Shape 55"/>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Clr>
                <a:srgbClr val="888888"/>
              </a:buClr>
              <a:buSzPts val="1400"/>
              <a:buFont typeface="Calibri"/>
              <a:buNone/>
              <a:defRPr sz="2000">
                <a:solidFill>
                  <a:srgbClr val="888888"/>
                </a:solidFill>
              </a:defRPr>
            </a:lvl1pPr>
            <a:lvl2pPr marL="914400" lvl="1" indent="-228600" rtl="0">
              <a:spcBef>
                <a:spcPts val="560"/>
              </a:spcBef>
              <a:spcAft>
                <a:spcPts val="0"/>
              </a:spcAft>
              <a:buClr>
                <a:srgbClr val="888888"/>
              </a:buClr>
              <a:buSzPts val="1400"/>
              <a:buFont typeface="Calibri"/>
              <a:buNone/>
              <a:defRPr sz="1800">
                <a:solidFill>
                  <a:srgbClr val="888888"/>
                </a:solidFill>
              </a:defRPr>
            </a:lvl2pPr>
            <a:lvl3pPr marL="1371600" lvl="2" indent="-228600" rtl="0">
              <a:spcBef>
                <a:spcPts val="480"/>
              </a:spcBef>
              <a:spcAft>
                <a:spcPts val="0"/>
              </a:spcAft>
              <a:buClr>
                <a:srgbClr val="888888"/>
              </a:buClr>
              <a:buSzPts val="1400"/>
              <a:buFont typeface="Calibri"/>
              <a:buNone/>
              <a:defRPr sz="1600">
                <a:solidFill>
                  <a:srgbClr val="888888"/>
                </a:solidFill>
              </a:defRPr>
            </a:lvl3pPr>
            <a:lvl4pPr marL="1828800" lvl="3" indent="-228600" rtl="0">
              <a:spcBef>
                <a:spcPts val="400"/>
              </a:spcBef>
              <a:spcAft>
                <a:spcPts val="0"/>
              </a:spcAft>
              <a:buClr>
                <a:srgbClr val="888888"/>
              </a:buClr>
              <a:buSzPts val="1400"/>
              <a:buFont typeface="Calibri"/>
              <a:buNone/>
              <a:defRPr sz="1400">
                <a:solidFill>
                  <a:srgbClr val="888888"/>
                </a:solidFill>
              </a:defRPr>
            </a:lvl4pPr>
            <a:lvl5pPr marL="2286000" lvl="4" indent="-228600" rtl="0">
              <a:spcBef>
                <a:spcPts val="400"/>
              </a:spcBef>
              <a:spcAft>
                <a:spcPts val="0"/>
              </a:spcAft>
              <a:buClr>
                <a:srgbClr val="888888"/>
              </a:buClr>
              <a:buSzPts val="1400"/>
              <a:buFont typeface="Calibri"/>
              <a:buNone/>
              <a:defRPr sz="1400">
                <a:solidFill>
                  <a:srgbClr val="888888"/>
                </a:solidFill>
              </a:defRPr>
            </a:lvl5pPr>
            <a:lvl6pPr marL="2743200" lvl="5" indent="-228600" rtl="0">
              <a:spcBef>
                <a:spcPts val="400"/>
              </a:spcBef>
              <a:spcAft>
                <a:spcPts val="0"/>
              </a:spcAft>
              <a:buClr>
                <a:srgbClr val="888888"/>
              </a:buClr>
              <a:buSzPts val="1400"/>
              <a:buFont typeface="Calibri"/>
              <a:buNone/>
              <a:defRPr sz="1400">
                <a:solidFill>
                  <a:srgbClr val="888888"/>
                </a:solidFill>
              </a:defRPr>
            </a:lvl6pPr>
            <a:lvl7pPr marL="3200400" lvl="6" indent="-228600" rtl="0">
              <a:spcBef>
                <a:spcPts val="400"/>
              </a:spcBef>
              <a:spcAft>
                <a:spcPts val="0"/>
              </a:spcAft>
              <a:buClr>
                <a:srgbClr val="888888"/>
              </a:buClr>
              <a:buSzPts val="1400"/>
              <a:buFont typeface="Calibri"/>
              <a:buNone/>
              <a:defRPr sz="1400">
                <a:solidFill>
                  <a:srgbClr val="888888"/>
                </a:solidFill>
              </a:defRPr>
            </a:lvl7pPr>
            <a:lvl8pPr marL="3657600" lvl="7" indent="-228600" rtl="0">
              <a:spcBef>
                <a:spcPts val="400"/>
              </a:spcBef>
              <a:spcAft>
                <a:spcPts val="0"/>
              </a:spcAft>
              <a:buClr>
                <a:srgbClr val="888888"/>
              </a:buClr>
              <a:buSzPts val="1400"/>
              <a:buFont typeface="Calibri"/>
              <a:buNone/>
              <a:defRPr sz="1400">
                <a:solidFill>
                  <a:srgbClr val="888888"/>
                </a:solidFill>
              </a:defRPr>
            </a:lvl8pPr>
            <a:lvl9pPr marL="4114800" lvl="8" indent="-228600" rtl="0">
              <a:spcBef>
                <a:spcPts val="400"/>
              </a:spcBef>
              <a:spcAft>
                <a:spcPts val="0"/>
              </a:spcAft>
              <a:buClr>
                <a:srgbClr val="888888"/>
              </a:buClr>
              <a:buSzPts val="1400"/>
              <a:buFont typeface="Calibri"/>
              <a:buNone/>
              <a:defRPr sz="1400">
                <a:solidFill>
                  <a:srgbClr val="888888"/>
                </a:solidFill>
              </a:defRPr>
            </a:lvl9pPr>
          </a:lstStyle>
          <a:p>
            <a:endParaRPr/>
          </a:p>
        </p:txBody>
      </p:sp>
      <p:sp>
        <p:nvSpPr>
          <p:cNvPr id="56" name="Shape 5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1" name="Shape 61"/>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62" name="Shape 62"/>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63" name="Shape 6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8" name="Shape 68"/>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Calibri"/>
              <a:buNone/>
              <a:defRPr sz="2400" b="1"/>
            </a:lvl1pPr>
            <a:lvl2pPr marL="914400" lvl="1" indent="-228600" rtl="0">
              <a:spcBef>
                <a:spcPts val="560"/>
              </a:spcBef>
              <a:spcAft>
                <a:spcPts val="0"/>
              </a:spcAft>
              <a:buSzPts val="1400"/>
              <a:buFont typeface="Calibri"/>
              <a:buNone/>
              <a:defRPr sz="2000" b="1"/>
            </a:lvl2pPr>
            <a:lvl3pPr marL="1371600" lvl="2" indent="-228600" rtl="0">
              <a:spcBef>
                <a:spcPts val="480"/>
              </a:spcBef>
              <a:spcAft>
                <a:spcPts val="0"/>
              </a:spcAft>
              <a:buSzPts val="1400"/>
              <a:buFont typeface="Calibri"/>
              <a:buNone/>
              <a:defRPr sz="1800" b="1"/>
            </a:lvl3pPr>
            <a:lvl4pPr marL="1828800" lvl="3" indent="-228600" rtl="0">
              <a:spcBef>
                <a:spcPts val="400"/>
              </a:spcBef>
              <a:spcAft>
                <a:spcPts val="0"/>
              </a:spcAft>
              <a:buSzPts val="1400"/>
              <a:buFont typeface="Calibri"/>
              <a:buNone/>
              <a:defRPr sz="1600" b="1"/>
            </a:lvl4pPr>
            <a:lvl5pPr marL="2286000" lvl="4" indent="-228600" rtl="0">
              <a:spcBef>
                <a:spcPts val="400"/>
              </a:spcBef>
              <a:spcAft>
                <a:spcPts val="0"/>
              </a:spcAft>
              <a:buSzPts val="1400"/>
              <a:buFont typeface="Calibri"/>
              <a:buNone/>
              <a:defRPr sz="1600" b="1"/>
            </a:lvl5pPr>
            <a:lvl6pPr marL="2743200" lvl="5" indent="-228600" rtl="0">
              <a:spcBef>
                <a:spcPts val="400"/>
              </a:spcBef>
              <a:spcAft>
                <a:spcPts val="0"/>
              </a:spcAft>
              <a:buSzPts val="1400"/>
              <a:buFont typeface="Calibri"/>
              <a:buNone/>
              <a:defRPr sz="1600" b="1"/>
            </a:lvl6pPr>
            <a:lvl7pPr marL="3200400" lvl="6" indent="-228600" rtl="0">
              <a:spcBef>
                <a:spcPts val="400"/>
              </a:spcBef>
              <a:spcAft>
                <a:spcPts val="0"/>
              </a:spcAft>
              <a:buSzPts val="1400"/>
              <a:buFont typeface="Calibri"/>
              <a:buNone/>
              <a:defRPr sz="1600" b="1"/>
            </a:lvl7pPr>
            <a:lvl8pPr marL="3657600" lvl="7" indent="-228600" rtl="0">
              <a:spcBef>
                <a:spcPts val="400"/>
              </a:spcBef>
              <a:spcAft>
                <a:spcPts val="0"/>
              </a:spcAft>
              <a:buSzPts val="1400"/>
              <a:buFont typeface="Calibri"/>
              <a:buNone/>
              <a:defRPr sz="1600" b="1"/>
            </a:lvl8pPr>
            <a:lvl9pPr marL="4114800" lvl="8" indent="-228600" rtl="0">
              <a:spcBef>
                <a:spcPts val="400"/>
              </a:spcBef>
              <a:spcAft>
                <a:spcPts val="0"/>
              </a:spcAft>
              <a:buSzPts val="1400"/>
              <a:buFont typeface="Calibri"/>
              <a:buNone/>
              <a:defRPr sz="1600" b="1"/>
            </a:lvl9pPr>
          </a:lstStyle>
          <a:p>
            <a:endParaRPr/>
          </a:p>
        </p:txBody>
      </p:sp>
      <p:sp>
        <p:nvSpPr>
          <p:cNvPr id="69" name="Shape 69"/>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70" name="Shape 70"/>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Calibri"/>
              <a:buNone/>
              <a:defRPr sz="2400" b="1"/>
            </a:lvl1pPr>
            <a:lvl2pPr marL="914400" lvl="1" indent="-228600" rtl="0">
              <a:spcBef>
                <a:spcPts val="560"/>
              </a:spcBef>
              <a:spcAft>
                <a:spcPts val="0"/>
              </a:spcAft>
              <a:buSzPts val="1400"/>
              <a:buFont typeface="Calibri"/>
              <a:buNone/>
              <a:defRPr sz="2000" b="1"/>
            </a:lvl2pPr>
            <a:lvl3pPr marL="1371600" lvl="2" indent="-228600" rtl="0">
              <a:spcBef>
                <a:spcPts val="480"/>
              </a:spcBef>
              <a:spcAft>
                <a:spcPts val="0"/>
              </a:spcAft>
              <a:buSzPts val="1400"/>
              <a:buFont typeface="Calibri"/>
              <a:buNone/>
              <a:defRPr sz="1800" b="1"/>
            </a:lvl3pPr>
            <a:lvl4pPr marL="1828800" lvl="3" indent="-228600" rtl="0">
              <a:spcBef>
                <a:spcPts val="400"/>
              </a:spcBef>
              <a:spcAft>
                <a:spcPts val="0"/>
              </a:spcAft>
              <a:buSzPts val="1400"/>
              <a:buFont typeface="Calibri"/>
              <a:buNone/>
              <a:defRPr sz="1600" b="1"/>
            </a:lvl4pPr>
            <a:lvl5pPr marL="2286000" lvl="4" indent="-228600" rtl="0">
              <a:spcBef>
                <a:spcPts val="400"/>
              </a:spcBef>
              <a:spcAft>
                <a:spcPts val="0"/>
              </a:spcAft>
              <a:buSzPts val="1400"/>
              <a:buFont typeface="Calibri"/>
              <a:buNone/>
              <a:defRPr sz="1600" b="1"/>
            </a:lvl5pPr>
            <a:lvl6pPr marL="2743200" lvl="5" indent="-228600" rtl="0">
              <a:spcBef>
                <a:spcPts val="400"/>
              </a:spcBef>
              <a:spcAft>
                <a:spcPts val="0"/>
              </a:spcAft>
              <a:buSzPts val="1400"/>
              <a:buFont typeface="Calibri"/>
              <a:buNone/>
              <a:defRPr sz="1600" b="1"/>
            </a:lvl6pPr>
            <a:lvl7pPr marL="3200400" lvl="6" indent="-228600" rtl="0">
              <a:spcBef>
                <a:spcPts val="400"/>
              </a:spcBef>
              <a:spcAft>
                <a:spcPts val="0"/>
              </a:spcAft>
              <a:buSzPts val="1400"/>
              <a:buFont typeface="Calibri"/>
              <a:buNone/>
              <a:defRPr sz="1600" b="1"/>
            </a:lvl7pPr>
            <a:lvl8pPr marL="3657600" lvl="7" indent="-228600" rtl="0">
              <a:spcBef>
                <a:spcPts val="400"/>
              </a:spcBef>
              <a:spcAft>
                <a:spcPts val="0"/>
              </a:spcAft>
              <a:buSzPts val="1400"/>
              <a:buFont typeface="Calibri"/>
              <a:buNone/>
              <a:defRPr sz="1600" b="1"/>
            </a:lvl8pPr>
            <a:lvl9pPr marL="4114800" lvl="8" indent="-228600" rtl="0">
              <a:spcBef>
                <a:spcPts val="400"/>
              </a:spcBef>
              <a:spcAft>
                <a:spcPts val="0"/>
              </a:spcAft>
              <a:buSzPts val="1400"/>
              <a:buFont typeface="Calibri"/>
              <a:buNone/>
              <a:defRPr sz="1600" b="1"/>
            </a:lvl9pPr>
          </a:lstStyle>
          <a:p>
            <a:endParaRPr/>
          </a:p>
        </p:txBody>
      </p:sp>
      <p:sp>
        <p:nvSpPr>
          <p:cNvPr id="71" name="Shape 71"/>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72" name="Shape 7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7" name="Shape 7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6" name="Shape 86"/>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3200"/>
            </a:lvl1pPr>
            <a:lvl2pPr marL="914400" lvl="1" indent="-317500" rtl="0">
              <a:spcBef>
                <a:spcPts val="560"/>
              </a:spcBef>
              <a:spcAft>
                <a:spcPts val="0"/>
              </a:spcAft>
              <a:buSzPts val="1400"/>
              <a:buChar char="–"/>
              <a:defRPr sz="2800"/>
            </a:lvl2pPr>
            <a:lvl3pPr marL="1371600" lvl="2" indent="-317500" rtl="0">
              <a:spcBef>
                <a:spcPts val="480"/>
              </a:spcBef>
              <a:spcAft>
                <a:spcPts val="0"/>
              </a:spcAft>
              <a:buSzPts val="1400"/>
              <a:buChar char="•"/>
              <a:defRPr sz="2400"/>
            </a:lvl3pPr>
            <a:lvl4pPr marL="1828800" lvl="3" indent="-317500" rtl="0">
              <a:spcBef>
                <a:spcPts val="400"/>
              </a:spcBef>
              <a:spcAft>
                <a:spcPts val="0"/>
              </a:spcAft>
              <a:buSzPts val="1400"/>
              <a:buChar char="–"/>
              <a:defRPr sz="2000"/>
            </a:lvl4pPr>
            <a:lvl5pPr marL="2286000" lvl="4" indent="-317500" rtl="0">
              <a:spcBef>
                <a:spcPts val="400"/>
              </a:spcBef>
              <a:spcAft>
                <a:spcPts val="0"/>
              </a:spcAft>
              <a:buSzPts val="1400"/>
              <a:buChar char="»"/>
              <a:defRPr sz="2000"/>
            </a:lvl5pPr>
            <a:lvl6pPr marL="2743200" lvl="5" indent="-317500" rtl="0">
              <a:spcBef>
                <a:spcPts val="400"/>
              </a:spcBef>
              <a:spcAft>
                <a:spcPts val="0"/>
              </a:spcAft>
              <a:buSzPts val="1400"/>
              <a:buChar char="•"/>
              <a:defRPr sz="2000"/>
            </a:lvl6pPr>
            <a:lvl7pPr marL="3200400" lvl="6" indent="-317500" rtl="0">
              <a:spcBef>
                <a:spcPts val="400"/>
              </a:spcBef>
              <a:spcAft>
                <a:spcPts val="0"/>
              </a:spcAft>
              <a:buSzPts val="1400"/>
              <a:buChar char="•"/>
              <a:defRPr sz="2000"/>
            </a:lvl7pPr>
            <a:lvl8pPr marL="3657600" lvl="7" indent="-317500" rtl="0">
              <a:spcBef>
                <a:spcPts val="400"/>
              </a:spcBef>
              <a:spcAft>
                <a:spcPts val="0"/>
              </a:spcAft>
              <a:buSzPts val="1400"/>
              <a:buChar char="•"/>
              <a:defRPr sz="2000"/>
            </a:lvl8pPr>
            <a:lvl9pPr marL="4114800" lvl="8" indent="-317500" rtl="0">
              <a:spcBef>
                <a:spcPts val="400"/>
              </a:spcBef>
              <a:spcAft>
                <a:spcPts val="0"/>
              </a:spcAft>
              <a:buSzPts val="1400"/>
              <a:buChar char="•"/>
              <a:defRPr sz="2000"/>
            </a:lvl9pPr>
          </a:lstStyle>
          <a:p>
            <a:endParaRPr/>
          </a:p>
        </p:txBody>
      </p:sp>
      <p:sp>
        <p:nvSpPr>
          <p:cNvPr id="87" name="Shape 87"/>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Calibri"/>
              <a:buNone/>
              <a:defRPr sz="1400"/>
            </a:lvl1pPr>
            <a:lvl2pPr marL="914400" lvl="1" indent="-228600" rtl="0">
              <a:spcBef>
                <a:spcPts val="560"/>
              </a:spcBef>
              <a:spcAft>
                <a:spcPts val="0"/>
              </a:spcAft>
              <a:buSzPts val="1400"/>
              <a:buFont typeface="Calibri"/>
              <a:buNone/>
              <a:defRPr sz="1200"/>
            </a:lvl2pPr>
            <a:lvl3pPr marL="1371600" lvl="2" indent="-228600" rtl="0">
              <a:spcBef>
                <a:spcPts val="480"/>
              </a:spcBef>
              <a:spcAft>
                <a:spcPts val="0"/>
              </a:spcAft>
              <a:buSzPts val="1400"/>
              <a:buFont typeface="Calibri"/>
              <a:buNone/>
              <a:defRPr sz="1000"/>
            </a:lvl3pPr>
            <a:lvl4pPr marL="1828800" lvl="3" indent="-228600" rtl="0">
              <a:spcBef>
                <a:spcPts val="400"/>
              </a:spcBef>
              <a:spcAft>
                <a:spcPts val="0"/>
              </a:spcAft>
              <a:buSzPts val="1400"/>
              <a:buFont typeface="Calibri"/>
              <a:buNone/>
              <a:defRPr sz="900"/>
            </a:lvl4pPr>
            <a:lvl5pPr marL="2286000" lvl="4" indent="-228600" rtl="0">
              <a:spcBef>
                <a:spcPts val="400"/>
              </a:spcBef>
              <a:spcAft>
                <a:spcPts val="0"/>
              </a:spcAft>
              <a:buSzPts val="1400"/>
              <a:buFont typeface="Calibri"/>
              <a:buNone/>
              <a:defRPr sz="900"/>
            </a:lvl5pPr>
            <a:lvl6pPr marL="2743200" lvl="5" indent="-228600" rtl="0">
              <a:spcBef>
                <a:spcPts val="400"/>
              </a:spcBef>
              <a:spcAft>
                <a:spcPts val="0"/>
              </a:spcAft>
              <a:buSzPts val="1400"/>
              <a:buFont typeface="Calibri"/>
              <a:buNone/>
              <a:defRPr sz="900"/>
            </a:lvl6pPr>
            <a:lvl7pPr marL="3200400" lvl="6" indent="-228600" rtl="0">
              <a:spcBef>
                <a:spcPts val="400"/>
              </a:spcBef>
              <a:spcAft>
                <a:spcPts val="0"/>
              </a:spcAft>
              <a:buSzPts val="1400"/>
              <a:buFont typeface="Calibri"/>
              <a:buNone/>
              <a:defRPr sz="900"/>
            </a:lvl7pPr>
            <a:lvl8pPr marL="3657600" lvl="7" indent="-228600" rtl="0">
              <a:spcBef>
                <a:spcPts val="400"/>
              </a:spcBef>
              <a:spcAft>
                <a:spcPts val="0"/>
              </a:spcAft>
              <a:buSzPts val="1400"/>
              <a:buFont typeface="Calibri"/>
              <a:buNone/>
              <a:defRPr sz="900"/>
            </a:lvl8pPr>
            <a:lvl9pPr marL="4114800" lvl="8" indent="-228600" rtl="0">
              <a:spcBef>
                <a:spcPts val="400"/>
              </a:spcBef>
              <a:spcAft>
                <a:spcPts val="0"/>
              </a:spcAft>
              <a:buSzPts val="1400"/>
              <a:buFont typeface="Calibri"/>
              <a:buNone/>
              <a:defRPr sz="900"/>
            </a:lvl9pPr>
          </a:lstStyle>
          <a:p>
            <a:endParaRPr/>
          </a:p>
        </p:txBody>
      </p:sp>
      <p:sp>
        <p:nvSpPr>
          <p:cNvPr id="88" name="Shape 8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3" name="Shape 93"/>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888888"/>
              </a:buClr>
              <a:buSzPts val="1400"/>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Clr>
                <a:schemeClr val="dk1"/>
              </a:buClr>
              <a:buSzPts val="1400"/>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Calibri"/>
              <a:buNone/>
              <a:defRPr sz="1400"/>
            </a:lvl1pPr>
            <a:lvl2pPr marL="914400" lvl="1" indent="-228600" rtl="0">
              <a:spcBef>
                <a:spcPts val="560"/>
              </a:spcBef>
              <a:spcAft>
                <a:spcPts val="0"/>
              </a:spcAft>
              <a:buSzPts val="1400"/>
              <a:buFont typeface="Calibri"/>
              <a:buNone/>
              <a:defRPr sz="1200"/>
            </a:lvl2pPr>
            <a:lvl3pPr marL="1371600" lvl="2" indent="-228600" rtl="0">
              <a:spcBef>
                <a:spcPts val="480"/>
              </a:spcBef>
              <a:spcAft>
                <a:spcPts val="0"/>
              </a:spcAft>
              <a:buSzPts val="1400"/>
              <a:buFont typeface="Calibri"/>
              <a:buNone/>
              <a:defRPr sz="1000"/>
            </a:lvl3pPr>
            <a:lvl4pPr marL="1828800" lvl="3" indent="-228600" rtl="0">
              <a:spcBef>
                <a:spcPts val="400"/>
              </a:spcBef>
              <a:spcAft>
                <a:spcPts val="0"/>
              </a:spcAft>
              <a:buSzPts val="1400"/>
              <a:buFont typeface="Calibri"/>
              <a:buNone/>
              <a:defRPr sz="900"/>
            </a:lvl4pPr>
            <a:lvl5pPr marL="2286000" lvl="4" indent="-228600" rtl="0">
              <a:spcBef>
                <a:spcPts val="400"/>
              </a:spcBef>
              <a:spcAft>
                <a:spcPts val="0"/>
              </a:spcAft>
              <a:buSzPts val="1400"/>
              <a:buFont typeface="Calibri"/>
              <a:buNone/>
              <a:defRPr sz="900"/>
            </a:lvl5pPr>
            <a:lvl6pPr marL="2743200" lvl="5" indent="-228600" rtl="0">
              <a:spcBef>
                <a:spcPts val="400"/>
              </a:spcBef>
              <a:spcAft>
                <a:spcPts val="0"/>
              </a:spcAft>
              <a:buSzPts val="1400"/>
              <a:buFont typeface="Calibri"/>
              <a:buNone/>
              <a:defRPr sz="900"/>
            </a:lvl6pPr>
            <a:lvl7pPr marL="3200400" lvl="6" indent="-228600" rtl="0">
              <a:spcBef>
                <a:spcPts val="400"/>
              </a:spcBef>
              <a:spcAft>
                <a:spcPts val="0"/>
              </a:spcAft>
              <a:buSzPts val="1400"/>
              <a:buFont typeface="Calibri"/>
              <a:buNone/>
              <a:defRPr sz="900"/>
            </a:lvl7pPr>
            <a:lvl8pPr marL="3657600" lvl="7" indent="-228600" rtl="0">
              <a:spcBef>
                <a:spcPts val="400"/>
              </a:spcBef>
              <a:spcAft>
                <a:spcPts val="0"/>
              </a:spcAft>
              <a:buSzPts val="1400"/>
              <a:buFont typeface="Calibri"/>
              <a:buNone/>
              <a:defRPr sz="900"/>
            </a:lvl8pPr>
            <a:lvl9pPr marL="4114800" lvl="8" indent="-228600" rtl="0">
              <a:spcBef>
                <a:spcPts val="400"/>
              </a:spcBef>
              <a:spcAft>
                <a:spcPts val="0"/>
              </a:spcAft>
              <a:buSzPts val="1400"/>
              <a:buFont typeface="Calibri"/>
              <a:buNone/>
              <a:defRPr sz="900"/>
            </a:lvl9pPr>
          </a:lstStyle>
          <a:p>
            <a:endParaRPr/>
          </a:p>
        </p:txBody>
      </p:sp>
      <p:sp>
        <p:nvSpPr>
          <p:cNvPr id="95" name="Shape 9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0" name="Shape 10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marL="914400" lvl="1" indent="-317500" algn="l" rtl="0">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marL="1371600" lvl="2" indent="-317500" algn="l" rtl="0">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marL="1828800" lvl="3"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marL="2286000" lvl="4"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marL="2743200" lvl="5"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marL="3200400" lvl="6"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marL="3657600" lvl="7"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marL="4114800" lvl="8"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6" name="Shape 106"/>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marL="914400" lvl="1" indent="-317500" algn="l" rtl="0">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marL="1371600" lvl="2" indent="-317500" algn="l" rtl="0">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marL="1828800" lvl="3"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marL="2286000" lvl="4"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marL="2743200" lvl="5"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marL="3200400" lvl="6"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marL="3657600" lvl="7"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marL="4114800" lvl="8"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Shape 15"/>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Shape 1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Shape 19"/>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Shape 20"/>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Shape 21"/>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Shape 24"/>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27" name="Shape 2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8" name="Shape 38"/>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9" name="Shape 3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40" name="Shape 40"/>
          <p:cNvPicPr preferRelativeResize="0"/>
          <p:nvPr/>
        </p:nvPicPr>
        <p:blipFill rotWithShape="1">
          <a:blip r:embed="rId2">
            <a:alphaModFix/>
          </a:blip>
          <a:srcRect/>
          <a:stretch/>
        </p:blipFill>
        <p:spPr>
          <a:xfrm>
            <a:off x="6849729" y="275401"/>
            <a:ext cx="2055300" cy="624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43" name="Shape 43"/>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14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1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9" name="Shape 4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marL="914400" lvl="1" indent="-317500" algn="l" rtl="0">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marL="1371600" lvl="2" indent="-317500" algn="l" rtl="0">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marL="1828800" lvl="3"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marL="2286000" lvl="4"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marL="2743200" lvl="5"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marL="3200400" lvl="6"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marL="3657600" lvl="7"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marL="4114800" lvl="8"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Shape 8"/>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32" name="Shape 3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dk1"/>
              </a:buClr>
              <a:buSzPts val="1400"/>
              <a:buFont typeface="Arial"/>
              <a:buChar char="•"/>
              <a:defRPr sz="3200" b="0" i="0" u="none" strike="noStrike" cap="none">
                <a:solidFill>
                  <a:schemeClr val="dk1"/>
                </a:solidFill>
                <a:latin typeface="Calibri"/>
                <a:ea typeface="Calibri"/>
                <a:cs typeface="Calibri"/>
                <a:sym typeface="Calibri"/>
              </a:defRPr>
            </a:lvl1pPr>
            <a:lvl2pPr marL="914400" marR="0" lvl="1" indent="-317500" algn="l" rtl="0">
              <a:spcBef>
                <a:spcPts val="560"/>
              </a:spcBef>
              <a:spcAft>
                <a:spcPts val="0"/>
              </a:spcAft>
              <a:buClr>
                <a:schemeClr val="dk1"/>
              </a:buClr>
              <a:buSzPts val="1400"/>
              <a:buFont typeface="Arial"/>
              <a:buChar char="–"/>
              <a:defRPr sz="2800" b="0" i="0" u="none" strike="noStrike" cap="none">
                <a:solidFill>
                  <a:schemeClr val="dk1"/>
                </a:solidFill>
                <a:latin typeface="Calibri"/>
                <a:ea typeface="Calibri"/>
                <a:cs typeface="Calibri"/>
                <a:sym typeface="Calibri"/>
              </a:defRPr>
            </a:lvl2pPr>
            <a:lvl3pPr marL="1371600" marR="0" lvl="2" indent="-317500" algn="l" rtl="0">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3pPr>
            <a:lvl4pPr marL="1828800" marR="0" lvl="3"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4pPr>
            <a:lvl5pPr marL="2286000" marR="0" lvl="4"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5pPr>
            <a:lvl6pPr marL="2743200" marR="0" lvl="5"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risistextline.org/tren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MThy3Id70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p:nvPr/>
        </p:nvSpPr>
        <p:spPr>
          <a:xfrm>
            <a:off x="0" y="0"/>
            <a:ext cx="9144000" cy="5143500"/>
          </a:xfrm>
          <a:prstGeom prst="rect">
            <a:avLst/>
          </a:prstGeom>
          <a:solidFill>
            <a:srgbClr val="ED1C2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15" name="Shape 115"/>
          <p:cNvPicPr preferRelativeResize="0"/>
          <p:nvPr/>
        </p:nvPicPr>
        <p:blipFill>
          <a:blip r:embed="rId3">
            <a:alphaModFix/>
          </a:blip>
          <a:stretch>
            <a:fillRect/>
          </a:stretch>
        </p:blipFill>
        <p:spPr>
          <a:xfrm>
            <a:off x="515775" y="2660197"/>
            <a:ext cx="5100349" cy="155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0" y="0"/>
            <a:ext cx="9144000" cy="5143500"/>
          </a:xfrm>
          <a:prstGeom prst="rect">
            <a:avLst/>
          </a:prstGeom>
          <a:solidFill>
            <a:srgbClr val="ED1C24"/>
          </a:solid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a:p>
        </p:txBody>
      </p:sp>
      <p:pic>
        <p:nvPicPr>
          <p:cNvPr id="192" name="Shape 192"/>
          <p:cNvPicPr preferRelativeResize="0"/>
          <p:nvPr/>
        </p:nvPicPr>
        <p:blipFill rotWithShape="1">
          <a:blip r:embed="rId3">
            <a:alphaModFix/>
          </a:blip>
          <a:srcRect r="73544" b="39961"/>
          <a:stretch/>
        </p:blipFill>
        <p:spPr>
          <a:xfrm>
            <a:off x="3725776" y="2455425"/>
            <a:ext cx="2490851" cy="2548652"/>
          </a:xfrm>
          <a:prstGeom prst="rect">
            <a:avLst/>
          </a:prstGeom>
          <a:noFill/>
          <a:ln>
            <a:noFill/>
          </a:ln>
        </p:spPr>
      </p:pic>
      <p:sp>
        <p:nvSpPr>
          <p:cNvPr id="193" name="Shape 193"/>
          <p:cNvSpPr txBox="1"/>
          <p:nvPr/>
        </p:nvSpPr>
        <p:spPr>
          <a:xfrm>
            <a:off x="457200" y="346204"/>
            <a:ext cx="8229600" cy="151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Why Volunteer?</a:t>
            </a:r>
            <a:endParaRPr sz="3600" b="1">
              <a:solidFill>
                <a:srgbClr val="FFFFFF"/>
              </a:solidFill>
              <a:latin typeface="Proxima Nova"/>
              <a:ea typeface="Proxima Nova"/>
              <a:cs typeface="Proxima Nova"/>
              <a:sym typeface="Proxima Nova"/>
            </a:endParaRPr>
          </a:p>
        </p:txBody>
      </p:sp>
      <p:sp>
        <p:nvSpPr>
          <p:cNvPr id="194" name="Shape 194"/>
          <p:cNvSpPr txBox="1"/>
          <p:nvPr/>
        </p:nvSpPr>
        <p:spPr>
          <a:xfrm>
            <a:off x="1721650" y="1500000"/>
            <a:ext cx="2537400" cy="22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FFFFFF"/>
                </a:solidFill>
                <a:latin typeface="Proxima Nova"/>
                <a:ea typeface="Proxima Nova"/>
                <a:cs typeface="Proxima Nova"/>
                <a:sym typeface="Proxima Nova"/>
              </a:rPr>
              <a:t>“Because practicing empathy and reflective listening makes me a better friend, partner and employee.”</a:t>
            </a:r>
            <a:endParaRPr sz="1700">
              <a:solidFill>
                <a:srgbClr val="9900FF"/>
              </a:solidFill>
              <a:latin typeface="Proxima Nova"/>
              <a:ea typeface="Proxima Nova"/>
              <a:cs typeface="Proxima Nova"/>
              <a:sym typeface="Proxima Nova"/>
            </a:endParaRPr>
          </a:p>
        </p:txBody>
      </p:sp>
      <p:sp>
        <p:nvSpPr>
          <p:cNvPr id="195" name="Shape 195"/>
          <p:cNvSpPr txBox="1"/>
          <p:nvPr/>
        </p:nvSpPr>
        <p:spPr>
          <a:xfrm>
            <a:off x="5858038" y="1445763"/>
            <a:ext cx="2317200" cy="162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FFFFFF"/>
                </a:solidFill>
                <a:latin typeface="Proxima Nova"/>
                <a:ea typeface="Proxima Nova"/>
                <a:cs typeface="Proxima Nova"/>
                <a:sym typeface="Proxima Nova"/>
              </a:rPr>
              <a:t>“It teaches me about believing in hope, trusting the process, and deepening compassion -- for others and for myself.”</a:t>
            </a:r>
            <a:endParaRPr sz="1700">
              <a:solidFill>
                <a:srgbClr val="9900FF"/>
              </a:solidFill>
              <a:latin typeface="Proxima Nova"/>
              <a:ea typeface="Proxima Nova"/>
              <a:cs typeface="Proxima Nova"/>
              <a:sym typeface="Proxima Nova"/>
            </a:endParaRPr>
          </a:p>
        </p:txBody>
      </p:sp>
      <p:pic>
        <p:nvPicPr>
          <p:cNvPr id="196" name="Shape 196"/>
          <p:cNvPicPr preferRelativeResize="0"/>
          <p:nvPr/>
        </p:nvPicPr>
        <p:blipFill rotWithShape="1">
          <a:blip r:embed="rId3">
            <a:alphaModFix/>
          </a:blip>
          <a:srcRect l="27809" r="51347" b="42233"/>
          <a:stretch/>
        </p:blipFill>
        <p:spPr>
          <a:xfrm>
            <a:off x="238025" y="2539450"/>
            <a:ext cx="1910400" cy="2387042"/>
          </a:xfrm>
          <a:prstGeom prst="rect">
            <a:avLst/>
          </a:prstGeom>
          <a:noFill/>
          <a:ln>
            <a:noFill/>
          </a:ln>
        </p:spPr>
      </p:pic>
      <p:pic>
        <p:nvPicPr>
          <p:cNvPr id="197" name="Shape 197"/>
          <p:cNvPicPr preferRelativeResize="0"/>
          <p:nvPr/>
        </p:nvPicPr>
        <p:blipFill>
          <a:blip r:embed="rId4">
            <a:alphaModFix/>
          </a:blip>
          <a:stretch>
            <a:fillRect/>
          </a:stretch>
        </p:blipFill>
        <p:spPr>
          <a:xfrm>
            <a:off x="976822" y="311211"/>
            <a:ext cx="4044226" cy="4044226"/>
          </a:xfrm>
          <a:prstGeom prst="rect">
            <a:avLst/>
          </a:prstGeom>
          <a:noFill/>
          <a:ln>
            <a:noFill/>
          </a:ln>
        </p:spPr>
      </p:pic>
      <p:pic>
        <p:nvPicPr>
          <p:cNvPr id="198" name="Shape 198"/>
          <p:cNvPicPr preferRelativeResize="0"/>
          <p:nvPr/>
        </p:nvPicPr>
        <p:blipFill>
          <a:blip r:embed="rId4">
            <a:alphaModFix/>
          </a:blip>
          <a:stretch>
            <a:fillRect/>
          </a:stretch>
        </p:blipFill>
        <p:spPr>
          <a:xfrm>
            <a:off x="4994535" y="311211"/>
            <a:ext cx="4044226" cy="4044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457200" y="244463"/>
            <a:ext cx="8229600" cy="5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ED1C24"/>
                </a:solidFill>
                <a:latin typeface="Proxima Nova"/>
                <a:ea typeface="Proxima Nova"/>
                <a:cs typeface="Proxima Nova"/>
                <a:sym typeface="Proxima Nova"/>
              </a:rPr>
              <a:t>HOW IT WORKS</a:t>
            </a:r>
            <a:endParaRPr sz="3000" b="1">
              <a:solidFill>
                <a:srgbClr val="ED1C24"/>
              </a:solidFill>
              <a:latin typeface="Proxima Nova"/>
              <a:ea typeface="Proxima Nova"/>
              <a:cs typeface="Proxima Nova"/>
              <a:sym typeface="Proxima Nova"/>
            </a:endParaRPr>
          </a:p>
        </p:txBody>
      </p:sp>
      <p:pic>
        <p:nvPicPr>
          <p:cNvPr id="204" name="Shape 204"/>
          <p:cNvPicPr preferRelativeResize="0"/>
          <p:nvPr/>
        </p:nvPicPr>
        <p:blipFill>
          <a:blip r:embed="rId3">
            <a:alphaModFix/>
          </a:blip>
          <a:stretch>
            <a:fillRect/>
          </a:stretch>
        </p:blipFill>
        <p:spPr>
          <a:xfrm>
            <a:off x="1906997" y="1274499"/>
            <a:ext cx="2586819" cy="2586816"/>
          </a:xfrm>
          <a:prstGeom prst="rect">
            <a:avLst/>
          </a:prstGeom>
          <a:noFill/>
          <a:ln>
            <a:noFill/>
          </a:ln>
        </p:spPr>
      </p:pic>
      <p:pic>
        <p:nvPicPr>
          <p:cNvPr id="205" name="Shape 205"/>
          <p:cNvPicPr preferRelativeResize="0"/>
          <p:nvPr/>
        </p:nvPicPr>
        <p:blipFill>
          <a:blip r:embed="rId4">
            <a:alphaModFix/>
          </a:blip>
          <a:stretch>
            <a:fillRect/>
          </a:stretch>
        </p:blipFill>
        <p:spPr>
          <a:xfrm>
            <a:off x="4650194" y="1215528"/>
            <a:ext cx="2586819" cy="2586816"/>
          </a:xfrm>
          <a:prstGeom prst="rect">
            <a:avLst/>
          </a:prstGeom>
          <a:noFill/>
          <a:ln>
            <a:noFill/>
          </a:ln>
        </p:spPr>
      </p:pic>
      <p:sp>
        <p:nvSpPr>
          <p:cNvPr id="206" name="Shape 206"/>
          <p:cNvSpPr txBox="1"/>
          <p:nvPr/>
        </p:nvSpPr>
        <p:spPr>
          <a:xfrm>
            <a:off x="2541013" y="3934303"/>
            <a:ext cx="1318800" cy="4455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2000" b="1">
                <a:solidFill>
                  <a:srgbClr val="ED1C24"/>
                </a:solidFill>
                <a:latin typeface="Proxima Nova"/>
                <a:ea typeface="Proxima Nova"/>
                <a:cs typeface="Proxima Nova"/>
                <a:sym typeface="Proxima Nova"/>
              </a:rPr>
              <a:t>Texter</a:t>
            </a:r>
            <a:endParaRPr>
              <a:solidFill>
                <a:srgbClr val="ED1C24"/>
              </a:solidFill>
              <a:latin typeface="Proxima Nova"/>
              <a:ea typeface="Proxima Nova"/>
              <a:cs typeface="Proxima Nova"/>
              <a:sym typeface="Proxima Nova"/>
            </a:endParaRPr>
          </a:p>
        </p:txBody>
      </p:sp>
      <p:sp>
        <p:nvSpPr>
          <p:cNvPr id="207" name="Shape 207"/>
          <p:cNvSpPr txBox="1"/>
          <p:nvPr/>
        </p:nvSpPr>
        <p:spPr>
          <a:xfrm>
            <a:off x="4810799" y="3934300"/>
            <a:ext cx="2265600" cy="4455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2000" b="1">
                <a:solidFill>
                  <a:srgbClr val="ED1C24"/>
                </a:solidFill>
                <a:latin typeface="Proxima Nova"/>
                <a:ea typeface="Proxima Nova"/>
                <a:cs typeface="Proxima Nova"/>
                <a:sym typeface="Proxima Nova"/>
              </a:rPr>
              <a:t>Crisis Counselor</a:t>
            </a:r>
            <a:endParaRPr>
              <a:solidFill>
                <a:srgbClr val="ED1C24"/>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956150" y="3291714"/>
            <a:ext cx="1930200" cy="631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000" b="1">
                <a:solidFill>
                  <a:srgbClr val="ED1C24"/>
                </a:solidFill>
                <a:latin typeface="Proxima Nova"/>
                <a:ea typeface="Proxima Nova"/>
                <a:cs typeface="Proxima Nova"/>
                <a:sym typeface="Proxima Nova"/>
              </a:rPr>
              <a:t>Algorithm</a:t>
            </a:r>
            <a:endParaRPr sz="2000" b="1">
              <a:solidFill>
                <a:srgbClr val="ED1C24"/>
              </a:solidFill>
              <a:latin typeface="Proxima Nova"/>
              <a:ea typeface="Proxima Nova"/>
              <a:cs typeface="Proxima Nova"/>
              <a:sym typeface="Proxima Nova"/>
            </a:endParaRPr>
          </a:p>
        </p:txBody>
      </p:sp>
      <p:sp>
        <p:nvSpPr>
          <p:cNvPr id="213" name="Shape 213"/>
          <p:cNvSpPr txBox="1">
            <a:spLocks noGrp="1"/>
          </p:cNvSpPr>
          <p:nvPr>
            <p:ph type="body" idx="1"/>
          </p:nvPr>
        </p:nvSpPr>
        <p:spPr>
          <a:xfrm>
            <a:off x="3388375" y="3291720"/>
            <a:ext cx="2182200" cy="567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2000" b="1">
                <a:solidFill>
                  <a:srgbClr val="ED1C24"/>
                </a:solidFill>
                <a:latin typeface="Proxima Nova"/>
                <a:ea typeface="Proxima Nova"/>
                <a:cs typeface="Proxima Nova"/>
                <a:sym typeface="Proxima Nova"/>
              </a:rPr>
              <a:t>Supervisor</a:t>
            </a:r>
            <a:endParaRPr sz="2000" b="1">
              <a:solidFill>
                <a:srgbClr val="ED1C24"/>
              </a:solidFill>
              <a:latin typeface="Proxima Nova"/>
              <a:ea typeface="Proxima Nova"/>
              <a:cs typeface="Proxima Nova"/>
              <a:sym typeface="Proxima Nova"/>
            </a:endParaRPr>
          </a:p>
        </p:txBody>
      </p:sp>
      <p:sp>
        <p:nvSpPr>
          <p:cNvPr id="214" name="Shape 214"/>
          <p:cNvSpPr txBox="1">
            <a:spLocks noGrp="1"/>
          </p:cNvSpPr>
          <p:nvPr>
            <p:ph type="body" idx="1"/>
          </p:nvPr>
        </p:nvSpPr>
        <p:spPr>
          <a:xfrm>
            <a:off x="6341479" y="3291720"/>
            <a:ext cx="1762500" cy="631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000" b="1">
                <a:solidFill>
                  <a:srgbClr val="ED1C24"/>
                </a:solidFill>
                <a:latin typeface="Proxima Nova"/>
                <a:ea typeface="Proxima Nova"/>
                <a:cs typeface="Proxima Nova"/>
                <a:sym typeface="Proxima Nova"/>
              </a:rPr>
              <a:t>Peers</a:t>
            </a:r>
            <a:endParaRPr sz="2000" b="1">
              <a:solidFill>
                <a:srgbClr val="ED1C24"/>
              </a:solidFill>
              <a:latin typeface="Proxima Nova"/>
              <a:ea typeface="Proxima Nova"/>
              <a:cs typeface="Proxima Nova"/>
              <a:sym typeface="Proxima Nova"/>
            </a:endParaRPr>
          </a:p>
        </p:txBody>
      </p:sp>
      <p:sp>
        <p:nvSpPr>
          <p:cNvPr id="215" name="Shape 215"/>
          <p:cNvSpPr txBox="1">
            <a:spLocks noGrp="1"/>
          </p:cNvSpPr>
          <p:nvPr>
            <p:ph type="title"/>
          </p:nvPr>
        </p:nvSpPr>
        <p:spPr>
          <a:xfrm>
            <a:off x="457200" y="244463"/>
            <a:ext cx="8229600" cy="56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ED1C24"/>
                </a:solidFill>
                <a:latin typeface="Proxima Nova"/>
                <a:ea typeface="Proxima Nova"/>
                <a:cs typeface="Proxima Nova"/>
                <a:sym typeface="Proxima Nova"/>
              </a:rPr>
              <a:t>Crisis Counselors </a:t>
            </a:r>
            <a:endParaRPr sz="3000">
              <a:solidFill>
                <a:srgbClr val="ED1C24"/>
              </a:solidFill>
              <a:latin typeface="Proxima Nova"/>
              <a:ea typeface="Proxima Nova"/>
              <a:cs typeface="Proxima Nova"/>
              <a:sym typeface="Proxima Nova"/>
            </a:endParaRPr>
          </a:p>
          <a:p>
            <a:pPr marL="0" lvl="0" indent="0" algn="ctr" rtl="0">
              <a:spcBef>
                <a:spcPts val="0"/>
              </a:spcBef>
              <a:spcAft>
                <a:spcPts val="0"/>
              </a:spcAft>
              <a:buNone/>
            </a:pPr>
            <a:r>
              <a:rPr lang="en" sz="3000">
                <a:solidFill>
                  <a:srgbClr val="ED1C24"/>
                </a:solidFill>
                <a:latin typeface="Proxima Nova"/>
                <a:ea typeface="Proxima Nova"/>
                <a:cs typeface="Proxima Nova"/>
                <a:sym typeface="Proxima Nova"/>
              </a:rPr>
              <a:t>Are Never Alone</a:t>
            </a:r>
            <a:endParaRPr sz="3000">
              <a:solidFill>
                <a:srgbClr val="ED1C24"/>
              </a:solidFill>
              <a:latin typeface="Proxima Nova"/>
              <a:ea typeface="Proxima Nova"/>
              <a:cs typeface="Proxima Nova"/>
              <a:sym typeface="Proxima Nova"/>
            </a:endParaRPr>
          </a:p>
        </p:txBody>
      </p:sp>
      <p:pic>
        <p:nvPicPr>
          <p:cNvPr id="216" name="Shape 216"/>
          <p:cNvPicPr preferRelativeResize="0"/>
          <p:nvPr/>
        </p:nvPicPr>
        <p:blipFill>
          <a:blip r:embed="rId3">
            <a:alphaModFix/>
          </a:blip>
          <a:stretch>
            <a:fillRect/>
          </a:stretch>
        </p:blipFill>
        <p:spPr>
          <a:xfrm>
            <a:off x="938735" y="1504534"/>
            <a:ext cx="1965068" cy="1965078"/>
          </a:xfrm>
          <a:prstGeom prst="rect">
            <a:avLst/>
          </a:prstGeom>
          <a:noFill/>
          <a:ln>
            <a:noFill/>
          </a:ln>
        </p:spPr>
      </p:pic>
      <p:pic>
        <p:nvPicPr>
          <p:cNvPr id="217" name="Shape 217"/>
          <p:cNvPicPr preferRelativeResize="0"/>
          <p:nvPr/>
        </p:nvPicPr>
        <p:blipFill>
          <a:blip r:embed="rId4">
            <a:alphaModFix/>
          </a:blip>
          <a:stretch>
            <a:fillRect/>
          </a:stretch>
        </p:blipFill>
        <p:spPr>
          <a:xfrm>
            <a:off x="3496947" y="1504548"/>
            <a:ext cx="1965068" cy="1965078"/>
          </a:xfrm>
          <a:prstGeom prst="rect">
            <a:avLst/>
          </a:prstGeom>
          <a:noFill/>
          <a:ln>
            <a:noFill/>
          </a:ln>
        </p:spPr>
      </p:pic>
      <p:pic>
        <p:nvPicPr>
          <p:cNvPr id="218" name="Shape 218"/>
          <p:cNvPicPr preferRelativeResize="0"/>
          <p:nvPr/>
        </p:nvPicPr>
        <p:blipFill>
          <a:blip r:embed="rId5">
            <a:alphaModFix/>
          </a:blip>
          <a:stretch>
            <a:fillRect/>
          </a:stretch>
        </p:blipFill>
        <p:spPr>
          <a:xfrm>
            <a:off x="6240192" y="1326650"/>
            <a:ext cx="1965068" cy="19650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a:blip r:embed="rId3">
            <a:alphaModFix/>
          </a:blip>
          <a:stretch>
            <a:fillRect/>
          </a:stretch>
        </p:blipFill>
        <p:spPr>
          <a:xfrm>
            <a:off x="893937" y="409917"/>
            <a:ext cx="2966325" cy="2966325"/>
          </a:xfrm>
          <a:prstGeom prst="rect">
            <a:avLst/>
          </a:prstGeom>
          <a:noFill/>
          <a:ln>
            <a:noFill/>
          </a:ln>
        </p:spPr>
      </p:pic>
      <p:sp>
        <p:nvSpPr>
          <p:cNvPr id="224" name="Shape 224"/>
          <p:cNvSpPr txBox="1">
            <a:spLocks noGrp="1"/>
          </p:cNvSpPr>
          <p:nvPr>
            <p:ph type="body" idx="1"/>
          </p:nvPr>
        </p:nvSpPr>
        <p:spPr>
          <a:xfrm>
            <a:off x="1176763" y="3166150"/>
            <a:ext cx="2460300" cy="631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solidFill>
                  <a:srgbClr val="ED1C24"/>
                </a:solidFill>
                <a:latin typeface="Proxima Nova"/>
                <a:ea typeface="Proxima Nova"/>
                <a:cs typeface="Proxima Nova"/>
                <a:sym typeface="Proxima Nova"/>
              </a:rPr>
              <a:t>Algorithm</a:t>
            </a:r>
            <a:endParaRPr sz="3600" b="1">
              <a:solidFill>
                <a:srgbClr val="ED1C24"/>
              </a:solidFill>
              <a:latin typeface="Proxima Nova"/>
              <a:ea typeface="Proxima Nova"/>
              <a:cs typeface="Proxima Nova"/>
              <a:sym typeface="Proxima Nova"/>
            </a:endParaRPr>
          </a:p>
        </p:txBody>
      </p:sp>
      <p:sp>
        <p:nvSpPr>
          <p:cNvPr id="225" name="Shape 225"/>
          <p:cNvSpPr txBox="1"/>
          <p:nvPr/>
        </p:nvSpPr>
        <p:spPr>
          <a:xfrm>
            <a:off x="4687950" y="877950"/>
            <a:ext cx="3851400" cy="3503700"/>
          </a:xfrm>
          <a:prstGeom prst="rect">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Our queue of texters is stack-ranked based on severity.</a:t>
            </a:r>
            <a:endParaRPr sz="2000">
              <a:solidFill>
                <a:srgbClr val="606060"/>
              </a:solidFill>
              <a:latin typeface="Proxima Nova"/>
              <a:ea typeface="Proxima Nova"/>
              <a:cs typeface="Proxima Nova"/>
              <a:sym typeface="Proxima Nova"/>
            </a:endParaRPr>
          </a:p>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Algorithm recognizes high-risk words and phrases</a:t>
            </a:r>
            <a:endParaRPr sz="2000">
              <a:solidFill>
                <a:srgbClr val="606060"/>
              </a:solidFill>
              <a:latin typeface="Proxima Nova"/>
              <a:ea typeface="Proxima Nova"/>
              <a:cs typeface="Proxima Nova"/>
              <a:sym typeface="Proxima Nova"/>
            </a:endParaRPr>
          </a:p>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High-risk texters matched with a Crisis Counselor in average of 52 seconds</a:t>
            </a:r>
            <a:endParaRPr sz="2000">
              <a:solidFill>
                <a:srgbClr val="606060"/>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a:blip r:embed="rId3">
            <a:alphaModFix/>
          </a:blip>
          <a:stretch>
            <a:fillRect/>
          </a:stretch>
        </p:blipFill>
        <p:spPr>
          <a:xfrm>
            <a:off x="757704" y="553220"/>
            <a:ext cx="2718700" cy="2718734"/>
          </a:xfrm>
          <a:prstGeom prst="rect">
            <a:avLst/>
          </a:prstGeom>
          <a:noFill/>
          <a:ln>
            <a:noFill/>
          </a:ln>
        </p:spPr>
      </p:pic>
      <p:sp>
        <p:nvSpPr>
          <p:cNvPr id="231" name="Shape 231"/>
          <p:cNvSpPr txBox="1">
            <a:spLocks noGrp="1"/>
          </p:cNvSpPr>
          <p:nvPr>
            <p:ph type="body" idx="1"/>
          </p:nvPr>
        </p:nvSpPr>
        <p:spPr>
          <a:xfrm>
            <a:off x="886900" y="3323500"/>
            <a:ext cx="2460300" cy="631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solidFill>
                  <a:srgbClr val="ED1C24"/>
                </a:solidFill>
                <a:latin typeface="Proxima Nova"/>
                <a:ea typeface="Proxima Nova"/>
                <a:cs typeface="Proxima Nova"/>
                <a:sym typeface="Proxima Nova"/>
              </a:rPr>
              <a:t>Supervisor</a:t>
            </a:r>
            <a:endParaRPr sz="3600" b="1">
              <a:solidFill>
                <a:srgbClr val="ED1C24"/>
              </a:solidFill>
              <a:latin typeface="Proxima Nova"/>
              <a:ea typeface="Proxima Nova"/>
              <a:cs typeface="Proxima Nova"/>
              <a:sym typeface="Proxima Nova"/>
            </a:endParaRPr>
          </a:p>
        </p:txBody>
      </p:sp>
      <p:sp>
        <p:nvSpPr>
          <p:cNvPr id="232" name="Shape 232"/>
          <p:cNvSpPr txBox="1"/>
          <p:nvPr/>
        </p:nvSpPr>
        <p:spPr>
          <a:xfrm>
            <a:off x="4687950" y="877950"/>
            <a:ext cx="3851400" cy="3503700"/>
          </a:xfrm>
          <a:prstGeom prst="rect">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Supervisors are full-time staff with higher degrees in social work, psychology, or counseling</a:t>
            </a:r>
            <a:endParaRPr sz="2000">
              <a:solidFill>
                <a:srgbClr val="606060"/>
              </a:solidFill>
              <a:latin typeface="Proxima Nova"/>
              <a:ea typeface="Proxima Nova"/>
              <a:cs typeface="Proxima Nova"/>
              <a:sym typeface="Proxima Nova"/>
            </a:endParaRPr>
          </a:p>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Oversee volunteer Crisis Counselors with a live view of all conversations</a:t>
            </a:r>
            <a:endParaRPr sz="2000">
              <a:solidFill>
                <a:srgbClr val="606060"/>
              </a:solidFill>
              <a:latin typeface="Proxima Nova"/>
              <a:ea typeface="Proxima Nova"/>
              <a:cs typeface="Proxima Nova"/>
              <a:sym typeface="Proxima Nova"/>
            </a:endParaRPr>
          </a:p>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Supervisors will call emergency services when necessarily (on average, 10 times per day across nation)</a:t>
            </a:r>
            <a:endParaRPr sz="2000">
              <a:solidFill>
                <a:srgbClr val="606060"/>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712695" y="3182700"/>
            <a:ext cx="8759400" cy="631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solidFill>
                  <a:srgbClr val="ED1C24"/>
                </a:solidFill>
                <a:latin typeface="Proxima Nova"/>
                <a:ea typeface="Proxima Nova"/>
                <a:cs typeface="Proxima Nova"/>
                <a:sym typeface="Proxima Nova"/>
              </a:rPr>
              <a:t>Resources for Texters</a:t>
            </a:r>
            <a:endParaRPr sz="3600" b="1">
              <a:solidFill>
                <a:srgbClr val="ED1C24"/>
              </a:solidFill>
              <a:latin typeface="Proxima Nova"/>
              <a:ea typeface="Proxima Nova"/>
              <a:cs typeface="Proxima Nova"/>
              <a:sym typeface="Proxima Nova"/>
            </a:endParaRPr>
          </a:p>
        </p:txBody>
      </p:sp>
      <p:pic>
        <p:nvPicPr>
          <p:cNvPr id="238" name="Shape 238"/>
          <p:cNvPicPr preferRelativeResize="0"/>
          <p:nvPr/>
        </p:nvPicPr>
        <p:blipFill>
          <a:blip r:embed="rId3">
            <a:alphaModFix/>
          </a:blip>
          <a:stretch>
            <a:fillRect/>
          </a:stretch>
        </p:blipFill>
        <p:spPr>
          <a:xfrm>
            <a:off x="1507025" y="796825"/>
            <a:ext cx="2319950" cy="2319950"/>
          </a:xfrm>
          <a:prstGeom prst="rect">
            <a:avLst/>
          </a:prstGeom>
          <a:noFill/>
          <a:ln>
            <a:noFill/>
          </a:ln>
        </p:spPr>
      </p:pic>
      <p:sp>
        <p:nvSpPr>
          <p:cNvPr id="239" name="Shape 239"/>
          <p:cNvSpPr txBox="1"/>
          <p:nvPr/>
        </p:nvSpPr>
        <p:spPr>
          <a:xfrm>
            <a:off x="4687950" y="877950"/>
            <a:ext cx="3851400" cy="3503700"/>
          </a:xfrm>
          <a:prstGeom prst="rect">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Searchable database in platform of vetted and approved websites, categorized by issue type</a:t>
            </a:r>
            <a:endParaRPr sz="2000">
              <a:solidFill>
                <a:srgbClr val="606060"/>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1330188"/>
            <a:ext cx="8229600" cy="381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2000">
                <a:solidFill>
                  <a:srgbClr val="ED1C24"/>
                </a:solidFill>
                <a:latin typeface="Proxima Nova"/>
                <a:ea typeface="Proxima Nova"/>
                <a:cs typeface="Proxima Nova"/>
                <a:sym typeface="Proxima Nova"/>
              </a:rPr>
              <a:t>Confidentiality</a:t>
            </a:r>
            <a:endParaRPr sz="2000">
              <a:solidFill>
                <a:srgbClr val="ED1C24"/>
              </a:solidFill>
              <a:latin typeface="Proxima Nova"/>
              <a:ea typeface="Proxima Nova"/>
              <a:cs typeface="Proxima Nova"/>
              <a:sym typeface="Proxima Nova"/>
            </a:endParaRPr>
          </a:p>
          <a:p>
            <a:pPr marL="0" lvl="0" indent="0" rtl="0">
              <a:lnSpc>
                <a:spcPct val="115000"/>
              </a:lnSpc>
              <a:spcBef>
                <a:spcPts val="0"/>
              </a:spcBef>
              <a:spcAft>
                <a:spcPts val="0"/>
              </a:spcAft>
              <a:buClr>
                <a:schemeClr val="dk1"/>
              </a:buClr>
              <a:buSzPts val="1100"/>
              <a:buFont typeface="Arial"/>
              <a:buNone/>
            </a:pPr>
            <a:r>
              <a:rPr lang="en" sz="2000" b="0">
                <a:solidFill>
                  <a:srgbClr val="606060"/>
                </a:solidFill>
                <a:latin typeface="Proxima Nova"/>
                <a:ea typeface="Proxima Nova"/>
                <a:cs typeface="Proxima Nova"/>
                <a:sym typeface="Proxima Nova"/>
              </a:rPr>
              <a:t>Texting fee and bill record waived from four major phone carriers.</a:t>
            </a:r>
            <a:endParaRPr sz="2000">
              <a:solidFill>
                <a:srgbClr val="ED1C24"/>
              </a:solidFill>
              <a:latin typeface="Proxima Nova"/>
              <a:ea typeface="Proxima Nova"/>
              <a:cs typeface="Proxima Nova"/>
              <a:sym typeface="Proxima Nova"/>
            </a:endParaRPr>
          </a:p>
          <a:p>
            <a:pPr marL="0" lvl="0" indent="0" rtl="0">
              <a:spcBef>
                <a:spcPts val="0"/>
              </a:spcBef>
              <a:spcAft>
                <a:spcPts val="0"/>
              </a:spcAft>
              <a:buNone/>
            </a:pPr>
            <a:endParaRPr sz="2000">
              <a:solidFill>
                <a:srgbClr val="ED1C24"/>
              </a:solidFill>
              <a:latin typeface="Proxima Nova"/>
              <a:ea typeface="Proxima Nova"/>
              <a:cs typeface="Proxima Nova"/>
              <a:sym typeface="Proxima Nova"/>
            </a:endParaRPr>
          </a:p>
          <a:p>
            <a:pPr marL="0" lvl="0" indent="0" rtl="0">
              <a:spcBef>
                <a:spcPts val="0"/>
              </a:spcBef>
              <a:spcAft>
                <a:spcPts val="0"/>
              </a:spcAft>
              <a:buNone/>
            </a:pPr>
            <a:r>
              <a:rPr lang="en" sz="2000">
                <a:solidFill>
                  <a:srgbClr val="ED1C24"/>
                </a:solidFill>
                <a:latin typeface="Proxima Nova"/>
                <a:ea typeface="Proxima Nova"/>
                <a:cs typeface="Proxima Nova"/>
                <a:sym typeface="Proxima Nova"/>
              </a:rPr>
              <a:t>Active Rescues</a:t>
            </a:r>
            <a:endParaRPr sz="2000">
              <a:solidFill>
                <a:srgbClr val="ED1C24"/>
              </a:solidFill>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Emergency services called when texter is an imminent danger to themselves or others (average 13x per day across nation)</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spcBef>
                <a:spcPts val="0"/>
              </a:spcBef>
              <a:spcAft>
                <a:spcPts val="0"/>
              </a:spcAft>
              <a:buNone/>
            </a:pPr>
            <a:r>
              <a:rPr lang="en" sz="2000">
                <a:solidFill>
                  <a:srgbClr val="ED1C24"/>
                </a:solidFill>
                <a:latin typeface="Proxima Nova"/>
                <a:ea typeface="Proxima Nova"/>
                <a:cs typeface="Proxima Nova"/>
                <a:sym typeface="Proxima Nova"/>
              </a:rPr>
              <a:t>Mandatory Reporting</a:t>
            </a:r>
            <a:endParaRPr sz="2000" b="0">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Request personally identifiable info when we suspect child abuse or neglect. Report is filed according to guidelines of state the texter is in.</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lnSpc>
                <a:spcPct val="115000"/>
              </a:lnSpc>
              <a:spcBef>
                <a:spcPts val="0"/>
              </a:spcBef>
              <a:spcAft>
                <a:spcPts val="0"/>
              </a:spcAft>
              <a:buNone/>
            </a:pP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spcBef>
                <a:spcPts val="0"/>
              </a:spcBef>
              <a:spcAft>
                <a:spcPts val="0"/>
              </a:spcAft>
              <a:buNone/>
            </a:pPr>
            <a:endParaRPr sz="2000">
              <a:solidFill>
                <a:srgbClr val="ED1C24"/>
              </a:solidFill>
              <a:latin typeface="Proxima Nova"/>
              <a:ea typeface="Proxima Nova"/>
              <a:cs typeface="Proxima Nova"/>
              <a:sym typeface="Proxima Nova"/>
            </a:endParaRPr>
          </a:p>
        </p:txBody>
      </p:sp>
      <p:sp>
        <p:nvSpPr>
          <p:cNvPr id="245" name="Shape 245"/>
          <p:cNvSpPr txBox="1"/>
          <p:nvPr/>
        </p:nvSpPr>
        <p:spPr>
          <a:xfrm>
            <a:off x="457200" y="343475"/>
            <a:ext cx="8079600" cy="3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D1C24"/>
                </a:solidFill>
                <a:latin typeface="Proxima Nova"/>
                <a:ea typeface="Proxima Nova"/>
                <a:cs typeface="Proxima Nova"/>
                <a:sym typeface="Proxima Nova"/>
              </a:rPr>
              <a:t>Safeguards for Texters</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1330188"/>
            <a:ext cx="8229600" cy="3813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solidFill>
                  <a:srgbClr val="ED1C24"/>
                </a:solidFill>
                <a:latin typeface="Proxima Nova"/>
                <a:ea typeface="Proxima Nova"/>
                <a:cs typeface="Proxima Nova"/>
                <a:sym typeface="Proxima Nova"/>
              </a:rPr>
              <a:t>Limited Liability</a:t>
            </a:r>
            <a:endParaRPr sz="2000">
              <a:solidFill>
                <a:srgbClr val="ED1C24"/>
              </a:solidFill>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We follow typical liability protocols -- similar to phone hotlines -- that limit liability for Crisis Counselors and Supervisors</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lnSpc>
                <a:spcPct val="115000"/>
              </a:lnSpc>
              <a:spcBef>
                <a:spcPts val="0"/>
              </a:spcBef>
              <a:spcAft>
                <a:spcPts val="0"/>
              </a:spcAft>
              <a:buClr>
                <a:schemeClr val="dk1"/>
              </a:buClr>
              <a:buSzPts val="1100"/>
              <a:buFont typeface="Arial"/>
              <a:buNone/>
            </a:pPr>
            <a:r>
              <a:rPr lang="en" sz="2000">
                <a:solidFill>
                  <a:srgbClr val="ED1C24"/>
                </a:solidFill>
                <a:latin typeface="Proxima Nova"/>
                <a:ea typeface="Proxima Nova"/>
                <a:cs typeface="Proxima Nova"/>
                <a:sym typeface="Proxima Nova"/>
              </a:rPr>
              <a:t>Monitoring Quality</a:t>
            </a:r>
            <a:endParaRPr sz="2000">
              <a:solidFill>
                <a:srgbClr val="ED1C24"/>
              </a:solidFill>
              <a:latin typeface="Proxima Nova"/>
              <a:ea typeface="Proxima Nova"/>
              <a:cs typeface="Proxima Nova"/>
              <a:sym typeface="Proxima Nova"/>
            </a:endParaRPr>
          </a:p>
          <a:p>
            <a:pPr marL="0" lvl="0" indent="0" rtl="0">
              <a:lnSpc>
                <a:spcPct val="115000"/>
              </a:lnSpc>
              <a:spcBef>
                <a:spcPts val="0"/>
              </a:spcBef>
              <a:spcAft>
                <a:spcPts val="0"/>
              </a:spcAft>
              <a:buClr>
                <a:schemeClr val="dk1"/>
              </a:buClr>
              <a:buSzPts val="1100"/>
              <a:buFont typeface="Arial"/>
              <a:buNone/>
            </a:pPr>
            <a:r>
              <a:rPr lang="en" sz="2000" b="0">
                <a:solidFill>
                  <a:srgbClr val="606060"/>
                </a:solidFill>
                <a:latin typeface="Proxima Nova"/>
                <a:ea typeface="Proxima Nova"/>
                <a:cs typeface="Proxima Nova"/>
                <a:sym typeface="Proxima Nova"/>
              </a:rPr>
              <a:t>Supervisors have live view of all conversations; quality metric tracked</a:t>
            </a:r>
            <a:endParaRPr sz="2000" b="0">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spcBef>
                <a:spcPts val="0"/>
              </a:spcBef>
              <a:spcAft>
                <a:spcPts val="0"/>
              </a:spcAft>
              <a:buNone/>
            </a:pPr>
            <a:r>
              <a:rPr lang="en" sz="2000">
                <a:solidFill>
                  <a:srgbClr val="ED1C24"/>
                </a:solidFill>
                <a:latin typeface="Proxima Nova"/>
                <a:ea typeface="Proxima Nova"/>
                <a:cs typeface="Proxima Nova"/>
                <a:sym typeface="Proxima Nova"/>
              </a:rPr>
              <a:t>More Details</a:t>
            </a:r>
            <a:endParaRPr sz="2000" b="0">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Check out crisistextline.org/privacy</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lnSpc>
                <a:spcPct val="115000"/>
              </a:lnSpc>
              <a:spcBef>
                <a:spcPts val="0"/>
              </a:spcBef>
              <a:spcAft>
                <a:spcPts val="0"/>
              </a:spcAft>
              <a:buNone/>
            </a:pP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spcBef>
                <a:spcPts val="0"/>
              </a:spcBef>
              <a:spcAft>
                <a:spcPts val="0"/>
              </a:spcAft>
              <a:buNone/>
            </a:pPr>
            <a:endParaRPr sz="2000">
              <a:solidFill>
                <a:srgbClr val="ED1C24"/>
              </a:solidFill>
              <a:latin typeface="Proxima Nova"/>
              <a:ea typeface="Proxima Nova"/>
              <a:cs typeface="Proxima Nova"/>
              <a:sym typeface="Proxima Nova"/>
            </a:endParaRPr>
          </a:p>
        </p:txBody>
      </p:sp>
      <p:sp>
        <p:nvSpPr>
          <p:cNvPr id="251" name="Shape 251"/>
          <p:cNvSpPr txBox="1"/>
          <p:nvPr/>
        </p:nvSpPr>
        <p:spPr>
          <a:xfrm>
            <a:off x="457200" y="343475"/>
            <a:ext cx="8059800" cy="3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D1C24"/>
                </a:solidFill>
                <a:latin typeface="Proxima Nova"/>
                <a:ea typeface="Proxima Nova"/>
                <a:cs typeface="Proxima Nova"/>
                <a:sym typeface="Proxima Nova"/>
              </a:rPr>
              <a:t>Safeguards for Counselors</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0" y="0"/>
            <a:ext cx="9144000" cy="5143500"/>
          </a:xfrm>
          <a:prstGeom prst="rect">
            <a:avLst/>
          </a:prstGeom>
          <a:solidFill>
            <a:srgbClr val="ED1C2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257" name="Shape 257"/>
          <p:cNvPicPr preferRelativeResize="0"/>
          <p:nvPr/>
        </p:nvPicPr>
        <p:blipFill>
          <a:blip r:embed="rId3">
            <a:alphaModFix/>
          </a:blip>
          <a:stretch>
            <a:fillRect/>
          </a:stretch>
        </p:blipFill>
        <p:spPr>
          <a:xfrm>
            <a:off x="2980937" y="39125"/>
            <a:ext cx="3182150" cy="3214675"/>
          </a:xfrm>
          <a:prstGeom prst="rect">
            <a:avLst/>
          </a:prstGeom>
          <a:noFill/>
          <a:ln>
            <a:noFill/>
          </a:ln>
        </p:spPr>
      </p:pic>
      <p:sp>
        <p:nvSpPr>
          <p:cNvPr id="258" name="Shape 258"/>
          <p:cNvSpPr txBox="1"/>
          <p:nvPr/>
        </p:nvSpPr>
        <p:spPr>
          <a:xfrm>
            <a:off x="457200" y="731044"/>
            <a:ext cx="8229600" cy="389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br>
              <a:rPr lang="en" sz="4800" b="1">
                <a:solidFill>
                  <a:srgbClr val="FFFFFF"/>
                </a:solidFill>
                <a:latin typeface="Proxima Nova"/>
                <a:ea typeface="Proxima Nova"/>
                <a:cs typeface="Proxima Nova"/>
                <a:sym typeface="Proxima Nova"/>
              </a:rPr>
            </a:br>
            <a:br>
              <a:rPr lang="en" sz="4800" b="1">
                <a:solidFill>
                  <a:srgbClr val="FFFFFF"/>
                </a:solidFill>
                <a:latin typeface="Proxima Nova"/>
                <a:ea typeface="Proxima Nova"/>
                <a:cs typeface="Proxima Nova"/>
                <a:sym typeface="Proxima Nova"/>
              </a:rPr>
            </a:br>
            <a:br>
              <a:rPr lang="en" sz="4800" b="1">
                <a:solidFill>
                  <a:srgbClr val="FFFFFF"/>
                </a:solidFill>
                <a:latin typeface="Proxima Nova"/>
                <a:ea typeface="Proxima Nova"/>
                <a:cs typeface="Proxima Nova"/>
                <a:sym typeface="Proxima Nova"/>
              </a:rPr>
            </a:br>
            <a:r>
              <a:rPr lang="en" sz="4800" b="1">
                <a:solidFill>
                  <a:srgbClr val="FFFFFF"/>
                </a:solidFill>
                <a:latin typeface="Proxima Nova"/>
                <a:ea typeface="Proxima Nova"/>
                <a:cs typeface="Proxima Nova"/>
                <a:sym typeface="Proxima Nova"/>
              </a:rPr>
              <a:t>Data &amp; Partnerships</a:t>
            </a:r>
            <a:endParaRPr sz="48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7200" b="1">
              <a:solidFill>
                <a:srgbClr val="FFFFFF"/>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0" y="343475"/>
            <a:ext cx="9144000" cy="3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D1C24"/>
                </a:solidFill>
                <a:latin typeface="Proxima Nova"/>
                <a:ea typeface="Proxima Nova"/>
                <a:cs typeface="Proxima Nova"/>
                <a:sym typeface="Proxima Nova"/>
              </a:rPr>
              <a:t>We Use Data to Make The World Better</a:t>
            </a:r>
            <a:endParaRPr sz="3600"/>
          </a:p>
        </p:txBody>
      </p:sp>
      <p:sp>
        <p:nvSpPr>
          <p:cNvPr id="264" name="Shape 264"/>
          <p:cNvSpPr txBox="1"/>
          <p:nvPr/>
        </p:nvSpPr>
        <p:spPr>
          <a:xfrm>
            <a:off x="1227363" y="3940868"/>
            <a:ext cx="2561100" cy="76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u="sng">
                <a:solidFill>
                  <a:srgbClr val="ED1C24"/>
                </a:solidFill>
                <a:latin typeface="Proxima Nova"/>
                <a:ea typeface="Proxima Nova"/>
                <a:cs typeface="Proxima Nova"/>
                <a:sym typeface="Proxima Nova"/>
                <a:hlinkClick r:id="rId3"/>
              </a:rPr>
              <a:t>CrisisTrends.org</a:t>
            </a:r>
            <a:endParaRPr>
              <a:solidFill>
                <a:srgbClr val="ED1C24"/>
              </a:solidFill>
            </a:endParaRPr>
          </a:p>
        </p:txBody>
      </p:sp>
      <p:pic>
        <p:nvPicPr>
          <p:cNvPr id="265" name="Shape 265" descr="Screen Shot 2017-03-06 at 5.57.49 PM.png"/>
          <p:cNvPicPr preferRelativeResize="0"/>
          <p:nvPr/>
        </p:nvPicPr>
        <p:blipFill rotWithShape="1">
          <a:blip r:embed="rId4">
            <a:alphaModFix/>
          </a:blip>
          <a:srcRect b="55575"/>
          <a:stretch/>
        </p:blipFill>
        <p:spPr>
          <a:xfrm>
            <a:off x="974619" y="2803924"/>
            <a:ext cx="3632324" cy="1213152"/>
          </a:xfrm>
          <a:prstGeom prst="rect">
            <a:avLst/>
          </a:prstGeom>
          <a:noFill/>
          <a:ln>
            <a:noFill/>
          </a:ln>
        </p:spPr>
      </p:pic>
      <p:pic>
        <p:nvPicPr>
          <p:cNvPr id="266" name="Shape 266" descr="Screen Shot 2017-05-10 at 5.39.40 PM.png"/>
          <p:cNvPicPr preferRelativeResize="0"/>
          <p:nvPr/>
        </p:nvPicPr>
        <p:blipFill>
          <a:blip r:embed="rId5">
            <a:alphaModFix/>
          </a:blip>
          <a:stretch>
            <a:fillRect/>
          </a:stretch>
        </p:blipFill>
        <p:spPr>
          <a:xfrm>
            <a:off x="627625" y="1113425"/>
            <a:ext cx="3913000" cy="1741875"/>
          </a:xfrm>
          <a:prstGeom prst="rect">
            <a:avLst/>
          </a:prstGeom>
          <a:noFill/>
          <a:ln>
            <a:noFill/>
          </a:ln>
        </p:spPr>
      </p:pic>
      <p:sp>
        <p:nvSpPr>
          <p:cNvPr id="267" name="Shape 267"/>
          <p:cNvSpPr txBox="1"/>
          <p:nvPr/>
        </p:nvSpPr>
        <p:spPr>
          <a:xfrm>
            <a:off x="4720175" y="899425"/>
            <a:ext cx="3851400" cy="3503700"/>
          </a:xfrm>
          <a:prstGeom prst="rect">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We aggregate and analyze crisis trends data</a:t>
            </a:r>
            <a:endParaRPr sz="2000">
              <a:solidFill>
                <a:srgbClr val="606060"/>
              </a:solidFill>
              <a:latin typeface="Proxima Nova"/>
              <a:ea typeface="Proxima Nova"/>
              <a:cs typeface="Proxima Nova"/>
              <a:sym typeface="Proxima Nova"/>
            </a:endParaRPr>
          </a:p>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Worst day of the week for suicidal ideation? </a:t>
            </a:r>
            <a:r>
              <a:rPr lang="en" sz="2000" b="1">
                <a:solidFill>
                  <a:srgbClr val="606060"/>
                </a:solidFill>
                <a:latin typeface="Proxima Nova"/>
                <a:ea typeface="Proxima Nova"/>
                <a:cs typeface="Proxima Nova"/>
                <a:sym typeface="Proxima Nova"/>
              </a:rPr>
              <a:t>Sundays</a:t>
            </a:r>
            <a:endParaRPr sz="2000" b="1">
              <a:solidFill>
                <a:srgbClr val="606060"/>
              </a:solidFill>
              <a:latin typeface="Proxima Nova"/>
              <a:ea typeface="Proxima Nova"/>
              <a:cs typeface="Proxima Nova"/>
              <a:sym typeface="Proxima Nova"/>
            </a:endParaRPr>
          </a:p>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Worst time of day for substance abuse convos? </a:t>
            </a:r>
            <a:r>
              <a:rPr lang="en" sz="2000" b="1">
                <a:solidFill>
                  <a:srgbClr val="606060"/>
                </a:solidFill>
                <a:latin typeface="Proxima Nova"/>
                <a:ea typeface="Proxima Nova"/>
                <a:cs typeface="Proxima Nova"/>
                <a:sym typeface="Proxima Nova"/>
              </a:rPr>
              <a:t>6am</a:t>
            </a:r>
            <a:endParaRPr sz="2000" b="1">
              <a:solidFill>
                <a:srgbClr val="606060"/>
              </a:solidFill>
              <a:latin typeface="Proxima Nova"/>
              <a:ea typeface="Proxima Nova"/>
              <a:cs typeface="Proxima Nova"/>
              <a:sym typeface="Proxima Nova"/>
            </a:endParaRPr>
          </a:p>
          <a:p>
            <a:pPr marL="457200" lvl="0" indent="-355600" rtl="0">
              <a:spcBef>
                <a:spcPts val="0"/>
              </a:spcBef>
              <a:spcAft>
                <a:spcPts val="0"/>
              </a:spcAft>
              <a:buClr>
                <a:srgbClr val="606060"/>
              </a:buClr>
              <a:buSzPts val="2000"/>
              <a:buFont typeface="Proxima Nova"/>
              <a:buChar char="-"/>
            </a:pPr>
            <a:r>
              <a:rPr lang="en" sz="2000">
                <a:solidFill>
                  <a:srgbClr val="606060"/>
                </a:solidFill>
                <a:latin typeface="Proxima Nova"/>
                <a:ea typeface="Proxima Nova"/>
                <a:cs typeface="Proxima Nova"/>
                <a:sym typeface="Proxima Nova"/>
              </a:rPr>
              <a:t>Visit crisistrends.org to explore more</a:t>
            </a:r>
            <a:endParaRPr sz="2000">
              <a:solidFill>
                <a:srgbClr val="60606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
        <p:cNvGrpSpPr/>
        <p:nvPr/>
      </p:nvGrpSpPr>
      <p:grpSpPr>
        <a:xfrm>
          <a:off x="0" y="0"/>
          <a:ext cx="0" cy="0"/>
          <a:chOff x="0" y="0"/>
          <a:chExt cx="0" cy="0"/>
        </a:xfrm>
      </p:grpSpPr>
      <p:pic>
        <p:nvPicPr>
          <p:cNvPr id="120" name="Shape 120" descr="Crisis Text Line provides free, 24/7 crisis support over text message in the US. Text OPEN to 741741 to text with a trained Crisis Counselor." title="Crisis Text Line in the News">
            <a:hlinkClick r:id="rId3"/>
          </p:cNvPr>
          <p:cNvPicPr preferRelativeResize="0"/>
          <p:nvPr/>
        </p:nvPicPr>
        <p:blipFill>
          <a:blip r:embed="rId4">
            <a:alphaModFix/>
          </a:blip>
          <a:stretch>
            <a:fillRect/>
          </a:stretch>
        </p:blipFill>
        <p:spPr>
          <a:xfrm>
            <a:off x="1625425" y="361825"/>
            <a:ext cx="5893126" cy="4419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0" y="343475"/>
            <a:ext cx="9144000" cy="3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D1C24"/>
                </a:solidFill>
                <a:latin typeface="Proxima Nova"/>
                <a:ea typeface="Proxima Nova"/>
                <a:cs typeface="Proxima Nova"/>
                <a:sym typeface="Proxima Nova"/>
              </a:rPr>
              <a:t>Corporate Partnerships</a:t>
            </a:r>
            <a:endParaRPr sz="3600"/>
          </a:p>
        </p:txBody>
      </p:sp>
      <p:pic>
        <p:nvPicPr>
          <p:cNvPr id="273" name="Shape 273"/>
          <p:cNvPicPr preferRelativeResize="0"/>
          <p:nvPr/>
        </p:nvPicPr>
        <p:blipFill>
          <a:blip r:embed="rId3">
            <a:alphaModFix/>
          </a:blip>
          <a:stretch>
            <a:fillRect/>
          </a:stretch>
        </p:blipFill>
        <p:spPr>
          <a:xfrm>
            <a:off x="4394856" y="1144375"/>
            <a:ext cx="2011369" cy="3437150"/>
          </a:xfrm>
          <a:prstGeom prst="rect">
            <a:avLst/>
          </a:prstGeom>
          <a:noFill/>
          <a:ln>
            <a:noFill/>
          </a:ln>
        </p:spPr>
      </p:pic>
      <p:pic>
        <p:nvPicPr>
          <p:cNvPr id="274" name="Shape 274" descr="Screen showing &quot;&quot;Someone saw your posts and thinks you might be going through a difficult time. If you need support, we'd like to help.&quot; and a list of resources."/>
          <p:cNvPicPr preferRelativeResize="0"/>
          <p:nvPr/>
        </p:nvPicPr>
        <p:blipFill rotWithShape="1">
          <a:blip r:embed="rId4">
            <a:alphaModFix/>
          </a:blip>
          <a:srcRect l="50416" t="10774" r="9103" b="10578"/>
          <a:stretch/>
        </p:blipFill>
        <p:spPr>
          <a:xfrm>
            <a:off x="6634775" y="1068175"/>
            <a:ext cx="1962151" cy="3568176"/>
          </a:xfrm>
          <a:prstGeom prst="rect">
            <a:avLst/>
          </a:prstGeom>
          <a:noFill/>
          <a:ln>
            <a:noFill/>
          </a:ln>
        </p:spPr>
      </p:pic>
      <p:pic>
        <p:nvPicPr>
          <p:cNvPr id="275" name="Shape 275"/>
          <p:cNvPicPr preferRelativeResize="0"/>
          <p:nvPr/>
        </p:nvPicPr>
        <p:blipFill>
          <a:blip r:embed="rId5">
            <a:alphaModFix/>
          </a:blip>
          <a:stretch>
            <a:fillRect/>
          </a:stretch>
        </p:blipFill>
        <p:spPr>
          <a:xfrm>
            <a:off x="214350" y="1220175"/>
            <a:ext cx="4075599" cy="2802449"/>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44463"/>
            <a:ext cx="8229600" cy="56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ED1C24"/>
                </a:solidFill>
                <a:latin typeface="Proxima Nova"/>
                <a:ea typeface="Proxima Nova"/>
                <a:cs typeface="Proxima Nova"/>
                <a:sym typeface="Proxima Nova"/>
              </a:rPr>
              <a:t>Presidential Election</a:t>
            </a:r>
            <a:endParaRPr sz="3000">
              <a:solidFill>
                <a:srgbClr val="ED1C24"/>
              </a:solidFill>
              <a:latin typeface="Proxima Nova"/>
              <a:ea typeface="Proxima Nova"/>
              <a:cs typeface="Proxima Nova"/>
              <a:sym typeface="Proxima Nova"/>
            </a:endParaRPr>
          </a:p>
        </p:txBody>
      </p:sp>
      <p:sp>
        <p:nvSpPr>
          <p:cNvPr id="281" name="Shape 281"/>
          <p:cNvSpPr txBox="1">
            <a:spLocks noGrp="1"/>
          </p:cNvSpPr>
          <p:nvPr>
            <p:ph type="title"/>
          </p:nvPr>
        </p:nvSpPr>
        <p:spPr>
          <a:xfrm>
            <a:off x="4319925" y="1333700"/>
            <a:ext cx="4740600" cy="2835600"/>
          </a:xfrm>
          <a:prstGeom prst="rect">
            <a:avLst/>
          </a:prstGeom>
        </p:spPr>
        <p:txBody>
          <a:bodyPr spcFirstLastPara="1" wrap="square" lIns="91425" tIns="91425" rIns="91425" bIns="91425" anchor="t" anchorCtr="0">
            <a:noAutofit/>
          </a:bodyPr>
          <a:lstStyle/>
          <a:p>
            <a:pPr marL="457200" lvl="0" indent="-355600" rtl="0">
              <a:lnSpc>
                <a:spcPct val="150000"/>
              </a:lnSpc>
              <a:spcBef>
                <a:spcPts val="0"/>
              </a:spcBef>
              <a:spcAft>
                <a:spcPts val="0"/>
              </a:spcAft>
              <a:buClr>
                <a:srgbClr val="666666"/>
              </a:buClr>
              <a:buSzPts val="2000"/>
              <a:buFont typeface="Proxima Nova"/>
              <a:buChar char="-"/>
            </a:pPr>
            <a:r>
              <a:rPr lang="en" sz="2000" b="0">
                <a:solidFill>
                  <a:srgbClr val="666666"/>
                </a:solidFill>
                <a:latin typeface="Proxima Nova"/>
                <a:ea typeface="Proxima Nova"/>
                <a:cs typeface="Proxima Nova"/>
                <a:sym typeface="Proxima Nova"/>
              </a:rPr>
              <a:t>4x our normal volume</a:t>
            </a:r>
            <a:endParaRPr sz="2000" b="0">
              <a:solidFill>
                <a:srgbClr val="666666"/>
              </a:solidFill>
              <a:latin typeface="Proxima Nova"/>
              <a:ea typeface="Proxima Nova"/>
              <a:cs typeface="Proxima Nova"/>
              <a:sym typeface="Proxima Nova"/>
            </a:endParaRPr>
          </a:p>
          <a:p>
            <a:pPr marL="457200" lvl="0" indent="-355600" rtl="0">
              <a:lnSpc>
                <a:spcPct val="150000"/>
              </a:lnSpc>
              <a:spcBef>
                <a:spcPts val="0"/>
              </a:spcBef>
              <a:spcAft>
                <a:spcPts val="0"/>
              </a:spcAft>
              <a:buClr>
                <a:srgbClr val="666666"/>
              </a:buClr>
              <a:buSzPts val="2000"/>
              <a:buFont typeface="Proxima Nova"/>
              <a:buChar char="-"/>
            </a:pPr>
            <a:r>
              <a:rPr lang="en" sz="2000" b="0">
                <a:solidFill>
                  <a:srgbClr val="666666"/>
                </a:solidFill>
                <a:latin typeface="Proxima Nova"/>
                <a:ea typeface="Proxima Nova"/>
                <a:cs typeface="Proxima Nova"/>
                <a:sym typeface="Proxima Nova"/>
              </a:rPr>
              <a:t>Most common association with “scared” was </a:t>
            </a:r>
            <a:r>
              <a:rPr lang="en" sz="2000">
                <a:solidFill>
                  <a:srgbClr val="666666"/>
                </a:solidFill>
                <a:latin typeface="Proxima Nova"/>
                <a:ea typeface="Proxima Nova"/>
                <a:cs typeface="Proxima Nova"/>
                <a:sym typeface="Proxima Nova"/>
              </a:rPr>
              <a:t>LGBTQ issues</a:t>
            </a:r>
            <a:endParaRPr sz="2000">
              <a:solidFill>
                <a:srgbClr val="666666"/>
              </a:solidFill>
              <a:latin typeface="Proxima Nova"/>
              <a:ea typeface="Proxima Nova"/>
              <a:cs typeface="Proxima Nova"/>
              <a:sym typeface="Proxima Nova"/>
            </a:endParaRPr>
          </a:p>
          <a:p>
            <a:pPr marL="457200" lvl="0" indent="-355600" rtl="0">
              <a:lnSpc>
                <a:spcPct val="150000"/>
              </a:lnSpc>
              <a:spcBef>
                <a:spcPts val="0"/>
              </a:spcBef>
              <a:spcAft>
                <a:spcPts val="0"/>
              </a:spcAft>
              <a:buClr>
                <a:srgbClr val="666666"/>
              </a:buClr>
              <a:buSzPts val="2000"/>
              <a:buFont typeface="Proxima Nova"/>
              <a:buChar char="-"/>
            </a:pPr>
            <a:r>
              <a:rPr lang="en" sz="2000" b="0">
                <a:solidFill>
                  <a:srgbClr val="666666"/>
                </a:solidFill>
                <a:latin typeface="Proxima Nova"/>
                <a:ea typeface="Proxima Nova"/>
                <a:cs typeface="Proxima Nova"/>
                <a:sym typeface="Proxima Nova"/>
              </a:rPr>
              <a:t>5% mentioned anxiety about </a:t>
            </a:r>
            <a:r>
              <a:rPr lang="en" sz="2000">
                <a:solidFill>
                  <a:srgbClr val="666666"/>
                </a:solidFill>
                <a:latin typeface="Proxima Nova"/>
                <a:ea typeface="Proxima Nova"/>
                <a:cs typeface="Proxima Nova"/>
                <a:sym typeface="Proxima Nova"/>
              </a:rPr>
              <a:t>family disagreements</a:t>
            </a:r>
            <a:endParaRPr sz="2000">
              <a:solidFill>
                <a:srgbClr val="666666"/>
              </a:solidFill>
              <a:latin typeface="Proxima Nova"/>
              <a:ea typeface="Proxima Nova"/>
              <a:cs typeface="Proxima Nova"/>
              <a:sym typeface="Proxima Nova"/>
            </a:endParaRPr>
          </a:p>
          <a:p>
            <a:pPr marL="457200" lvl="0" indent="-355600" rtl="0">
              <a:lnSpc>
                <a:spcPct val="150000"/>
              </a:lnSpc>
              <a:spcBef>
                <a:spcPts val="0"/>
              </a:spcBef>
              <a:spcAft>
                <a:spcPts val="0"/>
              </a:spcAft>
              <a:buClr>
                <a:srgbClr val="666666"/>
              </a:buClr>
              <a:buSzPts val="2000"/>
              <a:buFont typeface="Proxima Nova"/>
              <a:buChar char="-"/>
            </a:pPr>
            <a:r>
              <a:rPr lang="en" sz="2000" b="0">
                <a:solidFill>
                  <a:srgbClr val="666666"/>
                </a:solidFill>
                <a:latin typeface="Proxima Nova"/>
                <a:ea typeface="Proxima Nova"/>
                <a:cs typeface="Proxima Nova"/>
                <a:sym typeface="Proxima Nova"/>
              </a:rPr>
              <a:t>2.2% mentioned </a:t>
            </a:r>
            <a:r>
              <a:rPr lang="en" sz="2000">
                <a:solidFill>
                  <a:srgbClr val="666666"/>
                </a:solidFill>
                <a:latin typeface="Proxima Nova"/>
                <a:ea typeface="Proxima Nova"/>
                <a:cs typeface="Proxima Nova"/>
                <a:sym typeface="Proxima Nova"/>
              </a:rPr>
              <a:t>immigration</a:t>
            </a:r>
            <a:endParaRPr sz="2000">
              <a:solidFill>
                <a:srgbClr val="666666"/>
              </a:solidFill>
              <a:latin typeface="Proxima Nova"/>
              <a:ea typeface="Proxima Nova"/>
              <a:cs typeface="Proxima Nova"/>
              <a:sym typeface="Proxima Nova"/>
            </a:endParaRPr>
          </a:p>
        </p:txBody>
      </p:sp>
      <p:pic>
        <p:nvPicPr>
          <p:cNvPr id="282" name="Shape 282"/>
          <p:cNvPicPr preferRelativeResize="0"/>
          <p:nvPr/>
        </p:nvPicPr>
        <p:blipFill>
          <a:blip r:embed="rId3">
            <a:alphaModFix/>
          </a:blip>
          <a:stretch>
            <a:fillRect/>
          </a:stretch>
        </p:blipFill>
        <p:spPr>
          <a:xfrm>
            <a:off x="556425" y="1403623"/>
            <a:ext cx="3486500" cy="2488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0" y="343475"/>
            <a:ext cx="9144000" cy="3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D1C24"/>
                </a:solidFill>
                <a:latin typeface="Proxima Nova"/>
                <a:ea typeface="Proxima Nova"/>
                <a:cs typeface="Proxima Nova"/>
                <a:sym typeface="Proxima Nova"/>
              </a:rPr>
              <a:t>Partners</a:t>
            </a:r>
            <a:endParaRPr sz="3600"/>
          </a:p>
        </p:txBody>
      </p:sp>
      <p:pic>
        <p:nvPicPr>
          <p:cNvPr id="288" name="Shape 288"/>
          <p:cNvPicPr preferRelativeResize="0"/>
          <p:nvPr/>
        </p:nvPicPr>
        <p:blipFill>
          <a:blip r:embed="rId3">
            <a:alphaModFix/>
          </a:blip>
          <a:stretch>
            <a:fillRect/>
          </a:stretch>
        </p:blipFill>
        <p:spPr>
          <a:xfrm>
            <a:off x="6307950" y="3625063"/>
            <a:ext cx="2409825" cy="1009650"/>
          </a:xfrm>
          <a:prstGeom prst="rect">
            <a:avLst/>
          </a:prstGeom>
          <a:noFill/>
          <a:ln>
            <a:noFill/>
          </a:ln>
        </p:spPr>
      </p:pic>
      <p:pic>
        <p:nvPicPr>
          <p:cNvPr id="289" name="Shape 289"/>
          <p:cNvPicPr preferRelativeResize="0"/>
          <p:nvPr/>
        </p:nvPicPr>
        <p:blipFill>
          <a:blip r:embed="rId4">
            <a:alphaModFix/>
          </a:blip>
          <a:stretch>
            <a:fillRect/>
          </a:stretch>
        </p:blipFill>
        <p:spPr>
          <a:xfrm>
            <a:off x="802625" y="4067238"/>
            <a:ext cx="1714500" cy="647700"/>
          </a:xfrm>
          <a:prstGeom prst="rect">
            <a:avLst/>
          </a:prstGeom>
          <a:noFill/>
          <a:ln>
            <a:noFill/>
          </a:ln>
        </p:spPr>
      </p:pic>
      <p:pic>
        <p:nvPicPr>
          <p:cNvPr id="290" name="Shape 290"/>
          <p:cNvPicPr preferRelativeResize="0"/>
          <p:nvPr/>
        </p:nvPicPr>
        <p:blipFill>
          <a:blip r:embed="rId5">
            <a:alphaModFix/>
          </a:blip>
          <a:stretch>
            <a:fillRect/>
          </a:stretch>
        </p:blipFill>
        <p:spPr>
          <a:xfrm>
            <a:off x="2719088" y="1308488"/>
            <a:ext cx="1266825" cy="1524000"/>
          </a:xfrm>
          <a:prstGeom prst="rect">
            <a:avLst/>
          </a:prstGeom>
          <a:noFill/>
          <a:ln>
            <a:noFill/>
          </a:ln>
        </p:spPr>
      </p:pic>
      <p:pic>
        <p:nvPicPr>
          <p:cNvPr id="291" name="Shape 291"/>
          <p:cNvPicPr preferRelativeResize="0"/>
          <p:nvPr/>
        </p:nvPicPr>
        <p:blipFill>
          <a:blip r:embed="rId6">
            <a:alphaModFix/>
          </a:blip>
          <a:stretch>
            <a:fillRect/>
          </a:stretch>
        </p:blipFill>
        <p:spPr>
          <a:xfrm>
            <a:off x="3625980" y="3321209"/>
            <a:ext cx="1453579" cy="1617363"/>
          </a:xfrm>
          <a:prstGeom prst="rect">
            <a:avLst/>
          </a:prstGeom>
          <a:noFill/>
          <a:ln>
            <a:noFill/>
          </a:ln>
        </p:spPr>
      </p:pic>
      <p:pic>
        <p:nvPicPr>
          <p:cNvPr id="292" name="Shape 292"/>
          <p:cNvPicPr preferRelativeResize="0"/>
          <p:nvPr/>
        </p:nvPicPr>
        <p:blipFill>
          <a:blip r:embed="rId7">
            <a:alphaModFix/>
          </a:blip>
          <a:stretch>
            <a:fillRect/>
          </a:stretch>
        </p:blipFill>
        <p:spPr>
          <a:xfrm>
            <a:off x="6188413" y="1183271"/>
            <a:ext cx="2648900" cy="794675"/>
          </a:xfrm>
          <a:prstGeom prst="rect">
            <a:avLst/>
          </a:prstGeom>
          <a:noFill/>
          <a:ln>
            <a:noFill/>
          </a:ln>
        </p:spPr>
      </p:pic>
      <p:pic>
        <p:nvPicPr>
          <p:cNvPr id="293" name="Shape 293"/>
          <p:cNvPicPr preferRelativeResize="0"/>
          <p:nvPr/>
        </p:nvPicPr>
        <p:blipFill>
          <a:blip r:embed="rId8">
            <a:alphaModFix/>
          </a:blip>
          <a:stretch>
            <a:fillRect/>
          </a:stretch>
        </p:blipFill>
        <p:spPr>
          <a:xfrm>
            <a:off x="696650" y="575388"/>
            <a:ext cx="1453577" cy="1453577"/>
          </a:xfrm>
          <a:prstGeom prst="rect">
            <a:avLst/>
          </a:prstGeom>
          <a:noFill/>
          <a:ln>
            <a:noFill/>
          </a:ln>
        </p:spPr>
      </p:pic>
      <p:pic>
        <p:nvPicPr>
          <p:cNvPr id="294" name="Shape 294"/>
          <p:cNvPicPr preferRelativeResize="0"/>
          <p:nvPr/>
        </p:nvPicPr>
        <p:blipFill>
          <a:blip r:embed="rId9">
            <a:alphaModFix/>
          </a:blip>
          <a:stretch>
            <a:fillRect/>
          </a:stretch>
        </p:blipFill>
        <p:spPr>
          <a:xfrm>
            <a:off x="285425" y="2676375"/>
            <a:ext cx="1652205" cy="507850"/>
          </a:xfrm>
          <a:prstGeom prst="rect">
            <a:avLst/>
          </a:prstGeom>
          <a:noFill/>
          <a:ln>
            <a:noFill/>
          </a:ln>
        </p:spPr>
      </p:pic>
      <p:pic>
        <p:nvPicPr>
          <p:cNvPr id="295" name="Shape 295"/>
          <p:cNvPicPr preferRelativeResize="0"/>
          <p:nvPr/>
        </p:nvPicPr>
        <p:blipFill rotWithShape="1">
          <a:blip r:embed="rId10">
            <a:alphaModFix/>
          </a:blip>
          <a:srcRect l="15201" t="257209" r="25672" b="-257209"/>
          <a:stretch/>
        </p:blipFill>
        <p:spPr>
          <a:xfrm>
            <a:off x="5231950" y="4219650"/>
            <a:ext cx="1940125" cy="771450"/>
          </a:xfrm>
          <a:prstGeom prst="rect">
            <a:avLst/>
          </a:prstGeom>
          <a:noFill/>
          <a:ln>
            <a:noFill/>
          </a:ln>
        </p:spPr>
      </p:pic>
      <p:pic>
        <p:nvPicPr>
          <p:cNvPr id="296" name="Shape 296"/>
          <p:cNvPicPr preferRelativeResize="0"/>
          <p:nvPr/>
        </p:nvPicPr>
        <p:blipFill rotWithShape="1">
          <a:blip r:embed="rId10">
            <a:alphaModFix/>
          </a:blip>
          <a:srcRect r="36748"/>
          <a:stretch/>
        </p:blipFill>
        <p:spPr>
          <a:xfrm>
            <a:off x="4512675" y="2095500"/>
            <a:ext cx="2409825" cy="95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p:nvPr/>
        </p:nvSpPr>
        <p:spPr>
          <a:xfrm>
            <a:off x="0" y="0"/>
            <a:ext cx="9144000" cy="5143500"/>
          </a:xfrm>
          <a:prstGeom prst="rect">
            <a:avLst/>
          </a:prstGeom>
          <a:solidFill>
            <a:srgbClr val="ED1C2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02" name="Shape 302"/>
          <p:cNvSpPr txBox="1">
            <a:spLocks noGrp="1"/>
          </p:cNvSpPr>
          <p:nvPr>
            <p:ph type="body" idx="1"/>
          </p:nvPr>
        </p:nvSpPr>
        <p:spPr>
          <a:xfrm>
            <a:off x="457200" y="440400"/>
            <a:ext cx="8229600" cy="1950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7200" b="1">
                <a:solidFill>
                  <a:srgbClr val="FFFFFF"/>
                </a:solidFill>
                <a:latin typeface="Proxima Nova"/>
                <a:ea typeface="Proxima Nova"/>
                <a:cs typeface="Proxima Nova"/>
                <a:sym typeface="Proxima Nova"/>
              </a:rPr>
              <a:t>Thank You!</a:t>
            </a:r>
            <a:endParaRPr sz="7200" b="1">
              <a:solidFill>
                <a:srgbClr val="FFFFFF"/>
              </a:solidFill>
              <a:latin typeface="Proxima Nova"/>
              <a:ea typeface="Proxima Nova"/>
              <a:cs typeface="Proxima Nova"/>
              <a:sym typeface="Proxima Nova"/>
            </a:endParaRPr>
          </a:p>
        </p:txBody>
      </p:sp>
      <p:sp>
        <p:nvSpPr>
          <p:cNvPr id="303" name="Shape 303"/>
          <p:cNvSpPr txBox="1">
            <a:spLocks noGrp="1"/>
          </p:cNvSpPr>
          <p:nvPr>
            <p:ph type="body" idx="1"/>
          </p:nvPr>
        </p:nvSpPr>
        <p:spPr>
          <a:xfrm>
            <a:off x="406200" y="3302920"/>
            <a:ext cx="8229600" cy="132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FFFFFF"/>
                </a:solidFill>
                <a:latin typeface="Proxima Nova"/>
                <a:ea typeface="Proxima Nova"/>
                <a:cs typeface="Proxima Nova"/>
                <a:sym typeface="Proxima Nova"/>
              </a:rPr>
              <a:t>In crisis? Text MHA to 741741</a:t>
            </a:r>
            <a:endParaRPr sz="3600" b="1">
              <a:solidFill>
                <a:srgbClr val="FFFFFF"/>
              </a:solidFill>
              <a:latin typeface="Proxima Nova"/>
              <a:ea typeface="Proxima Nova"/>
              <a:cs typeface="Proxima Nova"/>
              <a:sym typeface="Proxima Nova"/>
            </a:endParaRPr>
          </a:p>
          <a:p>
            <a:pPr marL="0" lvl="0" indent="0" rtl="0">
              <a:spcBef>
                <a:spcPts val="0"/>
              </a:spcBef>
              <a:spcAft>
                <a:spcPts val="0"/>
              </a:spcAft>
              <a:buNone/>
            </a:pPr>
            <a:r>
              <a:rPr lang="en" sz="3600" b="1">
                <a:solidFill>
                  <a:srgbClr val="FFFFFF"/>
                </a:solidFill>
                <a:latin typeface="Proxima Nova"/>
                <a:ea typeface="Proxima Nova"/>
                <a:cs typeface="Proxima Nova"/>
                <a:sym typeface="Proxima Nova"/>
              </a:rPr>
              <a:t>Volunteer: crisistextline.org/volunteer</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800" b="1">
              <a:solidFill>
                <a:srgbClr val="FFFFFF"/>
              </a:solidFill>
              <a:latin typeface="Proxima Nova"/>
              <a:ea typeface="Proxima Nova"/>
              <a:cs typeface="Proxima Nova"/>
              <a:sym typeface="Proxima Nova"/>
            </a:endParaRPr>
          </a:p>
        </p:txBody>
      </p:sp>
      <p:cxnSp>
        <p:nvCxnSpPr>
          <p:cNvPr id="304" name="Shape 304"/>
          <p:cNvCxnSpPr/>
          <p:nvPr/>
        </p:nvCxnSpPr>
        <p:spPr>
          <a:xfrm>
            <a:off x="460950" y="4706850"/>
            <a:ext cx="82221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p:nvPr/>
        </p:nvSpPr>
        <p:spPr>
          <a:xfrm>
            <a:off x="0" y="0"/>
            <a:ext cx="9144000" cy="5143500"/>
          </a:xfrm>
          <a:prstGeom prst="rect">
            <a:avLst/>
          </a:prstGeom>
          <a:solidFill>
            <a:srgbClr val="ED1C2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6" name="Shape 126"/>
          <p:cNvSpPr txBox="1"/>
          <p:nvPr/>
        </p:nvSpPr>
        <p:spPr>
          <a:xfrm>
            <a:off x="398100" y="2115223"/>
            <a:ext cx="8347800" cy="238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FFFF"/>
                </a:solidFill>
                <a:latin typeface="Proxima Nova"/>
                <a:ea typeface="Proxima Nova"/>
                <a:cs typeface="Proxima Nova"/>
                <a:sym typeface="Proxima Nova"/>
              </a:rPr>
              <a:t>How it Works</a:t>
            </a:r>
            <a:endParaRPr sz="7200" b="1">
              <a:solidFill>
                <a:srgbClr val="FFFFFF"/>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350900" y="1462050"/>
            <a:ext cx="6442200" cy="22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ED1C24"/>
                </a:solidFill>
                <a:latin typeface="Proxima Nova"/>
                <a:ea typeface="Proxima Nova"/>
                <a:cs typeface="Proxima Nova"/>
                <a:sym typeface="Proxima Nova"/>
              </a:rPr>
              <a:t>Crisis Text Line provides free, 24/7 support for people in crisis via text.</a:t>
            </a:r>
            <a:endParaRPr sz="36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1350900" y="1462050"/>
            <a:ext cx="6442200" cy="22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ED1C24"/>
                </a:solidFill>
                <a:latin typeface="Proxima Nova"/>
                <a:ea typeface="Proxima Nova"/>
                <a:cs typeface="Proxima Nova"/>
                <a:sym typeface="Proxima Nova"/>
              </a:rPr>
              <a:t>741741</a:t>
            </a:r>
            <a:endParaRPr sz="96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330188"/>
            <a:ext cx="8229600" cy="3813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solidFill>
                  <a:srgbClr val="ED1C24"/>
                </a:solidFill>
                <a:latin typeface="Proxima Nova"/>
                <a:ea typeface="Proxima Nova"/>
                <a:cs typeface="Proxima Nova"/>
                <a:sym typeface="Proxima Nova"/>
              </a:rPr>
              <a:t>Why Text?</a:t>
            </a:r>
            <a:endParaRPr sz="2000">
              <a:solidFill>
                <a:srgbClr val="ED1C24"/>
              </a:solidFill>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Private, comfortable, accessible</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spcBef>
                <a:spcPts val="0"/>
              </a:spcBef>
              <a:spcAft>
                <a:spcPts val="0"/>
              </a:spcAft>
              <a:buNone/>
            </a:pPr>
            <a:r>
              <a:rPr lang="en" sz="2000">
                <a:solidFill>
                  <a:srgbClr val="ED1C24"/>
                </a:solidFill>
                <a:latin typeface="Proxima Nova"/>
                <a:ea typeface="Proxima Nova"/>
                <a:cs typeface="Proxima Nova"/>
                <a:sym typeface="Proxima Nova"/>
              </a:rPr>
              <a:t>Time of Day</a:t>
            </a:r>
            <a:endParaRPr sz="2000" b="0">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⅔ of conversations in ⅓ of the day (8pm - 4am)</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lnSpc>
                <a:spcPct val="115000"/>
              </a:lnSpc>
              <a:spcBef>
                <a:spcPts val="0"/>
              </a:spcBef>
              <a:spcAft>
                <a:spcPts val="0"/>
              </a:spcAft>
              <a:buNone/>
            </a:pPr>
            <a:r>
              <a:rPr lang="en" sz="2000">
                <a:solidFill>
                  <a:srgbClr val="ED1C24"/>
                </a:solidFill>
                <a:latin typeface="Proxima Nova"/>
                <a:ea typeface="Proxima Nova"/>
                <a:cs typeface="Proxima Nova"/>
                <a:sym typeface="Proxima Nova"/>
              </a:rPr>
              <a:t>Demographic</a:t>
            </a:r>
            <a:endParaRPr sz="2000">
              <a:solidFill>
                <a:srgbClr val="ED1C24"/>
              </a:solidFill>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80% of texters are under 25 years old, over-index on serving rural populations</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lnSpc>
                <a:spcPct val="115000"/>
              </a:lnSpc>
              <a:spcBef>
                <a:spcPts val="0"/>
              </a:spcBef>
              <a:spcAft>
                <a:spcPts val="0"/>
              </a:spcAft>
              <a:buNone/>
            </a:pPr>
            <a:endParaRPr sz="2000" b="0">
              <a:latin typeface="Proxima Nova"/>
              <a:ea typeface="Proxima Nova"/>
              <a:cs typeface="Proxima Nova"/>
              <a:sym typeface="Proxima Nova"/>
            </a:endParaRPr>
          </a:p>
          <a:p>
            <a:pPr marL="0" lvl="0" indent="0" rtl="0">
              <a:spcBef>
                <a:spcPts val="0"/>
              </a:spcBef>
              <a:spcAft>
                <a:spcPts val="0"/>
              </a:spcAft>
              <a:buNone/>
            </a:pPr>
            <a:endParaRPr sz="2000">
              <a:solidFill>
                <a:srgbClr val="ED1C24"/>
              </a:solidFill>
              <a:latin typeface="Proxima Nova"/>
              <a:ea typeface="Proxima Nova"/>
              <a:cs typeface="Proxima Nova"/>
              <a:sym typeface="Proxima Nova"/>
            </a:endParaRPr>
          </a:p>
        </p:txBody>
      </p:sp>
      <p:sp>
        <p:nvSpPr>
          <p:cNvPr id="142" name="Shape 142"/>
          <p:cNvSpPr txBox="1"/>
          <p:nvPr/>
        </p:nvSpPr>
        <p:spPr>
          <a:xfrm>
            <a:off x="457200" y="343475"/>
            <a:ext cx="8222100" cy="3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D1C24"/>
                </a:solidFill>
                <a:latin typeface="Proxima Nova"/>
                <a:ea typeface="Proxima Nova"/>
                <a:cs typeface="Proxima Nova"/>
                <a:sym typeface="Proxima Nova"/>
              </a:rPr>
              <a:t>Texting in Crisis</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0" y="0"/>
            <a:ext cx="9144000" cy="5143500"/>
          </a:xfrm>
          <a:prstGeom prst="rect">
            <a:avLst/>
          </a:prstGeom>
          <a:solidFill>
            <a:srgbClr val="ED1C24"/>
          </a:solid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a:p>
        </p:txBody>
      </p:sp>
      <p:pic>
        <p:nvPicPr>
          <p:cNvPr id="148" name="Shape 148"/>
          <p:cNvPicPr preferRelativeResize="0"/>
          <p:nvPr/>
        </p:nvPicPr>
        <p:blipFill>
          <a:blip r:embed="rId3">
            <a:alphaModFix/>
          </a:blip>
          <a:stretch>
            <a:fillRect/>
          </a:stretch>
        </p:blipFill>
        <p:spPr>
          <a:xfrm>
            <a:off x="1427300" y="1708977"/>
            <a:ext cx="6289426" cy="2835598"/>
          </a:xfrm>
          <a:prstGeom prst="rect">
            <a:avLst/>
          </a:prstGeom>
          <a:noFill/>
          <a:ln>
            <a:noFill/>
          </a:ln>
        </p:spPr>
      </p:pic>
      <p:sp>
        <p:nvSpPr>
          <p:cNvPr id="149" name="Shape 149"/>
          <p:cNvSpPr txBox="1"/>
          <p:nvPr/>
        </p:nvSpPr>
        <p:spPr>
          <a:xfrm>
            <a:off x="457200" y="346204"/>
            <a:ext cx="8229600" cy="151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Who are</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Crisis Counselors?</a:t>
            </a:r>
            <a:endParaRPr sz="3600" b="1">
              <a:solidFill>
                <a:srgbClr val="FFFFFF"/>
              </a:solidFill>
              <a:latin typeface="Proxima Nova"/>
              <a:ea typeface="Proxima Nova"/>
              <a:cs typeface="Proxima Nova"/>
              <a:sym typeface="Proxima Nova"/>
            </a:endParaRPr>
          </a:p>
        </p:txBody>
      </p:sp>
      <p:sp>
        <p:nvSpPr>
          <p:cNvPr id="150" name="Shape 150"/>
          <p:cNvSpPr txBox="1"/>
          <p:nvPr/>
        </p:nvSpPr>
        <p:spPr>
          <a:xfrm>
            <a:off x="1841550" y="2868806"/>
            <a:ext cx="8526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Proxima Nova"/>
                <a:ea typeface="Proxima Nova"/>
                <a:cs typeface="Proxima Nova"/>
                <a:sym typeface="Proxima Nova"/>
              </a:rPr>
              <a:t>Mothers</a:t>
            </a:r>
            <a:endParaRPr>
              <a:solidFill>
                <a:srgbClr val="9900FF"/>
              </a:solidFill>
              <a:latin typeface="Proxima Nova"/>
              <a:ea typeface="Proxima Nova"/>
              <a:cs typeface="Proxima Nova"/>
              <a:sym typeface="Proxima Nova"/>
            </a:endParaRPr>
          </a:p>
        </p:txBody>
      </p:sp>
      <p:sp>
        <p:nvSpPr>
          <p:cNvPr id="151" name="Shape 151"/>
          <p:cNvSpPr txBox="1"/>
          <p:nvPr/>
        </p:nvSpPr>
        <p:spPr>
          <a:xfrm>
            <a:off x="1460850" y="4436525"/>
            <a:ext cx="16140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Proxima Nova"/>
                <a:ea typeface="Proxima Nova"/>
                <a:cs typeface="Proxima Nova"/>
                <a:sym typeface="Proxima Nova"/>
              </a:rPr>
              <a:t>Grandmothers</a:t>
            </a:r>
            <a:endParaRPr>
              <a:solidFill>
                <a:srgbClr val="9900FF"/>
              </a:solidFill>
              <a:latin typeface="Proxima Nova"/>
              <a:ea typeface="Proxima Nova"/>
              <a:cs typeface="Proxima Nova"/>
              <a:sym typeface="Proxima Nova"/>
            </a:endParaRPr>
          </a:p>
        </p:txBody>
      </p:sp>
      <p:sp>
        <p:nvSpPr>
          <p:cNvPr id="152" name="Shape 152"/>
          <p:cNvSpPr txBox="1"/>
          <p:nvPr/>
        </p:nvSpPr>
        <p:spPr>
          <a:xfrm>
            <a:off x="3310700" y="2868794"/>
            <a:ext cx="9327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Proxima Nova"/>
                <a:ea typeface="Proxima Nova"/>
                <a:cs typeface="Proxima Nova"/>
                <a:sym typeface="Proxima Nova"/>
              </a:rPr>
              <a:t>Veterans</a:t>
            </a:r>
            <a:endParaRPr>
              <a:solidFill>
                <a:srgbClr val="9900FF"/>
              </a:solidFill>
              <a:latin typeface="Proxima Nova"/>
              <a:ea typeface="Proxima Nova"/>
              <a:cs typeface="Proxima Nova"/>
              <a:sym typeface="Proxima Nova"/>
            </a:endParaRPr>
          </a:p>
        </p:txBody>
      </p:sp>
      <p:sp>
        <p:nvSpPr>
          <p:cNvPr id="153" name="Shape 153"/>
          <p:cNvSpPr txBox="1"/>
          <p:nvPr/>
        </p:nvSpPr>
        <p:spPr>
          <a:xfrm>
            <a:off x="4324750" y="2939253"/>
            <a:ext cx="19104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9900FF"/>
              </a:solidFill>
              <a:latin typeface="Proxima Nova"/>
              <a:ea typeface="Proxima Nova"/>
              <a:cs typeface="Proxima Nova"/>
              <a:sym typeface="Proxima Nova"/>
            </a:endParaRPr>
          </a:p>
        </p:txBody>
      </p:sp>
      <p:sp>
        <p:nvSpPr>
          <p:cNvPr id="154" name="Shape 154"/>
          <p:cNvSpPr txBox="1"/>
          <p:nvPr/>
        </p:nvSpPr>
        <p:spPr>
          <a:xfrm>
            <a:off x="6145350" y="2868794"/>
            <a:ext cx="12813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Proxima Nova"/>
                <a:ea typeface="Proxima Nova"/>
                <a:cs typeface="Proxima Nova"/>
                <a:sym typeface="Proxima Nova"/>
              </a:rPr>
              <a:t>Grandfathers</a:t>
            </a:r>
            <a:endParaRPr>
              <a:solidFill>
                <a:srgbClr val="9900FF"/>
              </a:solidFill>
              <a:latin typeface="Proxima Nova"/>
              <a:ea typeface="Proxima Nova"/>
              <a:cs typeface="Proxima Nova"/>
              <a:sym typeface="Proxima Nova"/>
            </a:endParaRPr>
          </a:p>
        </p:txBody>
      </p:sp>
      <p:sp>
        <p:nvSpPr>
          <p:cNvPr id="155" name="Shape 155"/>
          <p:cNvSpPr txBox="1"/>
          <p:nvPr/>
        </p:nvSpPr>
        <p:spPr>
          <a:xfrm>
            <a:off x="3310700" y="4436528"/>
            <a:ext cx="9327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Proxima Nova"/>
                <a:ea typeface="Proxima Nova"/>
                <a:cs typeface="Proxima Nova"/>
                <a:sym typeface="Proxima Nova"/>
              </a:rPr>
              <a:t>Survivors</a:t>
            </a:r>
            <a:endParaRPr>
              <a:solidFill>
                <a:srgbClr val="9900FF"/>
              </a:solidFill>
              <a:latin typeface="Proxima Nova"/>
              <a:ea typeface="Proxima Nova"/>
              <a:cs typeface="Proxima Nova"/>
              <a:sym typeface="Proxima Nova"/>
            </a:endParaRPr>
          </a:p>
        </p:txBody>
      </p:sp>
      <p:sp>
        <p:nvSpPr>
          <p:cNvPr id="156" name="Shape 156"/>
          <p:cNvSpPr txBox="1"/>
          <p:nvPr/>
        </p:nvSpPr>
        <p:spPr>
          <a:xfrm>
            <a:off x="4367950" y="4436528"/>
            <a:ext cx="18672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latin typeface="Proxima Nova"/>
                <a:ea typeface="Proxima Nova"/>
                <a:cs typeface="Proxima Nova"/>
                <a:sym typeface="Proxima Nova"/>
              </a:rPr>
              <a:t>Deaf/Hard of Hearing</a:t>
            </a:r>
            <a:endParaRPr>
              <a:solidFill>
                <a:srgbClr val="9900FF"/>
              </a:solidFill>
              <a:latin typeface="Proxima Nova"/>
              <a:ea typeface="Proxima Nova"/>
              <a:cs typeface="Proxima Nova"/>
              <a:sym typeface="Proxima Nova"/>
            </a:endParaRPr>
          </a:p>
          <a:p>
            <a:pPr marL="0" lvl="0" indent="0" algn="ctr" rtl="0">
              <a:spcBef>
                <a:spcPts val="0"/>
              </a:spcBef>
              <a:spcAft>
                <a:spcPts val="0"/>
              </a:spcAft>
              <a:buNone/>
            </a:pPr>
            <a:endParaRPr>
              <a:solidFill>
                <a:srgbClr val="FFFFFF"/>
              </a:solidFill>
              <a:latin typeface="Proxima Nova"/>
              <a:ea typeface="Proxima Nova"/>
              <a:cs typeface="Proxima Nova"/>
              <a:sym typeface="Proxima Nova"/>
            </a:endParaRPr>
          </a:p>
        </p:txBody>
      </p:sp>
      <p:sp>
        <p:nvSpPr>
          <p:cNvPr id="157" name="Shape 157"/>
          <p:cNvSpPr txBox="1"/>
          <p:nvPr/>
        </p:nvSpPr>
        <p:spPr>
          <a:xfrm>
            <a:off x="6406800" y="4436516"/>
            <a:ext cx="8526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Proxima Nova"/>
                <a:ea typeface="Proxima Nova"/>
                <a:cs typeface="Proxima Nova"/>
                <a:sym typeface="Proxima Nova"/>
              </a:rPr>
              <a:t>Fathers</a:t>
            </a:r>
            <a:endParaRPr>
              <a:solidFill>
                <a:srgbClr val="9900FF"/>
              </a:solidFill>
              <a:latin typeface="Proxima Nova"/>
              <a:ea typeface="Proxima Nova"/>
              <a:cs typeface="Proxima Nova"/>
              <a:sym typeface="Proxima Nova"/>
            </a:endParaRPr>
          </a:p>
        </p:txBody>
      </p:sp>
      <p:sp>
        <p:nvSpPr>
          <p:cNvPr id="158" name="Shape 158"/>
          <p:cNvSpPr txBox="1"/>
          <p:nvPr/>
        </p:nvSpPr>
        <p:spPr>
          <a:xfrm>
            <a:off x="4526950" y="2868794"/>
            <a:ext cx="15492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Proxima Nova"/>
                <a:ea typeface="Proxima Nova"/>
                <a:cs typeface="Proxima Nova"/>
                <a:sym typeface="Proxima Nova"/>
              </a:rPr>
              <a:t>College Students</a:t>
            </a:r>
            <a:endParaRPr>
              <a:solidFill>
                <a:srgbClr val="9900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457200" y="244463"/>
            <a:ext cx="8229600" cy="5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ED1C24"/>
                </a:solidFill>
                <a:latin typeface="Proxima Nova"/>
                <a:ea typeface="Proxima Nova"/>
                <a:cs typeface="Proxima Nova"/>
                <a:sym typeface="Proxima Nova"/>
              </a:rPr>
              <a:t>Counselor Training</a:t>
            </a:r>
            <a:endParaRPr sz="3000" b="1">
              <a:solidFill>
                <a:srgbClr val="ED1C24"/>
              </a:solidFill>
              <a:latin typeface="Proxima Nova"/>
              <a:ea typeface="Proxima Nova"/>
              <a:cs typeface="Proxima Nova"/>
              <a:sym typeface="Proxima Nova"/>
            </a:endParaRPr>
          </a:p>
        </p:txBody>
      </p:sp>
      <p:sp>
        <p:nvSpPr>
          <p:cNvPr id="164" name="Shape 164"/>
          <p:cNvSpPr txBox="1">
            <a:spLocks noGrp="1"/>
          </p:cNvSpPr>
          <p:nvPr>
            <p:ph type="title"/>
          </p:nvPr>
        </p:nvSpPr>
        <p:spPr>
          <a:xfrm>
            <a:off x="457200" y="895825"/>
            <a:ext cx="6971100" cy="3533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solidFill>
                  <a:srgbClr val="ED1C24"/>
                </a:solidFill>
                <a:latin typeface="Proxima Nova"/>
                <a:ea typeface="Proxima Nova"/>
                <a:cs typeface="Proxima Nova"/>
                <a:sym typeface="Proxima Nova"/>
              </a:rPr>
              <a:t>Rigorous Application </a:t>
            </a:r>
            <a:endParaRPr sz="2000">
              <a:solidFill>
                <a:srgbClr val="ED1C24"/>
              </a:solidFill>
              <a:latin typeface="Proxima Nova"/>
              <a:ea typeface="Proxima Nova"/>
              <a:cs typeface="Proxima Nova"/>
              <a:sym typeface="Proxima Nova"/>
            </a:endParaRPr>
          </a:p>
          <a:p>
            <a:pPr marL="0" lvl="0" indent="0" rtl="0">
              <a:spcBef>
                <a:spcPts val="0"/>
              </a:spcBef>
              <a:spcAft>
                <a:spcPts val="0"/>
              </a:spcAft>
              <a:buNone/>
            </a:pPr>
            <a:r>
              <a:rPr lang="en" sz="2000" b="0">
                <a:solidFill>
                  <a:srgbClr val="606060"/>
                </a:solidFill>
                <a:latin typeface="Proxima Nova"/>
                <a:ea typeface="Proxima Nova"/>
                <a:cs typeface="Proxima Nova"/>
                <a:sym typeface="Proxima Nova"/>
              </a:rPr>
              <a:t>Only ⅓ of people who apply become Crisis Counselors</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Clr>
                <a:schemeClr val="dk1"/>
              </a:buClr>
              <a:buSzPts val="1100"/>
              <a:buFont typeface="Arial"/>
              <a:buNone/>
            </a:pPr>
            <a:endParaRPr sz="2000" b="0">
              <a:solidFill>
                <a:srgbClr val="606060"/>
              </a:solidFill>
              <a:latin typeface="Proxima Nova"/>
              <a:ea typeface="Proxima Nova"/>
              <a:cs typeface="Proxima Nova"/>
              <a:sym typeface="Proxima Nova"/>
            </a:endParaRPr>
          </a:p>
          <a:p>
            <a:pPr marL="0" lvl="0" indent="0" rtl="0">
              <a:spcBef>
                <a:spcPts val="0"/>
              </a:spcBef>
              <a:spcAft>
                <a:spcPts val="0"/>
              </a:spcAft>
              <a:buNone/>
            </a:pPr>
            <a:r>
              <a:rPr lang="en" sz="2000">
                <a:solidFill>
                  <a:srgbClr val="ED1C24"/>
                </a:solidFill>
                <a:latin typeface="Proxima Nova"/>
                <a:ea typeface="Proxima Nova"/>
                <a:cs typeface="Proxima Nova"/>
                <a:sym typeface="Proxima Nova"/>
              </a:rPr>
              <a:t>34-Hour Training</a:t>
            </a:r>
            <a:endParaRPr sz="2000">
              <a:solidFill>
                <a:srgbClr val="ED1C24"/>
              </a:solidFill>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Video modules, quizzes, live roleplay, live observation</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Active &amp; reflective listening, suicidal risk assessment, collaborative problem solving</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solidFill>
                <a:srgbClr val="606060"/>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2000">
                <a:solidFill>
                  <a:srgbClr val="ED1C24"/>
                </a:solidFill>
                <a:latin typeface="Proxima Nova"/>
                <a:ea typeface="Proxima Nova"/>
                <a:cs typeface="Proxima Nova"/>
                <a:sym typeface="Proxima Nova"/>
              </a:rPr>
              <a:t>Training Advisors</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r>
              <a:rPr lang="en" sz="2000" b="0">
                <a:solidFill>
                  <a:srgbClr val="606060"/>
                </a:solidFill>
                <a:latin typeface="Proxima Nova"/>
                <a:ea typeface="Proxima Nova"/>
                <a:cs typeface="Proxima Nova"/>
                <a:sym typeface="Proxima Nova"/>
              </a:rPr>
              <a:t>Reviewed by American Foundation for Suicide Prevention, National Domestic Violence Hotline, RAINN, NEDA</a:t>
            </a: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Clr>
                <a:schemeClr val="dk1"/>
              </a:buClr>
              <a:buSzPts val="1100"/>
              <a:buFont typeface="Arial"/>
              <a:buNone/>
            </a:pPr>
            <a:endParaRPr sz="2000" b="0">
              <a:solidFill>
                <a:srgbClr val="606060"/>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2000">
              <a:solidFill>
                <a:srgbClr val="ED1C24"/>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1" y="292625"/>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FF0000"/>
              </a:buClr>
              <a:buFont typeface="Cantarell"/>
              <a:buNone/>
            </a:pPr>
            <a:r>
              <a:rPr lang="en" sz="2000" b="1" i="0" u="none" strike="noStrike" cap="none">
                <a:solidFill>
                  <a:srgbClr val="FF0000"/>
                </a:solidFill>
                <a:latin typeface="Proxima Nova"/>
                <a:ea typeface="Proxima Nova"/>
                <a:cs typeface="Proxima Nova"/>
                <a:sym typeface="Proxima Nova"/>
              </a:rPr>
              <a:t>Ladder-Up Risk Assessment: A Visual Aid</a:t>
            </a:r>
            <a:endParaRPr sz="2000" b="1" i="0" u="none" strike="noStrike" cap="none">
              <a:solidFill>
                <a:srgbClr val="FF0000"/>
              </a:solidFill>
              <a:latin typeface="Proxima Nova"/>
              <a:ea typeface="Proxima Nova"/>
              <a:cs typeface="Proxima Nova"/>
              <a:sym typeface="Proxima Nova"/>
            </a:endParaRPr>
          </a:p>
        </p:txBody>
      </p:sp>
      <p:pic>
        <p:nvPicPr>
          <p:cNvPr id="170" name="Shape 170"/>
          <p:cNvPicPr preferRelativeResize="0"/>
          <p:nvPr/>
        </p:nvPicPr>
        <p:blipFill rotWithShape="1">
          <a:blip r:embed="rId3">
            <a:alphaModFix/>
          </a:blip>
          <a:srcRect/>
          <a:stretch/>
        </p:blipFill>
        <p:spPr>
          <a:xfrm>
            <a:off x="145788" y="4074257"/>
            <a:ext cx="2309100" cy="1002300"/>
          </a:xfrm>
          <a:prstGeom prst="rect">
            <a:avLst/>
          </a:prstGeom>
          <a:noFill/>
          <a:ln w="9525" cap="flat" cmpd="sng">
            <a:solidFill>
              <a:srgbClr val="FFFFFF"/>
            </a:solidFill>
            <a:prstDash val="solid"/>
            <a:round/>
            <a:headEnd type="none" w="sm" len="sm"/>
            <a:tailEnd type="none" w="sm" len="sm"/>
          </a:ln>
        </p:spPr>
      </p:pic>
      <p:pic>
        <p:nvPicPr>
          <p:cNvPr id="171" name="Shape 171"/>
          <p:cNvPicPr preferRelativeResize="0"/>
          <p:nvPr/>
        </p:nvPicPr>
        <p:blipFill rotWithShape="1">
          <a:blip r:embed="rId4">
            <a:alphaModFix/>
          </a:blip>
          <a:srcRect/>
          <a:stretch/>
        </p:blipFill>
        <p:spPr>
          <a:xfrm>
            <a:off x="2177806" y="3049750"/>
            <a:ext cx="2324400" cy="1002300"/>
          </a:xfrm>
          <a:prstGeom prst="rect">
            <a:avLst/>
          </a:prstGeom>
          <a:noFill/>
          <a:ln>
            <a:noFill/>
          </a:ln>
        </p:spPr>
      </p:pic>
      <p:pic>
        <p:nvPicPr>
          <p:cNvPr id="172" name="Shape 172"/>
          <p:cNvPicPr preferRelativeResize="0"/>
          <p:nvPr/>
        </p:nvPicPr>
        <p:blipFill rotWithShape="1">
          <a:blip r:embed="rId5">
            <a:alphaModFix/>
          </a:blip>
          <a:srcRect/>
          <a:stretch/>
        </p:blipFill>
        <p:spPr>
          <a:xfrm>
            <a:off x="4222488" y="2027948"/>
            <a:ext cx="2324400" cy="1002300"/>
          </a:xfrm>
          <a:prstGeom prst="rect">
            <a:avLst/>
          </a:prstGeom>
          <a:noFill/>
          <a:ln>
            <a:noFill/>
          </a:ln>
        </p:spPr>
      </p:pic>
      <p:pic>
        <p:nvPicPr>
          <p:cNvPr id="173" name="Shape 173"/>
          <p:cNvPicPr preferRelativeResize="0"/>
          <p:nvPr/>
        </p:nvPicPr>
        <p:blipFill rotWithShape="1">
          <a:blip r:embed="rId6">
            <a:alphaModFix/>
          </a:blip>
          <a:srcRect/>
          <a:stretch/>
        </p:blipFill>
        <p:spPr>
          <a:xfrm>
            <a:off x="6282566" y="1007520"/>
            <a:ext cx="2324400" cy="1002300"/>
          </a:xfrm>
          <a:prstGeom prst="rect">
            <a:avLst/>
          </a:prstGeom>
          <a:noFill/>
          <a:ln>
            <a:noFill/>
          </a:ln>
        </p:spPr>
      </p:pic>
      <p:pic>
        <p:nvPicPr>
          <p:cNvPr id="174" name="Shape 174"/>
          <p:cNvPicPr preferRelativeResize="0"/>
          <p:nvPr/>
        </p:nvPicPr>
        <p:blipFill rotWithShape="1">
          <a:blip r:embed="rId7">
            <a:alphaModFix/>
          </a:blip>
          <a:srcRect/>
          <a:stretch/>
        </p:blipFill>
        <p:spPr>
          <a:xfrm>
            <a:off x="5982359" y="1736035"/>
            <a:ext cx="266700" cy="276300"/>
          </a:xfrm>
          <a:prstGeom prst="rect">
            <a:avLst/>
          </a:prstGeom>
          <a:noFill/>
          <a:ln>
            <a:noFill/>
          </a:ln>
        </p:spPr>
      </p:pic>
      <p:pic>
        <p:nvPicPr>
          <p:cNvPr id="175" name="Shape 175"/>
          <p:cNvPicPr preferRelativeResize="0"/>
          <p:nvPr/>
        </p:nvPicPr>
        <p:blipFill rotWithShape="1">
          <a:blip r:embed="rId8">
            <a:alphaModFix/>
          </a:blip>
          <a:srcRect/>
          <a:stretch/>
        </p:blipFill>
        <p:spPr>
          <a:xfrm>
            <a:off x="3902151" y="2760158"/>
            <a:ext cx="266700" cy="266700"/>
          </a:xfrm>
          <a:prstGeom prst="rect">
            <a:avLst/>
          </a:prstGeom>
          <a:noFill/>
          <a:ln>
            <a:noFill/>
          </a:ln>
        </p:spPr>
      </p:pic>
      <p:pic>
        <p:nvPicPr>
          <p:cNvPr id="176" name="Shape 176"/>
          <p:cNvPicPr preferRelativeResize="0"/>
          <p:nvPr/>
        </p:nvPicPr>
        <p:blipFill rotWithShape="1">
          <a:blip r:embed="rId9">
            <a:alphaModFix/>
          </a:blip>
          <a:srcRect/>
          <a:stretch/>
        </p:blipFill>
        <p:spPr>
          <a:xfrm>
            <a:off x="1860512" y="3777842"/>
            <a:ext cx="266700" cy="266700"/>
          </a:xfrm>
          <a:prstGeom prst="rect">
            <a:avLst/>
          </a:prstGeom>
          <a:noFill/>
          <a:ln>
            <a:noFill/>
          </a:ln>
        </p:spPr>
      </p:pic>
      <p:sp>
        <p:nvSpPr>
          <p:cNvPr id="177" name="Shape 177"/>
          <p:cNvSpPr txBox="1"/>
          <p:nvPr/>
        </p:nvSpPr>
        <p:spPr>
          <a:xfrm>
            <a:off x="407761" y="4245509"/>
            <a:ext cx="1466400" cy="5292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F"/>
              </a:buClr>
              <a:buFont typeface="Cantarell"/>
              <a:buNone/>
            </a:pPr>
            <a:r>
              <a:rPr lang="en" sz="1800" b="1" i="0" u="none" strike="noStrike" cap="none">
                <a:solidFill>
                  <a:srgbClr val="3F3F3F"/>
                </a:solidFill>
                <a:latin typeface="Proxima Nova"/>
                <a:ea typeface="Proxima Nova"/>
                <a:cs typeface="Proxima Nova"/>
                <a:sym typeface="Proxima Nova"/>
              </a:rPr>
              <a:t>Suicidal</a:t>
            </a:r>
            <a:endParaRPr>
              <a:latin typeface="Proxima Nova"/>
              <a:ea typeface="Proxima Nova"/>
              <a:cs typeface="Proxima Nova"/>
              <a:sym typeface="Proxima Nova"/>
            </a:endParaRPr>
          </a:p>
          <a:p>
            <a:pPr marL="0" marR="0" lvl="0" indent="0" algn="l" rtl="0">
              <a:spcBef>
                <a:spcPts val="0"/>
              </a:spcBef>
              <a:spcAft>
                <a:spcPts val="0"/>
              </a:spcAft>
              <a:buClr>
                <a:srgbClr val="3F3F3F"/>
              </a:buClr>
              <a:buFont typeface="Cantarell"/>
              <a:buNone/>
            </a:pPr>
            <a:r>
              <a:rPr lang="en" sz="1800" b="1" i="0" u="none" strike="noStrike" cap="none">
                <a:solidFill>
                  <a:srgbClr val="3F3F3F"/>
                </a:solidFill>
                <a:latin typeface="Proxima Nova"/>
                <a:ea typeface="Proxima Nova"/>
                <a:cs typeface="Proxima Nova"/>
                <a:sym typeface="Proxima Nova"/>
              </a:rPr>
              <a:t>Thoughts</a:t>
            </a:r>
            <a:endParaRPr sz="1800" b="1" i="0" u="none" strike="noStrike" cap="none">
              <a:solidFill>
                <a:srgbClr val="3F3F3F"/>
              </a:solidFill>
              <a:latin typeface="Proxima Nova"/>
              <a:ea typeface="Proxima Nova"/>
              <a:cs typeface="Proxima Nova"/>
              <a:sym typeface="Proxima Nova"/>
            </a:endParaRPr>
          </a:p>
        </p:txBody>
      </p:sp>
      <p:sp>
        <p:nvSpPr>
          <p:cNvPr id="178" name="Shape 178"/>
          <p:cNvSpPr txBox="1"/>
          <p:nvPr/>
        </p:nvSpPr>
        <p:spPr>
          <a:xfrm>
            <a:off x="2428035" y="3194778"/>
            <a:ext cx="1466400" cy="290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F3F3F"/>
              </a:buClr>
              <a:buFont typeface="Cantarell"/>
              <a:buNone/>
            </a:pPr>
            <a:r>
              <a:rPr lang="en" sz="1800" b="1" i="0" u="none" strike="noStrike" cap="none">
                <a:solidFill>
                  <a:srgbClr val="3F3F3F"/>
                </a:solidFill>
                <a:latin typeface="Proxima Nova"/>
                <a:ea typeface="Proxima Nova"/>
                <a:cs typeface="Proxima Nova"/>
                <a:sym typeface="Proxima Nova"/>
              </a:rPr>
              <a:t>Has a Plan</a:t>
            </a:r>
            <a:endParaRPr>
              <a:latin typeface="Proxima Nova"/>
              <a:ea typeface="Proxima Nova"/>
              <a:cs typeface="Proxima Nova"/>
              <a:sym typeface="Proxima Nova"/>
            </a:endParaRPr>
          </a:p>
        </p:txBody>
      </p:sp>
      <p:sp>
        <p:nvSpPr>
          <p:cNvPr id="179" name="Shape 179"/>
          <p:cNvSpPr txBox="1"/>
          <p:nvPr/>
        </p:nvSpPr>
        <p:spPr>
          <a:xfrm>
            <a:off x="4488646" y="2239043"/>
            <a:ext cx="2429400" cy="420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F3F3F"/>
              </a:buClr>
              <a:buFont typeface="Cantarell"/>
              <a:buNone/>
            </a:pPr>
            <a:r>
              <a:rPr lang="en" sz="1800" b="1" i="0" u="none" strike="noStrike" cap="none">
                <a:solidFill>
                  <a:srgbClr val="3F3F3F"/>
                </a:solidFill>
                <a:latin typeface="Proxima Nova"/>
                <a:ea typeface="Proxima Nova"/>
                <a:cs typeface="Proxima Nova"/>
                <a:sym typeface="Proxima Nova"/>
              </a:rPr>
              <a:t>Access to Means</a:t>
            </a:r>
            <a:endParaRPr sz="1800" b="1" i="0" u="none" strike="noStrike" cap="none">
              <a:solidFill>
                <a:srgbClr val="3F3F3F"/>
              </a:solidFill>
              <a:latin typeface="Proxima Nova"/>
              <a:ea typeface="Proxima Nova"/>
              <a:cs typeface="Proxima Nova"/>
              <a:sym typeface="Proxima Nova"/>
            </a:endParaRPr>
          </a:p>
        </p:txBody>
      </p:sp>
      <p:sp>
        <p:nvSpPr>
          <p:cNvPr id="180" name="Shape 180"/>
          <p:cNvSpPr txBox="1"/>
          <p:nvPr/>
        </p:nvSpPr>
        <p:spPr>
          <a:xfrm>
            <a:off x="6533327" y="1128718"/>
            <a:ext cx="2776200" cy="710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F3F3F"/>
              </a:buClr>
              <a:buFont typeface="Cantarell"/>
              <a:buNone/>
            </a:pPr>
            <a:r>
              <a:rPr lang="en" sz="1800" b="1" i="0" u="none" strike="noStrike" cap="none">
                <a:solidFill>
                  <a:srgbClr val="3F3F3F"/>
                </a:solidFill>
                <a:latin typeface="Proxima Nova"/>
                <a:ea typeface="Proxima Nova"/>
                <a:cs typeface="Proxima Nova"/>
                <a:sym typeface="Proxima Nova"/>
              </a:rPr>
              <a:t>Imminent Timeframe</a:t>
            </a:r>
            <a:endParaRPr>
              <a:latin typeface="Proxima Nova"/>
              <a:ea typeface="Proxima Nova"/>
              <a:cs typeface="Proxima Nova"/>
              <a:sym typeface="Proxima Nova"/>
            </a:endParaRPr>
          </a:p>
          <a:p>
            <a:pPr marL="0" marR="0" lvl="0" indent="0" algn="l" rtl="0">
              <a:spcBef>
                <a:spcPts val="0"/>
              </a:spcBef>
              <a:spcAft>
                <a:spcPts val="0"/>
              </a:spcAft>
              <a:buClr>
                <a:schemeClr val="dk1"/>
              </a:buClr>
              <a:buFont typeface="Calibri"/>
              <a:buNone/>
            </a:pPr>
            <a:endParaRPr sz="2000" b="1" i="0" u="none" strike="noStrike" cap="none">
              <a:solidFill>
                <a:srgbClr val="595959"/>
              </a:solidFill>
              <a:latin typeface="Cantarell"/>
              <a:ea typeface="Cantarell"/>
              <a:cs typeface="Cantarell"/>
              <a:sym typeface="Cantarell"/>
            </a:endParaRPr>
          </a:p>
        </p:txBody>
      </p:sp>
      <p:sp>
        <p:nvSpPr>
          <p:cNvPr id="181" name="Shape 181"/>
          <p:cNvSpPr txBox="1"/>
          <p:nvPr/>
        </p:nvSpPr>
        <p:spPr>
          <a:xfrm>
            <a:off x="1626207" y="4213669"/>
            <a:ext cx="7086600" cy="626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600" i="0" u="none" strike="noStrike" cap="none">
                <a:solidFill>
                  <a:srgbClr val="C0504D"/>
                </a:solidFill>
                <a:latin typeface="Proxima Nova"/>
                <a:ea typeface="Proxima Nova"/>
                <a:cs typeface="Proxima Nova"/>
                <a:sym typeface="Proxima Nova"/>
              </a:rPr>
              <a:t>When you say you want to disappear, do you mean you’re thinking of suicide?</a:t>
            </a:r>
            <a:endParaRPr sz="1600" i="0" u="none" strike="noStrike" cap="none">
              <a:solidFill>
                <a:srgbClr val="C0504D"/>
              </a:solidFill>
              <a:latin typeface="Proxima Nova"/>
              <a:ea typeface="Proxima Nova"/>
              <a:cs typeface="Proxima Nova"/>
              <a:sym typeface="Proxima Nova"/>
            </a:endParaRPr>
          </a:p>
        </p:txBody>
      </p:sp>
      <p:sp>
        <p:nvSpPr>
          <p:cNvPr id="182" name="Shape 182"/>
          <p:cNvSpPr txBox="1"/>
          <p:nvPr/>
        </p:nvSpPr>
        <p:spPr>
          <a:xfrm>
            <a:off x="2414523" y="3536235"/>
            <a:ext cx="6298200" cy="404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600">
              <a:solidFill>
                <a:srgbClr val="BE8351"/>
              </a:solidFill>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600" i="0" u="none" strike="noStrike" cap="none">
                <a:solidFill>
                  <a:srgbClr val="BE8351"/>
                </a:solidFill>
                <a:latin typeface="Proxima Nova"/>
                <a:ea typeface="Proxima Nova"/>
                <a:cs typeface="Proxima Nova"/>
                <a:sym typeface="Proxima Nova"/>
              </a:rPr>
              <a:t>Thank you for your honesty. Do you have a plan for how you would do it?</a:t>
            </a:r>
            <a:endParaRPr sz="1600" i="0" u="none" strike="noStrike" cap="none">
              <a:solidFill>
                <a:srgbClr val="BE8351"/>
              </a:solidFill>
              <a:latin typeface="Proxima Nova"/>
              <a:ea typeface="Proxima Nova"/>
              <a:cs typeface="Proxima Nova"/>
              <a:sym typeface="Proxima Nova"/>
            </a:endParaRPr>
          </a:p>
        </p:txBody>
      </p:sp>
      <p:sp>
        <p:nvSpPr>
          <p:cNvPr id="183" name="Shape 183"/>
          <p:cNvSpPr txBox="1"/>
          <p:nvPr/>
        </p:nvSpPr>
        <p:spPr>
          <a:xfrm>
            <a:off x="4512885" y="2730589"/>
            <a:ext cx="4445400" cy="618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600" i="0" u="none" strike="noStrike" cap="none">
                <a:solidFill>
                  <a:srgbClr val="BDB255"/>
                </a:solidFill>
                <a:latin typeface="Cantarell"/>
                <a:ea typeface="Cantarell"/>
                <a:cs typeface="Cantarell"/>
                <a:sym typeface="Cantarell"/>
              </a:rPr>
              <a:t>I</a:t>
            </a:r>
            <a:r>
              <a:rPr lang="en" sz="1600" i="0" u="none" strike="noStrike" cap="none">
                <a:solidFill>
                  <a:srgbClr val="BDB255"/>
                </a:solidFill>
                <a:latin typeface="Proxima Nova"/>
                <a:ea typeface="Proxima Nova"/>
                <a:cs typeface="Proxima Nova"/>
                <a:sym typeface="Proxima Nova"/>
              </a:rPr>
              <a:t>t sounds like you’ve thought about this. Do you have the [x] you would need to </a:t>
            </a:r>
            <a:r>
              <a:rPr lang="en" sz="1600">
                <a:solidFill>
                  <a:srgbClr val="BDB255"/>
                </a:solidFill>
                <a:latin typeface="Proxima Nova"/>
                <a:ea typeface="Proxima Nova"/>
                <a:cs typeface="Proxima Nova"/>
                <a:sym typeface="Proxima Nova"/>
              </a:rPr>
              <a:t>do [x]?</a:t>
            </a:r>
            <a:endParaRPr sz="1600" i="0" u="none" strike="noStrike" cap="none">
              <a:solidFill>
                <a:srgbClr val="BDB255"/>
              </a:solidFill>
              <a:latin typeface="Proxima Nova"/>
              <a:ea typeface="Proxima Nova"/>
              <a:cs typeface="Proxima Nova"/>
              <a:sym typeface="Proxima Nova"/>
            </a:endParaRPr>
          </a:p>
        </p:txBody>
      </p:sp>
      <p:sp>
        <p:nvSpPr>
          <p:cNvPr id="184" name="Shape 184"/>
          <p:cNvSpPr txBox="1"/>
          <p:nvPr/>
        </p:nvSpPr>
        <p:spPr>
          <a:xfrm>
            <a:off x="6533328" y="1853500"/>
            <a:ext cx="2556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600" i="0" u="none" strike="noStrike" cap="none">
                <a:solidFill>
                  <a:srgbClr val="9BBA59"/>
                </a:solidFill>
                <a:latin typeface="Cantarell"/>
                <a:ea typeface="Cantarell"/>
                <a:cs typeface="Cantarell"/>
                <a:sym typeface="Cantarell"/>
              </a:rPr>
              <a:t>It</a:t>
            </a:r>
            <a:r>
              <a:rPr lang="en" sz="1600" i="0" u="none" strike="noStrike" cap="none">
                <a:solidFill>
                  <a:srgbClr val="9BBA59"/>
                </a:solidFill>
                <a:latin typeface="Proxima Nova"/>
                <a:ea typeface="Proxima Nova"/>
                <a:cs typeface="Proxima Nova"/>
                <a:sym typeface="Proxima Nova"/>
              </a:rPr>
              <a:t>’s brave of you to share that. Do you </a:t>
            </a:r>
            <a:r>
              <a:rPr lang="en" sz="1600">
                <a:solidFill>
                  <a:srgbClr val="9BBA59"/>
                </a:solidFill>
                <a:latin typeface="Proxima Nova"/>
                <a:ea typeface="Proxima Nova"/>
                <a:cs typeface="Proxima Nova"/>
                <a:sym typeface="Proxima Nova"/>
              </a:rPr>
              <a:t>have a time planned for when you would do [x]?</a:t>
            </a:r>
            <a:endParaRPr sz="1600" i="0" u="none" strike="noStrike" cap="none">
              <a:solidFill>
                <a:srgbClr val="9BBA59"/>
              </a:solidFill>
              <a:latin typeface="Proxima Nova"/>
              <a:ea typeface="Proxima Nova"/>
              <a:cs typeface="Proxima Nova"/>
              <a:sym typeface="Proxima Nova"/>
            </a:endParaRPr>
          </a:p>
        </p:txBody>
      </p:sp>
      <p:sp>
        <p:nvSpPr>
          <p:cNvPr id="185" name="Shape 185"/>
          <p:cNvSpPr txBox="1"/>
          <p:nvPr/>
        </p:nvSpPr>
        <p:spPr>
          <a:xfrm>
            <a:off x="828825" y="1985175"/>
            <a:ext cx="3233700" cy="48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Font typeface="Calibri"/>
              <a:buNone/>
            </a:pPr>
            <a:endParaRPr sz="1800" b="1" i="0" u="none" strike="noStrike" cap="none">
              <a:solidFill>
                <a:srgbClr val="000000"/>
              </a:solidFill>
              <a:latin typeface="Cantarell"/>
              <a:ea typeface="Cantarell"/>
              <a:cs typeface="Cantarell"/>
              <a:sym typeface="Cantarell"/>
            </a:endParaRPr>
          </a:p>
        </p:txBody>
      </p:sp>
      <p:sp>
        <p:nvSpPr>
          <p:cNvPr id="186" name="Shape 186"/>
          <p:cNvSpPr/>
          <p:nvPr/>
        </p:nvSpPr>
        <p:spPr>
          <a:xfrm>
            <a:off x="407759" y="759987"/>
            <a:ext cx="48288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500" i="0" u="none" strike="noStrike" cap="none">
                <a:solidFill>
                  <a:srgbClr val="000000"/>
                </a:solidFill>
                <a:latin typeface="Proxima Nova"/>
                <a:ea typeface="Proxima Nova"/>
                <a:cs typeface="Proxima Nova"/>
                <a:sym typeface="Proxima Nova"/>
              </a:rPr>
              <a:t>If a texter answers “yes” to all four of the ladder-up risk assessment questions, the texter is considered to be at imminent risk. </a:t>
            </a:r>
            <a:r>
              <a:rPr lang="en" sz="1500">
                <a:latin typeface="Proxima Nova"/>
                <a:ea typeface="Proxima Nova"/>
                <a:cs typeface="Proxima Nova"/>
                <a:sym typeface="Proxima Nova"/>
              </a:rPr>
              <a:t>Supervisor will be flagged and take active role in conversation</a:t>
            </a:r>
            <a:r>
              <a:rPr lang="en" sz="1500" i="0" u="none" strike="noStrike" cap="none">
                <a:solidFill>
                  <a:srgbClr val="000000"/>
                </a:solidFill>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On-screen Show (16:9)</PresentationFormat>
  <Paragraphs>137</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Cantarell</vt:lpstr>
      <vt:lpstr>Proxima Nova</vt: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Why Text? Private, comfortable, accessible  Time of Day ⅔ of conversations in ⅓ of the day (8pm - 4am)  Demographic 80% of texters are under 25 years old, over-index on serving rural populations   </vt:lpstr>
      <vt:lpstr>PowerPoint Presentation</vt:lpstr>
      <vt:lpstr>Rigorous Application  Only ⅓ of people who apply become Crisis Counselors  34-Hour Training Video modules, quizzes, live roleplay, live observation Active &amp; reflective listening, suicidal risk assessment, collaborative problem solving  Training Advisors Reviewed by American Foundation for Suicide Prevention, National Domestic Violence Hotline, RAINN, NEDA    </vt:lpstr>
      <vt:lpstr>Ladder-Up Risk Assessment: A Visual Aid</vt:lpstr>
      <vt:lpstr>PowerPoint Presentation</vt:lpstr>
      <vt:lpstr>PowerPoint Presentation</vt:lpstr>
      <vt:lpstr>Crisis Counselors  Are Never Alone</vt:lpstr>
      <vt:lpstr>PowerPoint Presentation</vt:lpstr>
      <vt:lpstr>PowerPoint Presentation</vt:lpstr>
      <vt:lpstr>PowerPoint Presentation</vt:lpstr>
      <vt:lpstr>Confidentiality Texting fee and bill record waived from four major phone carriers.  Active Rescues Emergency services called when texter is an imminent danger to themselves or others (average 13x per day across nation)  Mandatory Reporting Request personally identifiable info when we suspect child abuse or neglect. Report is filed according to guidelines of state the texter is in.     </vt:lpstr>
      <vt:lpstr>Limited Liability We follow typical liability protocols -- similar to phone hotlines -- that limit liability for Crisis Counselors and Supervisors  Monitoring Quality Supervisors have live view of all conversations; quality metric tracked  More Details Check out crisistextline.org/privacy     </vt:lpstr>
      <vt:lpstr>PowerPoint Presentation</vt:lpstr>
      <vt:lpstr>PowerPoint Presentation</vt:lpstr>
      <vt:lpstr>PowerPoint Presentation</vt:lpstr>
      <vt:lpstr>Presidential Election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Sachin Doshi</cp:lastModifiedBy>
  <cp:revision>1</cp:revision>
  <dcterms:modified xsi:type="dcterms:W3CDTF">2018-06-12T02:41:15Z</dcterms:modified>
</cp:coreProperties>
</file>