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90" r:id="rId3"/>
    <p:sldId id="281" r:id="rId4"/>
    <p:sldId id="283" r:id="rId5"/>
    <p:sldId id="263" r:id="rId6"/>
    <p:sldId id="261" r:id="rId7"/>
    <p:sldId id="259" r:id="rId8"/>
    <p:sldId id="284" r:id="rId9"/>
    <p:sldId id="286" r:id="rId10"/>
    <p:sldId id="267" r:id="rId11"/>
    <p:sldId id="288" r:id="rId12"/>
    <p:sldId id="289" r:id="rId13"/>
    <p:sldId id="258" r:id="rId14"/>
    <p:sldId id="264" r:id="rId15"/>
    <p:sldId id="276" r:id="rId16"/>
    <p:sldId id="274" r:id="rId17"/>
    <p:sldId id="266" r:id="rId18"/>
    <p:sldId id="269"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98" autoAdjust="0"/>
    <p:restoredTop sz="90559" autoAdjust="0"/>
  </p:normalViewPr>
  <p:slideViewPr>
    <p:cSldViewPr>
      <p:cViewPr>
        <p:scale>
          <a:sx n="87" d="100"/>
          <a:sy n="87" d="100"/>
        </p:scale>
        <p:origin x="-82" y="6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6301CB-CD75-42D2-A338-0EE0C5C89A12}" type="doc">
      <dgm:prSet loTypeId="urn:microsoft.com/office/officeart/2009/layout/CircleArrowProcess" loCatId="cycle" qsTypeId="urn:microsoft.com/office/officeart/2005/8/quickstyle/simple3" qsCatId="simple" csTypeId="urn:microsoft.com/office/officeart/2005/8/colors/accent1_2" csCatId="accent1" phldr="1"/>
      <dgm:spPr/>
      <dgm:t>
        <a:bodyPr/>
        <a:lstStyle/>
        <a:p>
          <a:endParaRPr lang="en-US"/>
        </a:p>
      </dgm:t>
    </dgm:pt>
    <dgm:pt modelId="{CFE81EB0-0ED4-405B-9E38-9D8A49FB8523}">
      <dgm:prSet phldrT="[Text]" custT="1"/>
      <dgm:spPr/>
      <dgm:t>
        <a:bodyPr/>
        <a:lstStyle/>
        <a:p>
          <a:r>
            <a:rPr lang="en-US" sz="2000" baseline="0" dirty="0"/>
            <a:t>Mental health and substance use issues increase  potential for sexual exploitation </a:t>
          </a:r>
        </a:p>
      </dgm:t>
    </dgm:pt>
    <dgm:pt modelId="{79AB4654-BF60-4A73-B76A-3BEE4857B080}" type="parTrans" cxnId="{5D00EB7B-2378-4B7B-8AC4-59C1A7233085}">
      <dgm:prSet/>
      <dgm:spPr/>
      <dgm:t>
        <a:bodyPr/>
        <a:lstStyle/>
        <a:p>
          <a:endParaRPr lang="en-US"/>
        </a:p>
      </dgm:t>
    </dgm:pt>
    <dgm:pt modelId="{D0AF0CB9-9456-4D94-A62D-7D82BFBA374E}" type="sibTrans" cxnId="{5D00EB7B-2378-4B7B-8AC4-59C1A7233085}">
      <dgm:prSet/>
      <dgm:spPr/>
      <dgm:t>
        <a:bodyPr/>
        <a:lstStyle/>
        <a:p>
          <a:endParaRPr lang="en-US"/>
        </a:p>
      </dgm:t>
    </dgm:pt>
    <dgm:pt modelId="{2DA4F220-FA20-43F3-842A-FBE2821975C4}">
      <dgm:prSet phldrT="[Text]" custT="1"/>
      <dgm:spPr/>
      <dgm:t>
        <a:bodyPr/>
        <a:lstStyle/>
        <a:p>
          <a:r>
            <a:rPr lang="en-US" sz="2000" dirty="0"/>
            <a:t>Experience multiple incidents of violation over time. The risk of being a target increases versus decreases as the individual ages</a:t>
          </a:r>
        </a:p>
      </dgm:t>
    </dgm:pt>
    <dgm:pt modelId="{7B2CE952-1EF1-45FB-80A2-B0E3535C42F7}" type="parTrans" cxnId="{FD0486A8-7FF5-4B08-8777-F684772FECF5}">
      <dgm:prSet/>
      <dgm:spPr/>
      <dgm:t>
        <a:bodyPr/>
        <a:lstStyle/>
        <a:p>
          <a:endParaRPr lang="en-US"/>
        </a:p>
      </dgm:t>
    </dgm:pt>
    <dgm:pt modelId="{209D88FB-684A-4332-A708-1AAA4B6ED239}" type="sibTrans" cxnId="{FD0486A8-7FF5-4B08-8777-F684772FECF5}">
      <dgm:prSet/>
      <dgm:spPr/>
      <dgm:t>
        <a:bodyPr/>
        <a:lstStyle/>
        <a:p>
          <a:endParaRPr lang="en-US"/>
        </a:p>
      </dgm:t>
    </dgm:pt>
    <dgm:pt modelId="{399FD5CC-F787-4701-82FD-D714C041C230}">
      <dgm:prSet phldrT="[Text]" custT="1"/>
      <dgm:spPr/>
      <dgm:t>
        <a:bodyPr/>
        <a:lstStyle/>
        <a:p>
          <a:r>
            <a:rPr lang="en-US" sz="2000" dirty="0"/>
            <a:t>Past Trauma significantly associated with mental health and substance use issues </a:t>
          </a:r>
        </a:p>
      </dgm:t>
    </dgm:pt>
    <dgm:pt modelId="{EA7A2761-CF1A-41F3-AF23-3D6F33F6CA9A}" type="parTrans" cxnId="{3E1DB2A7-4638-4BD0-B2A5-804EB9B835BA}">
      <dgm:prSet/>
      <dgm:spPr/>
      <dgm:t>
        <a:bodyPr/>
        <a:lstStyle/>
        <a:p>
          <a:endParaRPr lang="en-US"/>
        </a:p>
      </dgm:t>
    </dgm:pt>
    <dgm:pt modelId="{B39347D9-14B7-4798-983D-94BBA2F7D22D}" type="sibTrans" cxnId="{3E1DB2A7-4638-4BD0-B2A5-804EB9B835BA}">
      <dgm:prSet/>
      <dgm:spPr/>
      <dgm:t>
        <a:bodyPr/>
        <a:lstStyle/>
        <a:p>
          <a:endParaRPr lang="en-US"/>
        </a:p>
      </dgm:t>
    </dgm:pt>
    <dgm:pt modelId="{68711AB1-4ADF-4CC9-98C4-15F66C5969C9}" type="pres">
      <dgm:prSet presAssocID="{6E6301CB-CD75-42D2-A338-0EE0C5C89A12}" presName="Name0" presStyleCnt="0">
        <dgm:presLayoutVars>
          <dgm:chMax val="7"/>
          <dgm:chPref val="7"/>
          <dgm:dir/>
          <dgm:animLvl val="lvl"/>
        </dgm:presLayoutVars>
      </dgm:prSet>
      <dgm:spPr/>
      <dgm:t>
        <a:bodyPr/>
        <a:lstStyle/>
        <a:p>
          <a:endParaRPr lang="en-US"/>
        </a:p>
      </dgm:t>
    </dgm:pt>
    <dgm:pt modelId="{28FC115C-5727-40D1-95A1-C068D5B9554C}" type="pres">
      <dgm:prSet presAssocID="{399FD5CC-F787-4701-82FD-D714C041C230}" presName="Accent1" presStyleCnt="0"/>
      <dgm:spPr/>
    </dgm:pt>
    <dgm:pt modelId="{59BBB595-04B5-4185-A407-D955BDB23E30}" type="pres">
      <dgm:prSet presAssocID="{399FD5CC-F787-4701-82FD-D714C041C230}" presName="Accent" presStyleLbl="node1" presStyleIdx="0" presStyleCnt="3" custScaleX="69221" custScaleY="84647" custLinFactX="55382" custLinFactNeighborX="100000" custLinFactNeighborY="-3847"/>
      <dgm:spPr/>
    </dgm:pt>
    <dgm:pt modelId="{CFAB5732-674D-4963-9CBC-491FCDD0DFBA}" type="pres">
      <dgm:prSet presAssocID="{399FD5CC-F787-4701-82FD-D714C041C230}" presName="Parent1" presStyleLbl="revTx" presStyleIdx="0" presStyleCnt="3" custScaleX="139587" custScaleY="322368" custLinFactX="40675" custLinFactNeighborX="100000" custLinFactNeighborY="69185">
        <dgm:presLayoutVars>
          <dgm:chMax val="1"/>
          <dgm:chPref val="1"/>
          <dgm:bulletEnabled val="1"/>
        </dgm:presLayoutVars>
      </dgm:prSet>
      <dgm:spPr/>
      <dgm:t>
        <a:bodyPr/>
        <a:lstStyle/>
        <a:p>
          <a:endParaRPr lang="en-US"/>
        </a:p>
      </dgm:t>
    </dgm:pt>
    <dgm:pt modelId="{A3BD75BB-9BDC-4908-96DA-5514C833C6CA}" type="pres">
      <dgm:prSet presAssocID="{CFE81EB0-0ED4-405B-9E38-9D8A49FB8523}" presName="Accent2" presStyleCnt="0"/>
      <dgm:spPr/>
    </dgm:pt>
    <dgm:pt modelId="{184A4102-D990-41EF-BB24-DE0491FA97E4}" type="pres">
      <dgm:prSet presAssocID="{CFE81EB0-0ED4-405B-9E38-9D8A49FB8523}" presName="Accent" presStyleLbl="node1" presStyleIdx="1" presStyleCnt="3" custLinFactX="-55414" custLinFactNeighborX="-100000" custLinFactNeighborY="-61304"/>
      <dgm:spPr/>
    </dgm:pt>
    <dgm:pt modelId="{DADF4E00-C56B-456C-AC08-41E4BD260EC3}" type="pres">
      <dgm:prSet presAssocID="{CFE81EB0-0ED4-405B-9E38-9D8A49FB8523}" presName="Parent2" presStyleLbl="revTx" presStyleIdx="1" presStyleCnt="3" custScaleX="165978" custScaleY="467558" custLinFactX="-69406" custLinFactNeighborX="-100000" custLinFactNeighborY="-53706">
        <dgm:presLayoutVars>
          <dgm:chMax val="1"/>
          <dgm:chPref val="1"/>
          <dgm:bulletEnabled val="1"/>
        </dgm:presLayoutVars>
      </dgm:prSet>
      <dgm:spPr/>
      <dgm:t>
        <a:bodyPr/>
        <a:lstStyle/>
        <a:p>
          <a:endParaRPr lang="en-US"/>
        </a:p>
      </dgm:t>
    </dgm:pt>
    <dgm:pt modelId="{58F6C78A-E490-4500-9FEC-9446E2110264}" type="pres">
      <dgm:prSet presAssocID="{2DA4F220-FA20-43F3-842A-FBE2821975C4}" presName="Accent3" presStyleCnt="0"/>
      <dgm:spPr/>
    </dgm:pt>
    <dgm:pt modelId="{566C497D-9F65-4263-8AE2-0F985451718B}" type="pres">
      <dgm:prSet presAssocID="{2DA4F220-FA20-43F3-842A-FBE2821975C4}" presName="Accent" presStyleLbl="node1" presStyleIdx="2" presStyleCnt="3" custScaleX="91257" custScaleY="85284" custLinFactX="16962" custLinFactNeighborX="100000" custLinFactNeighborY="6155"/>
      <dgm:spPr/>
    </dgm:pt>
    <dgm:pt modelId="{41FA1EC9-654A-450F-8D75-2F1C434D31FA}" type="pres">
      <dgm:prSet presAssocID="{2DA4F220-FA20-43F3-842A-FBE2821975C4}" presName="Parent3" presStyleLbl="revTx" presStyleIdx="2" presStyleCnt="3" custScaleX="178144" custScaleY="279894" custLinFactNeighborX="-11829" custLinFactNeighborY="-51731">
        <dgm:presLayoutVars>
          <dgm:chMax val="1"/>
          <dgm:chPref val="1"/>
          <dgm:bulletEnabled val="1"/>
        </dgm:presLayoutVars>
      </dgm:prSet>
      <dgm:spPr/>
      <dgm:t>
        <a:bodyPr/>
        <a:lstStyle/>
        <a:p>
          <a:endParaRPr lang="en-US"/>
        </a:p>
      </dgm:t>
    </dgm:pt>
  </dgm:ptLst>
  <dgm:cxnLst>
    <dgm:cxn modelId="{7AA04430-D827-4658-88F3-07F24AB77088}" type="presOf" srcId="{CFE81EB0-0ED4-405B-9E38-9D8A49FB8523}" destId="{DADF4E00-C56B-456C-AC08-41E4BD260EC3}" srcOrd="0" destOrd="0" presId="urn:microsoft.com/office/officeart/2009/layout/CircleArrowProcess"/>
    <dgm:cxn modelId="{8010E0DD-1D54-4829-A516-F6CF11C679AC}" type="presOf" srcId="{2DA4F220-FA20-43F3-842A-FBE2821975C4}" destId="{41FA1EC9-654A-450F-8D75-2F1C434D31FA}" srcOrd="0" destOrd="0" presId="urn:microsoft.com/office/officeart/2009/layout/CircleArrowProcess"/>
    <dgm:cxn modelId="{3AF99C4B-EAA8-4EC0-AC9A-E5253C7F32ED}" type="presOf" srcId="{6E6301CB-CD75-42D2-A338-0EE0C5C89A12}" destId="{68711AB1-4ADF-4CC9-98C4-15F66C5969C9}" srcOrd="0" destOrd="0" presId="urn:microsoft.com/office/officeart/2009/layout/CircleArrowProcess"/>
    <dgm:cxn modelId="{E4AED32D-6717-400C-A984-337895955C20}" type="presOf" srcId="{399FD5CC-F787-4701-82FD-D714C041C230}" destId="{CFAB5732-674D-4963-9CBC-491FCDD0DFBA}" srcOrd="0" destOrd="0" presId="urn:microsoft.com/office/officeart/2009/layout/CircleArrowProcess"/>
    <dgm:cxn modelId="{FD0486A8-7FF5-4B08-8777-F684772FECF5}" srcId="{6E6301CB-CD75-42D2-A338-0EE0C5C89A12}" destId="{2DA4F220-FA20-43F3-842A-FBE2821975C4}" srcOrd="2" destOrd="0" parTransId="{7B2CE952-1EF1-45FB-80A2-B0E3535C42F7}" sibTransId="{209D88FB-684A-4332-A708-1AAA4B6ED239}"/>
    <dgm:cxn modelId="{3E1DB2A7-4638-4BD0-B2A5-804EB9B835BA}" srcId="{6E6301CB-CD75-42D2-A338-0EE0C5C89A12}" destId="{399FD5CC-F787-4701-82FD-D714C041C230}" srcOrd="0" destOrd="0" parTransId="{EA7A2761-CF1A-41F3-AF23-3D6F33F6CA9A}" sibTransId="{B39347D9-14B7-4798-983D-94BBA2F7D22D}"/>
    <dgm:cxn modelId="{5D00EB7B-2378-4B7B-8AC4-59C1A7233085}" srcId="{6E6301CB-CD75-42D2-A338-0EE0C5C89A12}" destId="{CFE81EB0-0ED4-405B-9E38-9D8A49FB8523}" srcOrd="1" destOrd="0" parTransId="{79AB4654-BF60-4A73-B76A-3BEE4857B080}" sibTransId="{D0AF0CB9-9456-4D94-A62D-7D82BFBA374E}"/>
    <dgm:cxn modelId="{89C84DEC-39BE-40DD-BCBA-43E1FF86F4C4}" type="presParOf" srcId="{68711AB1-4ADF-4CC9-98C4-15F66C5969C9}" destId="{28FC115C-5727-40D1-95A1-C068D5B9554C}" srcOrd="0" destOrd="0" presId="urn:microsoft.com/office/officeart/2009/layout/CircleArrowProcess"/>
    <dgm:cxn modelId="{52CD2595-970D-4914-896B-B66A4931AE72}" type="presParOf" srcId="{28FC115C-5727-40D1-95A1-C068D5B9554C}" destId="{59BBB595-04B5-4185-A407-D955BDB23E30}" srcOrd="0" destOrd="0" presId="urn:microsoft.com/office/officeart/2009/layout/CircleArrowProcess"/>
    <dgm:cxn modelId="{2DEC6C16-3767-419A-8384-E947B70F090B}" type="presParOf" srcId="{68711AB1-4ADF-4CC9-98C4-15F66C5969C9}" destId="{CFAB5732-674D-4963-9CBC-491FCDD0DFBA}" srcOrd="1" destOrd="0" presId="urn:microsoft.com/office/officeart/2009/layout/CircleArrowProcess"/>
    <dgm:cxn modelId="{267B9A5F-349E-40AF-94D4-6608AF71310E}" type="presParOf" srcId="{68711AB1-4ADF-4CC9-98C4-15F66C5969C9}" destId="{A3BD75BB-9BDC-4908-96DA-5514C833C6CA}" srcOrd="2" destOrd="0" presId="urn:microsoft.com/office/officeart/2009/layout/CircleArrowProcess"/>
    <dgm:cxn modelId="{A898DCD1-7102-405A-ACCD-A3359FBA6974}" type="presParOf" srcId="{A3BD75BB-9BDC-4908-96DA-5514C833C6CA}" destId="{184A4102-D990-41EF-BB24-DE0491FA97E4}" srcOrd="0" destOrd="0" presId="urn:microsoft.com/office/officeart/2009/layout/CircleArrowProcess"/>
    <dgm:cxn modelId="{A50EF6B6-5EC1-4A91-B22B-C66AEB075ABC}" type="presParOf" srcId="{68711AB1-4ADF-4CC9-98C4-15F66C5969C9}" destId="{DADF4E00-C56B-456C-AC08-41E4BD260EC3}" srcOrd="3" destOrd="0" presId="urn:microsoft.com/office/officeart/2009/layout/CircleArrowProcess"/>
    <dgm:cxn modelId="{D2E8DC94-C8ED-4498-8CAA-8FE318D3FA69}" type="presParOf" srcId="{68711AB1-4ADF-4CC9-98C4-15F66C5969C9}" destId="{58F6C78A-E490-4500-9FEC-9446E2110264}" srcOrd="4" destOrd="0" presId="urn:microsoft.com/office/officeart/2009/layout/CircleArrowProcess"/>
    <dgm:cxn modelId="{EF6035F6-1436-4340-9468-D8A30A24D430}" type="presParOf" srcId="{58F6C78A-E490-4500-9FEC-9446E2110264}" destId="{566C497D-9F65-4263-8AE2-0F985451718B}" srcOrd="0" destOrd="0" presId="urn:microsoft.com/office/officeart/2009/layout/CircleArrowProcess"/>
    <dgm:cxn modelId="{6118F5A5-9CAE-4210-997C-6B69719FBC40}" type="presParOf" srcId="{68711AB1-4ADF-4CC9-98C4-15F66C5969C9}" destId="{41FA1EC9-654A-450F-8D75-2F1C434D31FA}"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BB595-04B5-4185-A407-D955BDB23E30}">
      <dsp:nvSpPr>
        <dsp:cNvPr id="0" name=""/>
        <dsp:cNvSpPr/>
      </dsp:nvSpPr>
      <dsp:spPr>
        <a:xfrm>
          <a:off x="6939012" y="55887"/>
          <a:ext cx="1370965" cy="1676742"/>
        </a:xfrm>
        <a:prstGeom prst="circularArrow">
          <a:avLst>
            <a:gd name="adj1" fmla="val 10980"/>
            <a:gd name="adj2" fmla="val 1142322"/>
            <a:gd name="adj3" fmla="val 4500000"/>
            <a:gd name="adj4" fmla="val 10800000"/>
            <a:gd name="adj5" fmla="val 125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FAB5732-674D-4963-9CBC-491FCDD0DFBA}">
      <dsp:nvSpPr>
        <dsp:cNvPr id="0" name=""/>
        <dsp:cNvSpPr/>
      </dsp:nvSpPr>
      <dsp:spPr>
        <a:xfrm>
          <a:off x="5324918" y="464125"/>
          <a:ext cx="1536239" cy="17735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Past Trauma significantly associated with mental health and substance use issues </a:t>
          </a:r>
        </a:p>
      </dsp:txBody>
      <dsp:txXfrm>
        <a:off x="5324918" y="464125"/>
        <a:ext cx="1536239" cy="1773503"/>
      </dsp:txXfrm>
    </dsp:sp>
    <dsp:sp modelId="{184A4102-D990-41EF-BB24-DE0491FA97E4}">
      <dsp:nvSpPr>
        <dsp:cNvPr id="0" name=""/>
        <dsp:cNvSpPr/>
      </dsp:nvSpPr>
      <dsp:spPr>
        <a:xfrm>
          <a:off x="-71392" y="-96165"/>
          <a:ext cx="1980563" cy="1980864"/>
        </a:xfrm>
        <a:prstGeom prst="leftCircularArrow">
          <a:avLst>
            <a:gd name="adj1" fmla="val 10980"/>
            <a:gd name="adj2" fmla="val 1142322"/>
            <a:gd name="adj3" fmla="val 6300000"/>
            <a:gd name="adj4" fmla="val 18900000"/>
            <a:gd name="adj5" fmla="val 125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ADF4E00-C56B-456C-AC08-41E4BD260EC3}">
      <dsp:nvSpPr>
        <dsp:cNvPr id="0" name=""/>
        <dsp:cNvSpPr/>
      </dsp:nvSpPr>
      <dsp:spPr>
        <a:xfrm>
          <a:off x="1219201" y="533399"/>
          <a:ext cx="1826688" cy="2572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baseline="0" dirty="0"/>
            <a:t>Mental health and substance use issues increase  potential for sexual exploitation </a:t>
          </a:r>
        </a:p>
      </dsp:txBody>
      <dsp:txXfrm>
        <a:off x="1219201" y="533399"/>
        <a:ext cx="1826688" cy="2572264"/>
      </dsp:txXfrm>
    </dsp:sp>
    <dsp:sp modelId="{566C497D-9F65-4263-8AE2-0F985451718B}">
      <dsp:nvSpPr>
        <dsp:cNvPr id="0" name=""/>
        <dsp:cNvSpPr/>
      </dsp:nvSpPr>
      <dsp:spPr>
        <a:xfrm>
          <a:off x="5762362" y="2622568"/>
          <a:ext cx="1552838" cy="1451783"/>
        </a:xfrm>
        <a:prstGeom prst="blockArc">
          <a:avLst>
            <a:gd name="adj1" fmla="val 13500000"/>
            <a:gd name="adj2" fmla="val 10800000"/>
            <a:gd name="adj3" fmla="val 1274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1FA1EC9-654A-450F-8D75-2F1C434D31FA}">
      <dsp:nvSpPr>
        <dsp:cNvPr id="0" name=""/>
        <dsp:cNvSpPr/>
      </dsp:nvSpPr>
      <dsp:spPr>
        <a:xfrm>
          <a:off x="3436951" y="2206863"/>
          <a:ext cx="1960583" cy="15398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a:t>Experience multiple incidents of violation over time. The risk of being a target increases versus decreases as the individual ages</a:t>
          </a:r>
        </a:p>
      </dsp:txBody>
      <dsp:txXfrm>
        <a:off x="3436951" y="2206863"/>
        <a:ext cx="1960583" cy="1539833"/>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47FFF9-C520-473B-B9EA-3CC1DCAFC9A2}" type="datetimeFigureOut">
              <a:rPr lang="en-US" smtClean="0"/>
              <a:t>5/9/2017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E3788A-EE48-4E62-940A-32F4648712DA}" type="slidenum">
              <a:rPr lang="en-US" smtClean="0"/>
              <a:t>‹#›</a:t>
            </a:fld>
            <a:endParaRPr lang="en-US"/>
          </a:p>
        </p:txBody>
      </p:sp>
    </p:spTree>
    <p:extLst>
      <p:ext uri="{BB962C8B-B14F-4D97-AF65-F5344CB8AC3E}">
        <p14:creationId xmlns:p14="http://schemas.microsoft.com/office/powerpoint/2010/main" val="1869985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dhs.wisconsin.gov/publications/p01256.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kspope.com/sexiss/sex2.php-"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buNone/>
            </a:pPr>
            <a:r>
              <a:rPr lang="en-US" sz="2400" dirty="0" smtClean="0"/>
              <a:t>	</a:t>
            </a:r>
          </a:p>
          <a:p>
            <a:r>
              <a:rPr lang="en-US" sz="1200" dirty="0" smtClean="0"/>
              <a:t>Halter M, Brown H, Stone J. Sexual Boundary Violations by Health Professionals: An Overview of the Published Empirical Literature. United Kingdom: Council for Healthcare Regulatory Excellence; 2007.</a:t>
            </a:r>
          </a:p>
          <a:p>
            <a:r>
              <a:rPr lang="en-US" sz="1200" dirty="0" err="1" smtClean="0"/>
              <a:t>Celenza</a:t>
            </a:r>
            <a:r>
              <a:rPr lang="en-US" sz="1200" dirty="0" smtClean="0"/>
              <a:t> A. Sexual Boundary Violations. Lanham, Md.: Jason Aronson; 2007.</a:t>
            </a:r>
          </a:p>
          <a:p>
            <a:pPr marL="0" indent="0">
              <a:spcBef>
                <a:spcPts val="0"/>
              </a:spcBef>
              <a:buNone/>
            </a:pPr>
            <a:r>
              <a:rPr lang="en-US" sz="1200" dirty="0" smtClean="0"/>
              <a:t>	</a:t>
            </a:r>
            <a:r>
              <a:rPr lang="en-US" sz="2400" dirty="0" smtClean="0"/>
              <a:t>	</a:t>
            </a:r>
          </a:p>
          <a:p>
            <a:r>
              <a:rPr lang="en-US" sz="1200" dirty="0" smtClean="0"/>
              <a:t>Halter M, Brown H, Stone J. Sexual Boundary Violations by Health Professionals: An Overview of the Published Empirical Literature. United Kingdom: Council for Healthcare Regulatory Excellence; 2007.</a:t>
            </a:r>
          </a:p>
          <a:p>
            <a:r>
              <a:rPr lang="en-US" sz="1200" dirty="0" err="1" smtClean="0"/>
              <a:t>Celenza</a:t>
            </a:r>
            <a:r>
              <a:rPr lang="en-US" sz="1200" dirty="0" smtClean="0"/>
              <a:t> A. Sexual Boundary Violations. Lanham, Md.: Jason Aronson; 2007.</a:t>
            </a:r>
          </a:p>
          <a:p>
            <a:pPr marL="0" indent="0">
              <a:spcBef>
                <a:spcPts val="0"/>
              </a:spcBef>
              <a:buNone/>
            </a:pPr>
            <a:r>
              <a:rPr lang="en-US" sz="1200" dirty="0" smtClean="0"/>
              <a:t>	</a:t>
            </a:r>
          </a:p>
          <a:p>
            <a:pPr marL="0" indent="0">
              <a:spcBef>
                <a:spcPts val="0"/>
              </a:spcBef>
              <a:buNone/>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4</a:t>
            </a:fld>
            <a:endParaRPr lang="en-US"/>
          </a:p>
        </p:txBody>
      </p:sp>
    </p:spTree>
    <p:extLst>
      <p:ext uri="{BB962C8B-B14F-4D97-AF65-F5344CB8AC3E}">
        <p14:creationId xmlns:p14="http://schemas.microsoft.com/office/powerpoint/2010/main" val="8153917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pPr>
            <a:r>
              <a:rPr lang="en-US" sz="1200" dirty="0"/>
              <a:t>Distribute resources such as the Wisconsin DHS brochure: </a:t>
            </a:r>
            <a:r>
              <a:rPr lang="en-US" sz="1200" dirty="0">
                <a:solidFill>
                  <a:schemeClr val="tx1">
                    <a:lumMod val="95000"/>
                    <a:lumOff val="5000"/>
                  </a:schemeClr>
                </a:solidFill>
                <a:hlinkClick r:id="rId3"/>
              </a:rPr>
              <a:t>“In Wisconsin, Treatment Never Includes Sex”</a:t>
            </a:r>
            <a:endParaRPr lang="en-US" sz="1200" dirty="0"/>
          </a:p>
          <a:p>
            <a:pPr>
              <a:spcBef>
                <a:spcPts val="0"/>
              </a:spcBef>
            </a:pPr>
            <a:r>
              <a:rPr lang="en-US" sz="1200" dirty="0"/>
              <a:t>Inform People of their options listed in the brochure </a:t>
            </a:r>
          </a:p>
          <a:p>
            <a:pPr>
              <a:spcBef>
                <a:spcPts val="0"/>
              </a:spcBef>
            </a:pPr>
            <a:r>
              <a:rPr lang="en-US" sz="1200" dirty="0"/>
              <a:t>Remember that consumer control and choice is foundational in healing from sexual assault </a:t>
            </a:r>
            <a:endParaRPr lang="en-US" sz="1200" dirty="0" smtClean="0"/>
          </a:p>
          <a:p>
            <a:pPr>
              <a:spcBef>
                <a:spcPts val="0"/>
              </a:spcBef>
            </a:pPr>
            <a:r>
              <a:rPr lang="en-US" dirty="0" smtClean="0"/>
              <a:t>- Most states departments of human services already have policies and procedures for reporting.  They are the experts in investigation and are the appropriate agencies to investigate</a:t>
            </a:r>
            <a:endParaRPr lang="en-US" sz="1200" dirty="0"/>
          </a:p>
          <a:p>
            <a:endParaRPr lang="en-US" sz="1200" dirty="0"/>
          </a:p>
          <a:p>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14</a:t>
            </a:fld>
            <a:endParaRPr lang="en-US"/>
          </a:p>
        </p:txBody>
      </p:sp>
    </p:spTree>
    <p:extLst>
      <p:ext uri="{BB962C8B-B14F-4D97-AF65-F5344CB8AC3E}">
        <p14:creationId xmlns:p14="http://schemas.microsoft.com/office/powerpoint/2010/main" val="470470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Sexual exploitation involves a process for which the clinician must overcome perceiving the client/patient as a client/patient to no longer seeing the individual as a client/patient.  There are many junctures for which intervention can happen to prevent harm to the client/patient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-Disclosure of </a:t>
            </a:r>
            <a:r>
              <a:rPr lang="en-US" dirty="0" err="1" smtClean="0"/>
              <a:t>overinvolvement</a:t>
            </a:r>
            <a:r>
              <a:rPr lang="en-US" dirty="0" smtClean="0"/>
              <a:t> that is not yet sexual or seems challenging for the clinician should not be understood as incompetence, but rather as a strength of clinical ability.</a:t>
            </a:r>
          </a:p>
          <a:p>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15</a:t>
            </a:fld>
            <a:endParaRPr lang="en-US"/>
          </a:p>
        </p:txBody>
      </p:sp>
    </p:spTree>
    <p:extLst>
      <p:ext uri="{BB962C8B-B14F-4D97-AF65-F5344CB8AC3E}">
        <p14:creationId xmlns:p14="http://schemas.microsoft.com/office/powerpoint/2010/main" val="1479759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16</a:t>
            </a:fld>
            <a:endParaRPr lang="en-US"/>
          </a:p>
        </p:txBody>
      </p:sp>
    </p:spTree>
    <p:extLst>
      <p:ext uri="{BB962C8B-B14F-4D97-AF65-F5344CB8AC3E}">
        <p14:creationId xmlns:p14="http://schemas.microsoft.com/office/powerpoint/2010/main" val="3549006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Click on </a:t>
            </a:r>
            <a:r>
              <a:rPr lang="en-US"/>
              <a:t>the  brochure</a:t>
            </a:r>
            <a:r>
              <a:rPr lang="en-US" baseline="0"/>
              <a:t>  -  </a:t>
            </a:r>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18</a:t>
            </a:fld>
            <a:endParaRPr lang="en-US"/>
          </a:p>
        </p:txBody>
      </p:sp>
    </p:spTree>
    <p:extLst>
      <p:ext uri="{BB962C8B-B14F-4D97-AF65-F5344CB8AC3E}">
        <p14:creationId xmlns:p14="http://schemas.microsoft.com/office/powerpoint/2010/main" val="3942600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Emotions can fuel the work needed for advocacy.</a:t>
            </a:r>
            <a:r>
              <a:rPr lang="en-US" baseline="0" dirty="0"/>
              <a:t>  It is helpful to think about how to work with the power that comes from strong emotions. </a:t>
            </a:r>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5</a:t>
            </a:fld>
            <a:endParaRPr lang="en-US"/>
          </a:p>
        </p:txBody>
      </p:sp>
    </p:spTree>
    <p:extLst>
      <p:ext uri="{BB962C8B-B14F-4D97-AF65-F5344CB8AC3E}">
        <p14:creationId xmlns:p14="http://schemas.microsoft.com/office/powerpoint/2010/main" val="3224804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300" dirty="0"/>
              <a:t>Psychiatrists</a:t>
            </a:r>
          </a:p>
          <a:p>
            <a:pPr lvl="1"/>
            <a:r>
              <a:rPr lang="en-US" sz="2300" dirty="0"/>
              <a:t>Therapists</a:t>
            </a:r>
          </a:p>
          <a:p>
            <a:pPr lvl="1"/>
            <a:r>
              <a:rPr lang="en-US" sz="2300" dirty="0"/>
              <a:t>Gynecologists </a:t>
            </a:r>
          </a:p>
          <a:p>
            <a:pPr lvl="1"/>
            <a:r>
              <a:rPr lang="en-US" sz="2300" dirty="0"/>
              <a:t>Dentists</a:t>
            </a:r>
          </a:p>
          <a:p>
            <a:pPr lvl="1"/>
            <a:r>
              <a:rPr lang="en-US" sz="2300" dirty="0"/>
              <a:t>Pediatricians</a:t>
            </a:r>
          </a:p>
          <a:p>
            <a:pPr lvl="1"/>
            <a:r>
              <a:rPr lang="en-US" sz="2300" dirty="0"/>
              <a:t>Nursing Assistants and CNA’s and PCW’s</a:t>
            </a:r>
          </a:p>
          <a:p>
            <a:pPr lvl="1"/>
            <a:r>
              <a:rPr lang="en-US" sz="2300" dirty="0"/>
              <a:t>Social Workers</a:t>
            </a:r>
          </a:p>
          <a:p>
            <a:r>
              <a:rPr lang="en-US" dirty="0"/>
              <a:t>It isn’t just our disability or mental health diagnosis that makes us vulnerable.  Inherent in the doctor-patient,</a:t>
            </a:r>
            <a:r>
              <a:rPr lang="en-US" baseline="0" dirty="0"/>
              <a:t> therapist client, social worker-client, and peer specialist-peer relationship is a power imbalance.  The person receiving services is always much less powerful and therefore subject to undue influence by unscrupulous providers who take advantage of the power imbalance</a:t>
            </a:r>
          </a:p>
          <a:p>
            <a:r>
              <a:rPr lang="en-US" dirty="0"/>
              <a:t>What are the implications of the who the perpetrators are?</a:t>
            </a:r>
            <a:r>
              <a:rPr lang="en-US" baseline="0" dirty="0"/>
              <a:t>  Stranger assault is the last on the list.  Yet, what are the prevailing rape myths?  How might a victim with mental illness and trauma history not be supported based on what a “real” crime looks like?  What are the implications for the survivor regarding credibility and being believed and effectively supported?</a:t>
            </a:r>
          </a:p>
          <a:p>
            <a:endParaRPr lang="en-US" baseline="0" dirty="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a:t>Psychiatrists: </a:t>
            </a:r>
            <a:r>
              <a:rPr lang="en-US" sz="1800" dirty="0"/>
              <a:t>Psychiatrists – make up the majority of perpetrators with almost 11 percent self-reporting sexual contact with patients.  They make up the majority of malpractice suits with the majority of those suits related to sexual  “unprofessional misconduct” malpractice.  Actual prevalence is considered much higher.  Some studies have found up to 30 percent based on malpractice claims and license complaints.</a:t>
            </a:r>
          </a:p>
          <a:p>
            <a:endParaRPr lang="en-US" dirty="0"/>
          </a:p>
          <a:p>
            <a:r>
              <a:rPr lang="en-US" dirty="0"/>
              <a:t>Only 23% to 38% or violent sexual crimes are reported.  For violent</a:t>
            </a:r>
            <a:r>
              <a:rPr lang="en-US" baseline="0" dirty="0"/>
              <a:t> sexual crimes/exploitation by healthcare providers, only 4% -8%of these crimes are reported (RAINN).  If they are coming forward, believe them!</a:t>
            </a:r>
          </a:p>
          <a:p>
            <a:endParaRPr lang="en-US" baseline="0" dirty="0"/>
          </a:p>
          <a:p>
            <a:r>
              <a:rPr lang="en-US" baseline="0" dirty="0"/>
              <a:t>Few cases of sexual assault against people with psychiatric disabilities are ever prosecuted.  Most cases are handled administratively through such actions as licensing boards, facility license sanctions, or with the firing of the suspect.  This injustice is due to the perceived difficulty investigating for law enforcement, support services personnel, and stereotypes held toward people with psychiatric disabilities</a:t>
            </a:r>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6</a:t>
            </a:fld>
            <a:endParaRPr lang="en-US"/>
          </a:p>
        </p:txBody>
      </p:sp>
    </p:spTree>
    <p:extLst>
      <p:ext uri="{BB962C8B-B14F-4D97-AF65-F5344CB8AC3E}">
        <p14:creationId xmlns:p14="http://schemas.microsoft.com/office/powerpoint/2010/main" val="1624417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Protection, prosecution and education are lagging in Wisconsin</a:t>
            </a:r>
            <a:r>
              <a:rPr lang="en-US" baseline="0" dirty="0"/>
              <a: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Loophole-  issues with how this is  interpreted,  many things are not prosecuted.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Researchers have called for  patient/ consumer education, this has not kept pace with professional education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a:t>  </a:t>
            </a:r>
            <a:endParaRPr lang="en-US" dirty="0">
              <a:solidFill>
                <a:srgbClr val="FF0000"/>
              </a:solidFill>
            </a:endParaRPr>
          </a:p>
          <a:p>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7</a:t>
            </a:fld>
            <a:endParaRPr lang="en-US"/>
          </a:p>
        </p:txBody>
      </p:sp>
    </p:spTree>
    <p:extLst>
      <p:ext uri="{BB962C8B-B14F-4D97-AF65-F5344CB8AC3E}">
        <p14:creationId xmlns:p14="http://schemas.microsoft.com/office/powerpoint/2010/main" val="1692172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14 percent attempt suicide in the aftermath</a:t>
            </a:r>
          </a:p>
          <a:p>
            <a:r>
              <a:rPr lang="en-US" dirty="0"/>
              <a:t>1 percent suicide</a:t>
            </a:r>
          </a:p>
          <a:p>
            <a:r>
              <a:rPr lang="en-US" dirty="0"/>
              <a:t>83</a:t>
            </a:r>
            <a:r>
              <a:rPr lang="en-US" baseline="0" dirty="0"/>
              <a:t> percent never feel they fully </a:t>
            </a:r>
            <a:r>
              <a:rPr lang="en-US" baseline="0" dirty="0" smtClean="0"/>
              <a:t>recover</a:t>
            </a:r>
          </a:p>
          <a:p>
            <a:r>
              <a:rPr lang="en-US" sz="1200" dirty="0" smtClean="0"/>
              <a:t>statistics show that the consequences of sexual involvement with clients/patients is always detrimental.  Arguing that it is not that bad or harmful is like saying some rapes are beneficial</a:t>
            </a:r>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9</a:t>
            </a:fld>
            <a:endParaRPr lang="en-US"/>
          </a:p>
        </p:txBody>
      </p:sp>
    </p:spTree>
    <p:extLst>
      <p:ext uri="{BB962C8B-B14F-4D97-AF65-F5344CB8AC3E}">
        <p14:creationId xmlns:p14="http://schemas.microsoft.com/office/powerpoint/2010/main" val="2653554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a:t>
            </a:r>
            <a:r>
              <a:rPr lang="en-US" baseline="0" dirty="0"/>
              <a:t> this list is not all inclusive,  can make it difficult to follow up with needed treatment and support.   Experiences are unique and change over time. </a:t>
            </a:r>
          </a:p>
          <a:p>
            <a:endParaRPr lang="en-US" baseline="0" dirty="0"/>
          </a:p>
          <a:p>
            <a:r>
              <a:rPr lang="en-US" sz="1200" b="1" i="0" u="none" strike="noStrike" kern="1200" baseline="0" dirty="0">
                <a:solidFill>
                  <a:schemeClr val="tx1"/>
                </a:solidFill>
                <a:latin typeface="+mn-lt"/>
                <a:ea typeface="+mn-ea"/>
                <a:cs typeface="+mn-cs"/>
              </a:rPr>
              <a:t>Pope and Vetter Study</a:t>
            </a:r>
          </a:p>
          <a:p>
            <a:r>
              <a:rPr lang="en-US" sz="1200" b="0" i="0" u="none" strike="noStrike" kern="1200" baseline="0" dirty="0">
                <a:solidFill>
                  <a:schemeClr val="tx1"/>
                </a:solidFill>
                <a:latin typeface="+mn-lt"/>
                <a:ea typeface="+mn-ea"/>
                <a:cs typeface="+mn-cs"/>
              </a:rPr>
              <a:t>• 90% of patients are harmed by sex with therapist</a:t>
            </a:r>
          </a:p>
          <a:p>
            <a:r>
              <a:rPr lang="en-US" sz="1200" b="0" i="0" u="none" strike="noStrike" kern="1200" baseline="0" dirty="0">
                <a:solidFill>
                  <a:schemeClr val="tx1"/>
                </a:solidFill>
                <a:latin typeface="+mn-lt"/>
                <a:ea typeface="+mn-ea"/>
                <a:cs typeface="+mn-cs"/>
              </a:rPr>
              <a:t>• 80% are harmed when the sexual involvement begins only after termination of</a:t>
            </a:r>
          </a:p>
          <a:p>
            <a:r>
              <a:rPr lang="en-US" sz="1200" b="0" i="0" u="none" strike="noStrike" kern="1200" baseline="0" dirty="0">
                <a:solidFill>
                  <a:schemeClr val="tx1"/>
                </a:solidFill>
                <a:latin typeface="+mn-lt"/>
                <a:ea typeface="+mn-ea"/>
                <a:cs typeface="+mn-cs"/>
              </a:rPr>
              <a:t>therapy</a:t>
            </a:r>
          </a:p>
          <a:p>
            <a:r>
              <a:rPr lang="en-US" sz="1200" b="0" i="0" u="none" strike="noStrike" kern="1200" baseline="0" dirty="0">
                <a:solidFill>
                  <a:schemeClr val="tx1"/>
                </a:solidFill>
                <a:latin typeface="+mn-lt"/>
                <a:ea typeface="+mn-ea"/>
                <a:cs typeface="+mn-cs"/>
              </a:rPr>
              <a:t>• 11% required hospitalization</a:t>
            </a:r>
          </a:p>
          <a:p>
            <a:r>
              <a:rPr lang="en-US" sz="1200" b="0" i="0" u="none" strike="noStrike" kern="1200" baseline="0" dirty="0">
                <a:solidFill>
                  <a:schemeClr val="tx1"/>
                </a:solidFill>
                <a:latin typeface="+mn-lt"/>
                <a:ea typeface="+mn-ea"/>
                <a:cs typeface="+mn-cs"/>
              </a:rPr>
              <a:t>• 14% attempted suicide</a:t>
            </a:r>
          </a:p>
          <a:p>
            <a:r>
              <a:rPr lang="en-US" sz="1200" b="0" i="0" u="none" strike="noStrike" kern="1200" baseline="0" dirty="0">
                <a:solidFill>
                  <a:schemeClr val="tx1"/>
                </a:solidFill>
                <a:latin typeface="+mn-lt"/>
                <a:ea typeface="+mn-ea"/>
                <a:cs typeface="+mn-cs"/>
              </a:rPr>
              <a:t>• 1% committed suicide</a:t>
            </a:r>
          </a:p>
          <a:p>
            <a:r>
              <a:rPr lang="en-US" sz="1200" b="0" i="0" u="none" strike="noStrike" kern="1200" baseline="0" dirty="0">
                <a:solidFill>
                  <a:schemeClr val="tx1"/>
                </a:solidFill>
                <a:latin typeface="+mn-lt"/>
                <a:ea typeface="+mn-ea"/>
                <a:cs typeface="+mn-cs"/>
              </a:rPr>
              <a:t>• 10% had prior rape</a:t>
            </a:r>
          </a:p>
          <a:p>
            <a:r>
              <a:rPr lang="en-US" sz="1200" b="0" i="0" u="none" strike="noStrike" kern="1200" baseline="0" dirty="0">
                <a:solidFill>
                  <a:schemeClr val="tx1"/>
                </a:solidFill>
                <a:latin typeface="+mn-lt"/>
                <a:ea typeface="+mn-ea"/>
                <a:cs typeface="+mn-cs"/>
              </a:rPr>
              <a:t>• 1/3 had history of incest or child sex abuse</a:t>
            </a:r>
          </a:p>
          <a:p>
            <a:r>
              <a:rPr lang="en-US" sz="1200" b="0" i="0" u="none" strike="noStrike" kern="1200" baseline="0" dirty="0">
                <a:solidFill>
                  <a:schemeClr val="tx1"/>
                </a:solidFill>
                <a:latin typeface="+mn-lt"/>
                <a:ea typeface="+mn-ea"/>
                <a:cs typeface="+mn-cs"/>
              </a:rPr>
              <a:t>• 5% were minors</a:t>
            </a:r>
          </a:p>
          <a:p>
            <a:r>
              <a:rPr lang="en-US" sz="1200" b="0" i="0" u="none" strike="noStrike" kern="1200" baseline="0" dirty="0">
                <a:solidFill>
                  <a:schemeClr val="tx1"/>
                </a:solidFill>
                <a:latin typeface="+mn-lt"/>
                <a:ea typeface="+mn-ea"/>
                <a:cs typeface="+mn-cs"/>
              </a:rPr>
              <a:t>• 17% fully </a:t>
            </a:r>
            <a:r>
              <a:rPr lang="en-US" sz="1200" b="0" i="0" u="none" strike="noStrike" kern="1200" baseline="0" dirty="0" smtClean="0">
                <a:solidFill>
                  <a:schemeClr val="tx1"/>
                </a:solidFill>
                <a:latin typeface="+mn-lt"/>
                <a:ea typeface="+mn-ea"/>
                <a:cs typeface="+mn-cs"/>
              </a:rPr>
              <a:t>recovered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http://kspope.com/sexiss/sex2.php-</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10</a:t>
            </a:fld>
            <a:endParaRPr lang="en-US"/>
          </a:p>
        </p:txBody>
      </p:sp>
    </p:spTree>
    <p:extLst>
      <p:ext uri="{BB962C8B-B14F-4D97-AF65-F5344CB8AC3E}">
        <p14:creationId xmlns:p14="http://schemas.microsoft.com/office/powerpoint/2010/main" val="3342413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There is more silence and discomfort around this issue than 25 years ago-long silence regarding advocacy efforts in Wisconsin/Nationally</a:t>
            </a:r>
          </a:p>
          <a:p>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11</a:t>
            </a:fld>
            <a:endParaRPr lang="en-US"/>
          </a:p>
        </p:txBody>
      </p:sp>
    </p:spTree>
    <p:extLst>
      <p:ext uri="{BB962C8B-B14F-4D97-AF65-F5344CB8AC3E}">
        <p14:creationId xmlns:p14="http://schemas.microsoft.com/office/powerpoint/2010/main" val="9301978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RAINN</a:t>
            </a:r>
            <a:r>
              <a:rPr lang="en-US" baseline="0" dirty="0"/>
              <a:t> states this is one of the most under reported crimes within the category of sexual assault which is still one of the most under reported crime.  </a:t>
            </a:r>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12</a:t>
            </a:fld>
            <a:endParaRPr lang="en-US"/>
          </a:p>
        </p:txBody>
      </p:sp>
    </p:spTree>
    <p:extLst>
      <p:ext uri="{BB962C8B-B14F-4D97-AF65-F5344CB8AC3E}">
        <p14:creationId xmlns:p14="http://schemas.microsoft.com/office/powerpoint/2010/main" val="20367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Resources</a:t>
            </a:r>
            <a:r>
              <a:rPr lang="en-US" baseline="0" dirty="0"/>
              <a:t> include sexual assault agencies- may be best to refer a client to their local SASP to explore their legal options in their state.</a:t>
            </a:r>
          </a:p>
          <a:p>
            <a:r>
              <a:rPr lang="en-US" baseline="0" dirty="0"/>
              <a:t>Protection and Advocacy Agency in their </a:t>
            </a:r>
            <a:r>
              <a:rPr lang="en-US" baseline="0" dirty="0" smtClean="0"/>
              <a:t>state</a:t>
            </a:r>
          </a:p>
          <a:p>
            <a:r>
              <a:rPr lang="en-US" dirty="0" smtClean="0"/>
              <a:t>RAINN (the Nation’s largest national anti-sexual violence organization) has found that therapist sexual abuse is one of the most under reported sexually violent crimes</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20E3788A-EE48-4E62-940A-32F4648712DA}" type="slidenum">
              <a:rPr lang="en-US" smtClean="0"/>
              <a:t>13</a:t>
            </a:fld>
            <a:endParaRPr lang="en-US"/>
          </a:p>
        </p:txBody>
      </p:sp>
    </p:spTree>
    <p:extLst>
      <p:ext uri="{BB962C8B-B14F-4D97-AF65-F5344CB8AC3E}">
        <p14:creationId xmlns:p14="http://schemas.microsoft.com/office/powerpoint/2010/main" val="3942600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FEE30BF-2560-4213-8709-1EA5C7FFBAEF}"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2608910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EE30BF-2560-4213-8709-1EA5C7FFBAEF}"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457889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EE30BF-2560-4213-8709-1EA5C7FFBAEF}"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3852611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EE30BF-2560-4213-8709-1EA5C7FFBAEF}"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334047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EE30BF-2560-4213-8709-1EA5C7FFBAEF}"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1011333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FEE30BF-2560-4213-8709-1EA5C7FFBAEF}"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2737559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FEE30BF-2560-4213-8709-1EA5C7FFBAEF}" type="datetimeFigureOut">
              <a:rPr lang="en-US" smtClean="0"/>
              <a:t>5/9/2017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3930321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EE30BF-2560-4213-8709-1EA5C7FFBAEF}" type="datetimeFigureOut">
              <a:rPr lang="en-US" smtClean="0"/>
              <a:t>5/9/2017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1758161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EE30BF-2560-4213-8709-1EA5C7FFBAEF}" type="datetimeFigureOut">
              <a:rPr lang="en-US" smtClean="0"/>
              <a:t>5/9/2017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340043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EE30BF-2560-4213-8709-1EA5C7FFBAEF}"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2646059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FEE30BF-2560-4213-8709-1EA5C7FFBAEF}"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4A0DFF-9226-417B-8CA1-F045A787DA30}" type="slidenum">
              <a:rPr lang="en-US" smtClean="0"/>
              <a:t>‹#›</a:t>
            </a:fld>
            <a:endParaRPr lang="en-US"/>
          </a:p>
        </p:txBody>
      </p:sp>
    </p:spTree>
    <p:extLst>
      <p:ext uri="{BB962C8B-B14F-4D97-AF65-F5344CB8AC3E}">
        <p14:creationId xmlns:p14="http://schemas.microsoft.com/office/powerpoint/2010/main" val="1368880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3900" y="1112395"/>
            <a:ext cx="8238969"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749508" y="2324543"/>
            <a:ext cx="8229600" cy="361905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EE30BF-2560-4213-8709-1EA5C7FFBAEF}" type="datetimeFigureOut">
              <a:rPr lang="en-US" smtClean="0"/>
              <a:t>5/9/2017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4A0DFF-9226-417B-8CA1-F045A787DA30}" type="slidenum">
              <a:rPr lang="en-US" smtClean="0"/>
              <a:t>‹#›</a:t>
            </a:fld>
            <a:endParaRPr lang="en-US"/>
          </a:p>
        </p:txBody>
      </p:sp>
      <p:pic>
        <p:nvPicPr>
          <p:cNvPr id="12" name="Picture 1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2400" y="82573"/>
            <a:ext cx="4297680" cy="790047"/>
          </a:xfrm>
          <a:prstGeom prst="rect">
            <a:avLst/>
          </a:prstGeom>
        </p:spPr>
      </p:pic>
      <p:pic>
        <p:nvPicPr>
          <p:cNvPr id="13" name="Picture 1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648199" y="166094"/>
            <a:ext cx="4297689" cy="573025"/>
          </a:xfrm>
          <a:prstGeom prst="rect">
            <a:avLst/>
          </a:prstGeom>
        </p:spPr>
      </p:pic>
      <p:cxnSp>
        <p:nvCxnSpPr>
          <p:cNvPr id="15" name="Straight Connector 14"/>
          <p:cNvCxnSpPr/>
          <p:nvPr userDrawn="1"/>
        </p:nvCxnSpPr>
        <p:spPr>
          <a:xfrm>
            <a:off x="40193" y="0"/>
            <a:ext cx="0" cy="685800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9100458" y="0"/>
            <a:ext cx="0" cy="6858000"/>
          </a:xfrm>
          <a:prstGeom prst="line">
            <a:avLst/>
          </a:prstGeom>
          <a:ln w="7620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18255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dhs.wisconsin.gov/dcts/memos/info/201701infomemo.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dhs.wisconsin.gov/publications/p01256.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therapyabus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survivingtherapistabuse.com/"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cbi.nlm.nih.gov/pmc/articles/PMC1389236/"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wha.org/Data/Sites/1/education/rural/TheWisconsinMedicalExaminingBoard.pdf" TargetMode="External"/><Relationship Id="rId4" Type="http://schemas.openxmlformats.org/officeDocument/2006/relationships/hyperlink" Target="http://www.kspope.com/sexiss/index.php"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143000"/>
            <a:ext cx="8763000" cy="1470025"/>
          </a:xfrm>
        </p:spPr>
        <p:txBody>
          <a:bodyPr>
            <a:noAutofit/>
          </a:bodyPr>
          <a:lstStyle/>
          <a:p>
            <a:r>
              <a:rPr lang="en-US" sz="3200" dirty="0"/>
              <a:t>Sexual Abuse By Professionals: </a:t>
            </a:r>
            <a:br>
              <a:rPr lang="en-US" sz="3200" dirty="0"/>
            </a:br>
            <a:r>
              <a:rPr lang="en-US" sz="3200" dirty="0"/>
              <a:t>A Focus on Prevention and </a:t>
            </a:r>
            <a:r>
              <a:rPr lang="en-US" sz="3200" dirty="0" smtClean="0"/>
              <a:t>Support</a:t>
            </a:r>
            <a:r>
              <a:rPr lang="en-US" sz="3200" dirty="0"/>
              <a:t/>
            </a:r>
            <a:br>
              <a:rPr lang="en-US" sz="3200" dirty="0"/>
            </a:br>
            <a:endParaRPr lang="en-US" sz="3200" dirty="0"/>
          </a:p>
        </p:txBody>
      </p:sp>
      <p:sp>
        <p:nvSpPr>
          <p:cNvPr id="3" name="Subtitle 2"/>
          <p:cNvSpPr>
            <a:spLocks noGrp="1"/>
          </p:cNvSpPr>
          <p:nvPr>
            <p:ph type="subTitle" idx="1"/>
          </p:nvPr>
        </p:nvSpPr>
        <p:spPr>
          <a:xfrm>
            <a:off x="1524000" y="2971800"/>
            <a:ext cx="6477000" cy="3657600"/>
          </a:xfrm>
        </p:spPr>
        <p:txBody>
          <a:bodyPr>
            <a:normAutofit/>
          </a:bodyPr>
          <a:lstStyle/>
          <a:p>
            <a:r>
              <a:rPr lang="en-US" sz="2000" b="1" dirty="0">
                <a:solidFill>
                  <a:schemeClr val="tx1"/>
                </a:solidFill>
              </a:rPr>
              <a:t>Karen Lane, MA, CPS</a:t>
            </a:r>
          </a:p>
          <a:p>
            <a:r>
              <a:rPr lang="en-US" sz="2000" dirty="0">
                <a:solidFill>
                  <a:schemeClr val="tx1"/>
                </a:solidFill>
              </a:rPr>
              <a:t>Advocacy Specialist</a:t>
            </a:r>
          </a:p>
          <a:p>
            <a:r>
              <a:rPr lang="en-US" sz="2000" dirty="0">
                <a:solidFill>
                  <a:schemeClr val="tx1"/>
                </a:solidFill>
              </a:rPr>
              <a:t>Disability Rights Wisconsin</a:t>
            </a:r>
          </a:p>
          <a:p>
            <a:endParaRPr lang="en-US" sz="2000" dirty="0">
              <a:solidFill>
                <a:schemeClr val="tx1"/>
              </a:solidFill>
            </a:endParaRPr>
          </a:p>
          <a:p>
            <a:r>
              <a:rPr lang="en-US" sz="2000" b="1" dirty="0">
                <a:solidFill>
                  <a:schemeClr val="tx1"/>
                </a:solidFill>
              </a:rPr>
              <a:t>Ellie Jarvie, MSW, LCSW </a:t>
            </a:r>
          </a:p>
          <a:p>
            <a:r>
              <a:rPr lang="en-US" sz="2000" dirty="0">
                <a:solidFill>
                  <a:schemeClr val="tx1"/>
                </a:solidFill>
              </a:rPr>
              <a:t>Consumer Affairs Coordinator</a:t>
            </a:r>
          </a:p>
          <a:p>
            <a:r>
              <a:rPr lang="en-US" sz="2000" dirty="0">
                <a:solidFill>
                  <a:schemeClr val="tx1"/>
                </a:solidFill>
              </a:rPr>
              <a:t>Wisconsin Department of Health Services</a:t>
            </a:r>
          </a:p>
          <a:p>
            <a:endParaRPr lang="en-US" sz="2000" dirty="0">
              <a:solidFill>
                <a:schemeClr val="tx1"/>
              </a:solidFill>
            </a:endParaRPr>
          </a:p>
          <a:p>
            <a:r>
              <a:rPr lang="en-US" sz="2000" dirty="0">
                <a:solidFill>
                  <a:schemeClr val="tx1"/>
                </a:solidFill>
              </a:rPr>
              <a:t>June 16, 2017</a:t>
            </a:r>
          </a:p>
        </p:txBody>
      </p:sp>
    </p:spTree>
    <p:extLst>
      <p:ext uri="{BB962C8B-B14F-4D97-AF65-F5344CB8AC3E}">
        <p14:creationId xmlns:p14="http://schemas.microsoft.com/office/powerpoint/2010/main" val="2850091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0"/>
            <a:ext cx="7591269" cy="228600"/>
          </a:xfrm>
        </p:spPr>
        <p:txBody>
          <a:bodyPr>
            <a:noAutofit/>
          </a:bodyPr>
          <a:lstStyle/>
          <a:p>
            <a:r>
              <a:rPr lang="en-US" sz="3200" dirty="0"/>
              <a:t>Common Experiences after Sexual Abuse </a:t>
            </a:r>
            <a:br>
              <a:rPr lang="en-US" sz="3200" dirty="0"/>
            </a:br>
            <a:endParaRPr lang="en-US" sz="3200" dirty="0"/>
          </a:p>
        </p:txBody>
      </p:sp>
      <p:sp>
        <p:nvSpPr>
          <p:cNvPr id="3" name="Content Placeholder 2"/>
          <p:cNvSpPr>
            <a:spLocks noGrp="1"/>
          </p:cNvSpPr>
          <p:nvPr>
            <p:ph idx="1"/>
          </p:nvPr>
        </p:nvSpPr>
        <p:spPr>
          <a:xfrm>
            <a:off x="76200" y="2057400"/>
            <a:ext cx="8991600" cy="2895600"/>
          </a:xfrm>
        </p:spPr>
        <p:txBody>
          <a:bodyPr numCol="2">
            <a:noAutofit/>
          </a:bodyPr>
          <a:lstStyle/>
          <a:p>
            <a:pPr>
              <a:spcBef>
                <a:spcPts val="0"/>
              </a:spcBef>
            </a:pPr>
            <a:r>
              <a:rPr lang="en-US" sz="2600" dirty="0"/>
              <a:t>Guilt and </a:t>
            </a:r>
            <a:r>
              <a:rPr lang="en-US" sz="2600" dirty="0" smtClean="0"/>
              <a:t>shame </a:t>
            </a:r>
            <a:r>
              <a:rPr lang="en-US" sz="2600" dirty="0"/>
              <a:t>	</a:t>
            </a:r>
          </a:p>
          <a:p>
            <a:pPr>
              <a:spcBef>
                <a:spcPts val="0"/>
              </a:spcBef>
            </a:pPr>
            <a:r>
              <a:rPr lang="en-US" sz="2600" dirty="0"/>
              <a:t>Impaired </a:t>
            </a:r>
            <a:r>
              <a:rPr lang="en-US" sz="2600" dirty="0" smtClean="0"/>
              <a:t>ability </a:t>
            </a:r>
            <a:r>
              <a:rPr lang="en-US" sz="2600" dirty="0"/>
              <a:t>to </a:t>
            </a:r>
            <a:r>
              <a:rPr lang="en-US" sz="2600" dirty="0" smtClean="0"/>
              <a:t>trust               </a:t>
            </a:r>
            <a:endParaRPr lang="en-US" sz="2600" dirty="0"/>
          </a:p>
          <a:p>
            <a:pPr>
              <a:spcBef>
                <a:spcPts val="0"/>
              </a:spcBef>
            </a:pPr>
            <a:r>
              <a:rPr lang="en-US" sz="2600" dirty="0"/>
              <a:t>Extreme </a:t>
            </a:r>
            <a:r>
              <a:rPr lang="en-US" sz="2600" dirty="0" smtClean="0"/>
              <a:t>ambivalence</a:t>
            </a:r>
            <a:endParaRPr lang="en-US" sz="2600" dirty="0"/>
          </a:p>
          <a:p>
            <a:pPr>
              <a:spcBef>
                <a:spcPts val="0"/>
              </a:spcBef>
            </a:pPr>
            <a:r>
              <a:rPr lang="en-US" sz="2600" dirty="0"/>
              <a:t>Emptiness and </a:t>
            </a:r>
            <a:r>
              <a:rPr lang="en-US" sz="2600" dirty="0" smtClean="0"/>
              <a:t>isolation</a:t>
            </a:r>
            <a:endParaRPr lang="en-US" sz="2600" dirty="0"/>
          </a:p>
          <a:p>
            <a:pPr>
              <a:spcBef>
                <a:spcPts val="0"/>
              </a:spcBef>
            </a:pPr>
            <a:r>
              <a:rPr lang="en-US" sz="2600" dirty="0"/>
              <a:t>Fluctuating </a:t>
            </a:r>
            <a:r>
              <a:rPr lang="en-US" sz="2600" dirty="0" smtClean="0"/>
              <a:t>emotions</a:t>
            </a:r>
            <a:endParaRPr lang="en-US" sz="2600" dirty="0"/>
          </a:p>
          <a:p>
            <a:pPr>
              <a:spcBef>
                <a:spcPts val="0"/>
              </a:spcBef>
            </a:pPr>
            <a:r>
              <a:rPr lang="en-US" sz="2600" dirty="0"/>
              <a:t>Suppressed </a:t>
            </a:r>
            <a:r>
              <a:rPr lang="en-US" sz="2600" dirty="0" smtClean="0"/>
              <a:t>anger</a:t>
            </a:r>
            <a:endParaRPr lang="en-US" sz="2800" dirty="0"/>
          </a:p>
          <a:p>
            <a:pPr>
              <a:spcBef>
                <a:spcPts val="0"/>
              </a:spcBef>
            </a:pPr>
            <a:endParaRPr lang="en-US" sz="2800" dirty="0"/>
          </a:p>
          <a:p>
            <a:pPr>
              <a:spcBef>
                <a:spcPts val="0"/>
              </a:spcBef>
            </a:pPr>
            <a:endParaRPr lang="en-US" sz="2800" dirty="0"/>
          </a:p>
          <a:p>
            <a:pPr>
              <a:spcBef>
                <a:spcPts val="0"/>
              </a:spcBef>
            </a:pPr>
            <a:r>
              <a:rPr lang="en-US" sz="2600" dirty="0"/>
              <a:t>Sexual  </a:t>
            </a:r>
            <a:r>
              <a:rPr lang="en-US" sz="2600" dirty="0" smtClean="0"/>
              <a:t>confusion</a:t>
            </a:r>
            <a:endParaRPr lang="en-US" sz="2600" dirty="0"/>
          </a:p>
          <a:p>
            <a:pPr>
              <a:spcBef>
                <a:spcPts val="0"/>
              </a:spcBef>
            </a:pPr>
            <a:r>
              <a:rPr lang="en-US" sz="2600" dirty="0"/>
              <a:t>Increased </a:t>
            </a:r>
            <a:r>
              <a:rPr lang="en-US" sz="2600" dirty="0" smtClean="0"/>
              <a:t>suicidal risk </a:t>
            </a:r>
            <a:endParaRPr lang="en-US" sz="2600" dirty="0"/>
          </a:p>
          <a:p>
            <a:pPr>
              <a:spcBef>
                <a:spcPts val="0"/>
              </a:spcBef>
            </a:pPr>
            <a:r>
              <a:rPr lang="en-US" sz="2600" dirty="0"/>
              <a:t>Substance </a:t>
            </a:r>
            <a:r>
              <a:rPr lang="en-US" sz="2600" dirty="0" smtClean="0"/>
              <a:t>use disorder</a:t>
            </a:r>
            <a:endParaRPr lang="en-US" sz="2600" dirty="0"/>
          </a:p>
          <a:p>
            <a:pPr>
              <a:spcBef>
                <a:spcPts val="0"/>
              </a:spcBef>
            </a:pPr>
            <a:r>
              <a:rPr lang="en-US" sz="2600" dirty="0"/>
              <a:t>Role </a:t>
            </a:r>
            <a:r>
              <a:rPr lang="en-US" sz="2600" dirty="0" smtClean="0"/>
              <a:t>reversal </a:t>
            </a:r>
            <a:r>
              <a:rPr lang="en-US" sz="2600" dirty="0"/>
              <a:t>and </a:t>
            </a:r>
            <a:r>
              <a:rPr lang="en-US" sz="2600" dirty="0" smtClean="0"/>
              <a:t>boundary disturbance</a:t>
            </a:r>
            <a:endParaRPr lang="en-US" sz="2600" dirty="0"/>
          </a:p>
          <a:p>
            <a:pPr>
              <a:spcBef>
                <a:spcPts val="0"/>
              </a:spcBef>
            </a:pPr>
            <a:r>
              <a:rPr lang="en-US" sz="2600" dirty="0"/>
              <a:t>Cognitive </a:t>
            </a:r>
            <a:r>
              <a:rPr lang="en-US" sz="2600" dirty="0" smtClean="0"/>
              <a:t>dysfunction</a:t>
            </a:r>
            <a:endParaRPr lang="en-US" sz="2600" dirty="0"/>
          </a:p>
          <a:p>
            <a:endParaRPr lang="en-US" sz="2400" dirty="0"/>
          </a:p>
        </p:txBody>
      </p:sp>
    </p:spTree>
    <p:extLst>
      <p:ext uri="{BB962C8B-B14F-4D97-AF65-F5344CB8AC3E}">
        <p14:creationId xmlns:p14="http://schemas.microsoft.com/office/powerpoint/2010/main" val="5742673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12395"/>
            <a:ext cx="8810469" cy="1143000"/>
          </a:xfrm>
        </p:spPr>
        <p:txBody>
          <a:bodyPr>
            <a:normAutofit/>
          </a:bodyPr>
          <a:lstStyle/>
          <a:p>
            <a:r>
              <a:rPr lang="en-US" sz="3200" dirty="0"/>
              <a:t>Efforts in Wisconsin to Address Therapist </a:t>
            </a:r>
            <a:r>
              <a:rPr lang="en-US" sz="3200" dirty="0" smtClean="0"/>
              <a:t/>
            </a:r>
            <a:br>
              <a:rPr lang="en-US" sz="3200" dirty="0" smtClean="0"/>
            </a:br>
            <a:r>
              <a:rPr lang="en-US" sz="3200" dirty="0" smtClean="0"/>
              <a:t>Sexual </a:t>
            </a:r>
            <a:r>
              <a:rPr lang="en-US" sz="3200" dirty="0"/>
              <a:t>Exploitation</a:t>
            </a:r>
          </a:p>
        </p:txBody>
      </p:sp>
      <p:sp>
        <p:nvSpPr>
          <p:cNvPr id="3" name="Content Placeholder 2"/>
          <p:cNvSpPr>
            <a:spLocks noGrp="1"/>
          </p:cNvSpPr>
          <p:nvPr>
            <p:ph idx="1"/>
          </p:nvPr>
        </p:nvSpPr>
        <p:spPr>
          <a:xfrm>
            <a:off x="228600" y="2209800"/>
            <a:ext cx="8750508" cy="4457257"/>
          </a:xfrm>
        </p:spPr>
        <p:txBody>
          <a:bodyPr>
            <a:noAutofit/>
          </a:bodyPr>
          <a:lstStyle/>
          <a:p>
            <a:r>
              <a:rPr lang="en-US" sz="2600" dirty="0" smtClean="0"/>
              <a:t>1983:  Wisconsin passed the first </a:t>
            </a:r>
            <a:r>
              <a:rPr lang="en-US" sz="2600" dirty="0"/>
              <a:t>law in the country that criminalized sexual </a:t>
            </a:r>
            <a:r>
              <a:rPr lang="en-US" sz="2600" dirty="0" smtClean="0"/>
              <a:t>exploitation</a:t>
            </a:r>
            <a:endParaRPr lang="en-US" sz="2600" dirty="0"/>
          </a:p>
          <a:p>
            <a:r>
              <a:rPr lang="en-US" sz="2600" dirty="0" smtClean="0"/>
              <a:t>1989: </a:t>
            </a:r>
            <a:r>
              <a:rPr lang="en-US" sz="2600" dirty="0"/>
              <a:t>Language change to tighten the </a:t>
            </a:r>
            <a:r>
              <a:rPr lang="en-US" sz="2600" dirty="0" smtClean="0"/>
              <a:t>law: This is </a:t>
            </a:r>
            <a:r>
              <a:rPr lang="en-US" sz="2600" dirty="0"/>
              <a:t>n</a:t>
            </a:r>
            <a:r>
              <a:rPr lang="en-US" sz="2600" dirty="0" smtClean="0"/>
              <a:t>ow </a:t>
            </a:r>
            <a:r>
              <a:rPr lang="en-US" sz="2600" dirty="0"/>
              <a:t>classified as a felony</a:t>
            </a:r>
          </a:p>
          <a:p>
            <a:r>
              <a:rPr lang="en-US" sz="2600" dirty="0"/>
              <a:t>Statistics of offending therapists remain similar to 40 years </a:t>
            </a:r>
            <a:r>
              <a:rPr lang="en-US" sz="2600" dirty="0" smtClean="0"/>
              <a:t>ago: Need to </a:t>
            </a:r>
            <a:r>
              <a:rPr lang="en-US" sz="2600" dirty="0"/>
              <a:t>provide education of rights and resources to consumers of  </a:t>
            </a:r>
            <a:r>
              <a:rPr lang="en-US" sz="2600" dirty="0" smtClean="0"/>
              <a:t>mental health and substance abuse services </a:t>
            </a:r>
            <a:endParaRPr lang="en-US" sz="2600" dirty="0"/>
          </a:p>
          <a:p>
            <a:r>
              <a:rPr lang="en-US" sz="2600" dirty="0" smtClean="0"/>
              <a:t>2015-Current</a:t>
            </a:r>
            <a:r>
              <a:rPr lang="en-US" sz="2600" dirty="0"/>
              <a:t>:  </a:t>
            </a:r>
            <a:r>
              <a:rPr lang="en-US" sz="2600" dirty="0" smtClean="0"/>
              <a:t>Efforts </a:t>
            </a:r>
            <a:r>
              <a:rPr lang="en-US" sz="2600" dirty="0"/>
              <a:t>by </a:t>
            </a:r>
            <a:r>
              <a:rPr lang="en-US" sz="2600" dirty="0" smtClean="0"/>
              <a:t>Department of Health Services and Disability Rights Wisconsin </a:t>
            </a:r>
            <a:endParaRPr lang="en-US" sz="2600" dirty="0"/>
          </a:p>
        </p:txBody>
      </p:sp>
    </p:spTree>
    <p:extLst>
      <p:ext uri="{BB962C8B-B14F-4D97-AF65-F5344CB8AC3E}">
        <p14:creationId xmlns:p14="http://schemas.microsoft.com/office/powerpoint/2010/main" val="507099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12395"/>
            <a:ext cx="8734269" cy="1143000"/>
          </a:xfrm>
        </p:spPr>
        <p:txBody>
          <a:bodyPr>
            <a:normAutofit/>
          </a:bodyPr>
          <a:lstStyle/>
          <a:p>
            <a:r>
              <a:rPr lang="en-US" sz="3200" dirty="0" smtClean="0"/>
              <a:t> Examples of Outreach in Wisconsin </a:t>
            </a:r>
            <a:endParaRPr lang="en-US" sz="3200" dirty="0"/>
          </a:p>
        </p:txBody>
      </p:sp>
      <p:sp>
        <p:nvSpPr>
          <p:cNvPr id="3" name="Content Placeholder 2"/>
          <p:cNvSpPr>
            <a:spLocks noGrp="1"/>
          </p:cNvSpPr>
          <p:nvPr>
            <p:ph idx="1"/>
          </p:nvPr>
        </p:nvSpPr>
        <p:spPr/>
        <p:txBody>
          <a:bodyPr>
            <a:normAutofit/>
          </a:bodyPr>
          <a:lstStyle/>
          <a:p>
            <a:r>
              <a:rPr lang="en-US" sz="2600" dirty="0" smtClean="0">
                <a:hlinkClick r:id="rId3"/>
              </a:rPr>
              <a:t>Informational memo and brochure</a:t>
            </a:r>
            <a:endParaRPr lang="en-US" sz="2600" dirty="0" smtClean="0"/>
          </a:p>
          <a:p>
            <a:r>
              <a:rPr lang="en-US" sz="2600" dirty="0" smtClean="0"/>
              <a:t>The law</a:t>
            </a:r>
            <a:endParaRPr lang="en-US" sz="2600" dirty="0"/>
          </a:p>
          <a:p>
            <a:r>
              <a:rPr lang="en-US" sz="2600" dirty="0"/>
              <a:t>Warning </a:t>
            </a:r>
            <a:r>
              <a:rPr lang="en-US" sz="2600" dirty="0" smtClean="0"/>
              <a:t>signs</a:t>
            </a:r>
            <a:endParaRPr lang="en-US" sz="2600" dirty="0"/>
          </a:p>
          <a:p>
            <a:r>
              <a:rPr lang="en-US" sz="2600" dirty="0"/>
              <a:t>Support</a:t>
            </a:r>
          </a:p>
          <a:p>
            <a:r>
              <a:rPr lang="en-US" sz="2600" dirty="0"/>
              <a:t>Reporting </a:t>
            </a:r>
            <a:r>
              <a:rPr lang="en-US" sz="2600" dirty="0" smtClean="0"/>
              <a:t>options</a:t>
            </a:r>
            <a:endParaRPr lang="en-US" sz="2600" dirty="0"/>
          </a:p>
          <a:p>
            <a:r>
              <a:rPr lang="en-US" sz="2600" dirty="0"/>
              <a:t>Disability Rights Wisconsin Victim of Crime Program</a:t>
            </a:r>
          </a:p>
        </p:txBody>
      </p:sp>
    </p:spTree>
    <p:extLst>
      <p:ext uri="{BB962C8B-B14F-4D97-AF65-F5344CB8AC3E}">
        <p14:creationId xmlns:p14="http://schemas.microsoft.com/office/powerpoint/2010/main" val="8887759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12395"/>
            <a:ext cx="8810469" cy="640205"/>
          </a:xfrm>
        </p:spPr>
        <p:txBody>
          <a:bodyPr>
            <a:normAutofit/>
          </a:bodyPr>
          <a:lstStyle/>
          <a:p>
            <a:r>
              <a:rPr lang="en-US" sz="3200" dirty="0" smtClean="0"/>
              <a:t>How to </a:t>
            </a:r>
            <a:r>
              <a:rPr lang="en-US" sz="3200" dirty="0" smtClean="0"/>
              <a:t>Directly Support Survivors</a:t>
            </a:r>
            <a:endParaRPr lang="en-US" sz="3200" dirty="0"/>
          </a:p>
        </p:txBody>
      </p:sp>
      <p:sp>
        <p:nvSpPr>
          <p:cNvPr id="3" name="Content Placeholder 2"/>
          <p:cNvSpPr>
            <a:spLocks noGrp="1"/>
          </p:cNvSpPr>
          <p:nvPr>
            <p:ph idx="1"/>
          </p:nvPr>
        </p:nvSpPr>
        <p:spPr>
          <a:xfrm>
            <a:off x="152400" y="1905000"/>
            <a:ext cx="8915400" cy="3810000"/>
          </a:xfrm>
        </p:spPr>
        <p:txBody>
          <a:bodyPr>
            <a:noAutofit/>
          </a:bodyPr>
          <a:lstStyle/>
          <a:p>
            <a:pPr>
              <a:spcBef>
                <a:spcPts val="0"/>
              </a:spcBef>
            </a:pPr>
            <a:r>
              <a:rPr lang="en-US" sz="2600" dirty="0"/>
              <a:t>Believe and support your client if they are reporting to you they have been exploited by a professional</a:t>
            </a:r>
            <a:r>
              <a:rPr lang="en-US" sz="2600" dirty="0" smtClean="0"/>
              <a:t>.</a:t>
            </a:r>
            <a:endParaRPr lang="en-US" sz="2600" dirty="0"/>
          </a:p>
          <a:p>
            <a:pPr>
              <a:spcBef>
                <a:spcPts val="0"/>
              </a:spcBef>
            </a:pPr>
            <a:r>
              <a:rPr lang="en-US" sz="2600" dirty="0" smtClean="0"/>
              <a:t>Support the </a:t>
            </a:r>
            <a:r>
              <a:rPr lang="en-US" sz="2600" dirty="0"/>
              <a:t>client’s decision to report or not unless the law in your state mandates the reporting.  </a:t>
            </a:r>
            <a:r>
              <a:rPr lang="en-US" sz="2600" dirty="0" smtClean="0"/>
              <a:t>For example, Wisconsin </a:t>
            </a:r>
            <a:r>
              <a:rPr lang="en-US" sz="2600" dirty="0"/>
              <a:t>does not have a mandate for reporting therapist exploitation.  </a:t>
            </a:r>
          </a:p>
          <a:p>
            <a:pPr>
              <a:spcBef>
                <a:spcPts val="0"/>
              </a:spcBef>
            </a:pPr>
            <a:r>
              <a:rPr lang="en-US" sz="2600" dirty="0"/>
              <a:t>Know the law on therapist exploitation in your state and if there is </a:t>
            </a:r>
            <a:r>
              <a:rPr lang="en-US" sz="2600" dirty="0" smtClean="0"/>
              <a:t>one in </a:t>
            </a:r>
            <a:r>
              <a:rPr lang="en-US" sz="2600" dirty="0"/>
              <a:t>your state.  </a:t>
            </a:r>
            <a:r>
              <a:rPr lang="en-US" sz="2600" dirty="0" smtClean="0"/>
              <a:t>The </a:t>
            </a:r>
            <a:r>
              <a:rPr lang="en-US" sz="2600" dirty="0"/>
              <a:t>reference for Wisconsin’s law is Wis. Stat. </a:t>
            </a:r>
            <a:r>
              <a:rPr lang="en-US" sz="2600" dirty="0">
                <a:ea typeface="Verdana"/>
                <a:cs typeface="Verdana"/>
              </a:rPr>
              <a:t>§</a:t>
            </a:r>
            <a:r>
              <a:rPr lang="en-US" sz="2600" dirty="0"/>
              <a:t> </a:t>
            </a:r>
            <a:r>
              <a:rPr lang="en-US" sz="2600" dirty="0" smtClean="0"/>
              <a:t>940.22.</a:t>
            </a:r>
            <a:endParaRPr lang="en-US" sz="2600" dirty="0"/>
          </a:p>
          <a:p>
            <a:pPr>
              <a:spcBef>
                <a:spcPts val="0"/>
              </a:spcBef>
            </a:pPr>
            <a:r>
              <a:rPr lang="en-US" sz="2600" dirty="0"/>
              <a:t>Provide reporting options to your client </a:t>
            </a:r>
            <a:r>
              <a:rPr lang="en-US" sz="2600" dirty="0" smtClean="0"/>
              <a:t>such  as </a:t>
            </a:r>
            <a:r>
              <a:rPr lang="en-US" sz="2600" dirty="0"/>
              <a:t>a police report, licensing, and oversight agencies</a:t>
            </a:r>
            <a:r>
              <a:rPr lang="en-US" sz="2600" dirty="0" smtClean="0"/>
              <a:t>.</a:t>
            </a:r>
            <a:endParaRPr lang="en-US" sz="2600" dirty="0"/>
          </a:p>
        </p:txBody>
      </p:sp>
    </p:spTree>
    <p:extLst>
      <p:ext uri="{BB962C8B-B14F-4D97-AF65-F5344CB8AC3E}">
        <p14:creationId xmlns:p14="http://schemas.microsoft.com/office/powerpoint/2010/main" val="3921694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23365"/>
            <a:ext cx="8763000" cy="4325035"/>
          </a:xfrm>
        </p:spPr>
        <p:txBody>
          <a:bodyPr>
            <a:normAutofit/>
          </a:bodyPr>
          <a:lstStyle/>
          <a:p>
            <a:r>
              <a:rPr lang="en-US" sz="2600" dirty="0" smtClean="0"/>
              <a:t>Remember the importance of informed consent </a:t>
            </a:r>
          </a:p>
          <a:p>
            <a:pPr>
              <a:spcBef>
                <a:spcPts val="600"/>
              </a:spcBef>
            </a:pPr>
            <a:r>
              <a:rPr lang="en-US" sz="2600" dirty="0" smtClean="0"/>
              <a:t>Provide </a:t>
            </a:r>
            <a:r>
              <a:rPr lang="en-US" sz="2600" dirty="0"/>
              <a:t>a brochure at the beginning of treatment and </a:t>
            </a:r>
            <a:r>
              <a:rPr lang="en-US" sz="2600" dirty="0" smtClean="0"/>
              <a:t>yearly </a:t>
            </a:r>
            <a:r>
              <a:rPr lang="en-US" sz="2600" dirty="0"/>
              <a:t>that outlines warning signs and where a client/patient can get help with their </a:t>
            </a:r>
            <a:r>
              <a:rPr lang="en-US" sz="2600" dirty="0" smtClean="0"/>
              <a:t>concerns (</a:t>
            </a:r>
            <a:r>
              <a:rPr lang="en-US" sz="2600" dirty="0" smtClean="0">
                <a:hlinkClick r:id="rId3"/>
              </a:rPr>
              <a:t>See </a:t>
            </a:r>
            <a:r>
              <a:rPr lang="en-US" sz="2600" dirty="0">
                <a:hlinkClick r:id="rId3"/>
              </a:rPr>
              <a:t>Wisconsin’s </a:t>
            </a:r>
            <a:r>
              <a:rPr lang="en-US" sz="2600" dirty="0" smtClean="0">
                <a:hlinkClick r:id="rId3"/>
              </a:rPr>
              <a:t>brochure</a:t>
            </a:r>
            <a:r>
              <a:rPr lang="en-US" sz="2600" dirty="0" smtClean="0"/>
              <a:t>)</a:t>
            </a:r>
            <a:endParaRPr lang="en-US" sz="2600" dirty="0"/>
          </a:p>
          <a:p>
            <a:pPr>
              <a:spcBef>
                <a:spcPts val="600"/>
              </a:spcBef>
            </a:pPr>
            <a:r>
              <a:rPr lang="en-US" sz="2600" dirty="0" smtClean="0"/>
              <a:t>Leave investigation to the </a:t>
            </a:r>
            <a:r>
              <a:rPr lang="en-US" sz="2600" dirty="0" smtClean="0"/>
              <a:t>experts</a:t>
            </a:r>
            <a:endParaRPr lang="en-US" sz="2600" dirty="0"/>
          </a:p>
          <a:p>
            <a:pPr marL="0" indent="0">
              <a:spcBef>
                <a:spcPts val="600"/>
              </a:spcBef>
              <a:buNone/>
            </a:pPr>
            <a:endParaRPr lang="en-US" dirty="0"/>
          </a:p>
        </p:txBody>
      </p:sp>
      <p:sp>
        <p:nvSpPr>
          <p:cNvPr id="5" name="TextBox 4"/>
          <p:cNvSpPr txBox="1"/>
          <p:nvPr/>
        </p:nvSpPr>
        <p:spPr>
          <a:xfrm>
            <a:off x="152400" y="1034589"/>
            <a:ext cx="8839200" cy="584775"/>
          </a:xfrm>
          <a:prstGeom prst="rect">
            <a:avLst/>
          </a:prstGeom>
          <a:noFill/>
        </p:spPr>
        <p:txBody>
          <a:bodyPr wrap="square" rtlCol="0">
            <a:spAutoFit/>
          </a:bodyPr>
          <a:lstStyle/>
          <a:p>
            <a:pPr algn="ctr"/>
            <a:r>
              <a:rPr lang="en-US" sz="3200" b="1" dirty="0" smtClean="0"/>
              <a:t>How to </a:t>
            </a:r>
            <a:r>
              <a:rPr lang="en-US" sz="3200" b="1" dirty="0" smtClean="0"/>
              <a:t>Directly Support Survivors </a:t>
            </a:r>
            <a:endParaRPr lang="en-US" sz="3200" b="1" dirty="0"/>
          </a:p>
        </p:txBody>
      </p:sp>
    </p:spTree>
    <p:extLst>
      <p:ext uri="{BB962C8B-B14F-4D97-AF65-F5344CB8AC3E}">
        <p14:creationId xmlns:p14="http://schemas.microsoft.com/office/powerpoint/2010/main" val="3389280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914400"/>
            <a:ext cx="8839200" cy="609600"/>
          </a:xfrm>
        </p:spPr>
        <p:txBody>
          <a:bodyPr>
            <a:normAutofit/>
          </a:bodyPr>
          <a:lstStyle/>
          <a:p>
            <a:r>
              <a:rPr lang="en-US" sz="3200" dirty="0" smtClean="0"/>
              <a:t>Recommended Structural Oversight </a:t>
            </a:r>
            <a:endParaRPr lang="en-US" sz="3200" dirty="0"/>
          </a:p>
        </p:txBody>
      </p:sp>
      <p:sp>
        <p:nvSpPr>
          <p:cNvPr id="3" name="Content Placeholder 2"/>
          <p:cNvSpPr>
            <a:spLocks noGrp="1"/>
          </p:cNvSpPr>
          <p:nvPr>
            <p:ph idx="1"/>
          </p:nvPr>
        </p:nvSpPr>
        <p:spPr>
          <a:xfrm>
            <a:off x="152400" y="1447800"/>
            <a:ext cx="8763000" cy="4190999"/>
          </a:xfrm>
        </p:spPr>
        <p:txBody>
          <a:bodyPr>
            <a:noAutofit/>
          </a:bodyPr>
          <a:lstStyle/>
          <a:p>
            <a:r>
              <a:rPr lang="en-US" sz="2600" dirty="0"/>
              <a:t>Ongoing screening of professionals</a:t>
            </a:r>
          </a:p>
          <a:p>
            <a:r>
              <a:rPr lang="en-US" sz="2600" dirty="0"/>
              <a:t>Continued comprehensive </a:t>
            </a:r>
            <a:r>
              <a:rPr lang="en-US" sz="2600" dirty="0" smtClean="0"/>
              <a:t>training: </a:t>
            </a:r>
            <a:r>
              <a:rPr lang="en-US" sz="2600" dirty="0" smtClean="0"/>
              <a:t>consumers and professionals </a:t>
            </a:r>
            <a:endParaRPr lang="en-US" sz="2600" dirty="0"/>
          </a:p>
          <a:p>
            <a:r>
              <a:rPr lang="en-US" sz="2600" dirty="0" smtClean="0"/>
              <a:t>Commit </a:t>
            </a:r>
            <a:r>
              <a:rPr lang="en-US" sz="2600" dirty="0"/>
              <a:t>to breaking the culture of silence between professionals</a:t>
            </a:r>
          </a:p>
          <a:p>
            <a:r>
              <a:rPr lang="en-US" sz="2600" dirty="0" smtClean="0"/>
              <a:t>Recognize warning signs </a:t>
            </a:r>
          </a:p>
          <a:p>
            <a:r>
              <a:rPr lang="en-US" sz="2600" dirty="0"/>
              <a:t>Enhanced </a:t>
            </a:r>
            <a:r>
              <a:rPr lang="en-US" sz="2600" dirty="0" smtClean="0"/>
              <a:t>supervision/ oversight </a:t>
            </a:r>
            <a:r>
              <a:rPr lang="en-US" sz="2600" dirty="0" smtClean="0"/>
              <a:t>including:</a:t>
            </a:r>
            <a:endParaRPr lang="en-US" sz="2600" dirty="0"/>
          </a:p>
          <a:p>
            <a:pPr lvl="1"/>
            <a:r>
              <a:rPr lang="en-US" sz="2300" dirty="0" smtClean="0"/>
              <a:t>Time </a:t>
            </a:r>
            <a:r>
              <a:rPr lang="en-US" sz="2300" dirty="0" smtClean="0"/>
              <a:t>and space for reflective supervision </a:t>
            </a:r>
            <a:endParaRPr lang="en-US" sz="2300" dirty="0"/>
          </a:p>
          <a:p>
            <a:pPr lvl="1"/>
            <a:r>
              <a:rPr lang="en-US" sz="2300" dirty="0" smtClean="0"/>
              <a:t>Policies </a:t>
            </a:r>
            <a:r>
              <a:rPr lang="en-US" sz="2300" dirty="0"/>
              <a:t>and a </a:t>
            </a:r>
            <a:r>
              <a:rPr lang="en-US" sz="2300" dirty="0" smtClean="0"/>
              <a:t>procedures </a:t>
            </a:r>
            <a:r>
              <a:rPr lang="en-US" sz="2300" dirty="0"/>
              <a:t>regarding client reports and allegations of sexual abuse by colleagues which supports the concerned </a:t>
            </a:r>
            <a:r>
              <a:rPr lang="en-US" sz="2300" dirty="0" smtClean="0"/>
              <a:t>colleague</a:t>
            </a:r>
            <a:endParaRPr lang="en-US" sz="2300" dirty="0"/>
          </a:p>
        </p:txBody>
      </p:sp>
    </p:spTree>
    <p:extLst>
      <p:ext uri="{BB962C8B-B14F-4D97-AF65-F5344CB8AC3E}">
        <p14:creationId xmlns:p14="http://schemas.microsoft.com/office/powerpoint/2010/main" val="18100552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12395"/>
            <a:ext cx="8810469" cy="792605"/>
          </a:xfrm>
        </p:spPr>
        <p:txBody>
          <a:bodyPr>
            <a:normAutofit/>
          </a:bodyPr>
          <a:lstStyle/>
          <a:p>
            <a:r>
              <a:rPr lang="en-US" sz="3200" dirty="0"/>
              <a:t>Online Resources for Survivors</a:t>
            </a:r>
          </a:p>
        </p:txBody>
      </p:sp>
      <p:sp>
        <p:nvSpPr>
          <p:cNvPr id="3" name="Content Placeholder 2"/>
          <p:cNvSpPr>
            <a:spLocks noGrp="1"/>
          </p:cNvSpPr>
          <p:nvPr>
            <p:ph idx="1"/>
          </p:nvPr>
        </p:nvSpPr>
        <p:spPr>
          <a:xfrm>
            <a:off x="152400" y="1828800"/>
            <a:ext cx="8826708" cy="4114801"/>
          </a:xfrm>
        </p:spPr>
        <p:txBody>
          <a:bodyPr>
            <a:normAutofit/>
          </a:bodyPr>
          <a:lstStyle/>
          <a:p>
            <a:pPr>
              <a:spcBef>
                <a:spcPts val="0"/>
              </a:spcBef>
            </a:pPr>
            <a:r>
              <a:rPr lang="en-US" sz="2600" dirty="0"/>
              <a:t>TELL </a:t>
            </a:r>
            <a:endParaRPr lang="en-US" sz="2600" dirty="0" smtClean="0"/>
          </a:p>
          <a:p>
            <a:pPr lvl="1">
              <a:spcBef>
                <a:spcPts val="0"/>
              </a:spcBef>
            </a:pPr>
            <a:r>
              <a:rPr lang="en-US" sz="2300" dirty="0" smtClean="0"/>
              <a:t>Informational </a:t>
            </a:r>
            <a:r>
              <a:rPr lang="en-US" sz="2300" dirty="0"/>
              <a:t>articles and provides limited support through </a:t>
            </a:r>
            <a:r>
              <a:rPr lang="en-US" sz="2300" dirty="0" smtClean="0"/>
              <a:t>email</a:t>
            </a:r>
          </a:p>
          <a:p>
            <a:pPr lvl="1">
              <a:spcBef>
                <a:spcPts val="0"/>
              </a:spcBef>
            </a:pPr>
            <a:r>
              <a:rPr lang="en-US" sz="2300" dirty="0" smtClean="0">
                <a:hlinkClick r:id="rId3"/>
              </a:rPr>
              <a:t>http</a:t>
            </a:r>
            <a:r>
              <a:rPr lang="en-US" sz="2300" dirty="0">
                <a:hlinkClick r:id="rId3"/>
              </a:rPr>
              <a:t>://therapyabuse.org/</a:t>
            </a:r>
            <a:endParaRPr lang="en-US" sz="2300" dirty="0"/>
          </a:p>
          <a:p>
            <a:pPr>
              <a:spcBef>
                <a:spcPts val="0"/>
              </a:spcBef>
            </a:pPr>
            <a:r>
              <a:rPr lang="en-US" sz="2600" dirty="0"/>
              <a:t>Surviving Therapist Abuse  </a:t>
            </a:r>
            <a:endParaRPr lang="en-US" sz="2600" dirty="0" smtClean="0"/>
          </a:p>
          <a:p>
            <a:pPr lvl="1">
              <a:spcBef>
                <a:spcPts val="0"/>
              </a:spcBef>
            </a:pPr>
            <a:r>
              <a:rPr lang="en-US" sz="2300" dirty="0" smtClean="0"/>
              <a:t>Support </a:t>
            </a:r>
            <a:r>
              <a:rPr lang="en-US" sz="2300" dirty="0"/>
              <a:t>and resources for survivors of sexual </a:t>
            </a:r>
            <a:r>
              <a:rPr lang="en-US" sz="2300" dirty="0" smtClean="0"/>
              <a:t>exploitation</a:t>
            </a:r>
          </a:p>
          <a:p>
            <a:pPr lvl="1">
              <a:spcBef>
                <a:spcPts val="0"/>
              </a:spcBef>
            </a:pPr>
            <a:r>
              <a:rPr lang="en-US" sz="2300" dirty="0" smtClean="0">
                <a:hlinkClick r:id="rId4"/>
              </a:rPr>
              <a:t>http</a:t>
            </a:r>
            <a:r>
              <a:rPr lang="en-US" sz="2300" dirty="0">
                <a:hlinkClick r:id="rId4"/>
              </a:rPr>
              <a:t>://www.survivingtherapistabuse.com/</a:t>
            </a:r>
            <a:endParaRPr lang="en-US" sz="2300" dirty="0"/>
          </a:p>
        </p:txBody>
      </p:sp>
    </p:spTree>
    <p:extLst>
      <p:ext uri="{BB962C8B-B14F-4D97-AF65-F5344CB8AC3E}">
        <p14:creationId xmlns:p14="http://schemas.microsoft.com/office/powerpoint/2010/main" val="24432744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Questions?</a:t>
            </a:r>
          </a:p>
        </p:txBody>
      </p:sp>
      <p:pic>
        <p:nvPicPr>
          <p:cNvPr id="1026" name="Picture 2" descr="C:\Users\JarviEJ\AppData\Local\Microsoft\Windows\Temporary Internet Files\Content.IE5\LB95EXFT\question_makrs_cutie_mark_by_rildraw-d4byewl[1].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853150" y="2324100"/>
            <a:ext cx="3653600" cy="361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758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1112395"/>
            <a:ext cx="8238969" cy="716405"/>
          </a:xfrm>
        </p:spPr>
        <p:txBody>
          <a:bodyPr>
            <a:normAutofit/>
          </a:bodyPr>
          <a:lstStyle/>
          <a:p>
            <a:r>
              <a:rPr lang="en-US" sz="3200" dirty="0"/>
              <a:t>References </a:t>
            </a:r>
          </a:p>
        </p:txBody>
      </p:sp>
      <p:sp>
        <p:nvSpPr>
          <p:cNvPr id="3" name="Content Placeholder 2"/>
          <p:cNvSpPr>
            <a:spLocks noGrp="1"/>
          </p:cNvSpPr>
          <p:nvPr>
            <p:ph idx="1"/>
          </p:nvPr>
        </p:nvSpPr>
        <p:spPr>
          <a:xfrm>
            <a:off x="152400" y="1981200"/>
            <a:ext cx="8839200" cy="1905000"/>
          </a:xfrm>
        </p:spPr>
        <p:txBody>
          <a:bodyPr>
            <a:noAutofit/>
          </a:bodyPr>
          <a:lstStyle/>
          <a:p>
            <a:pPr>
              <a:spcBef>
                <a:spcPts val="0"/>
              </a:spcBef>
            </a:pPr>
            <a:r>
              <a:rPr lang="en-US" sz="2600" dirty="0">
                <a:hlinkClick r:id="rId3"/>
              </a:rPr>
              <a:t>Crime Victimization in Adults With Severe Mental Illness</a:t>
            </a:r>
            <a:endParaRPr lang="en-US" sz="2600" dirty="0"/>
          </a:p>
          <a:p>
            <a:pPr>
              <a:spcBef>
                <a:spcPts val="0"/>
              </a:spcBef>
            </a:pPr>
            <a:r>
              <a:rPr lang="en-US" sz="2600" dirty="0">
                <a:hlinkClick r:id="rId4"/>
              </a:rPr>
              <a:t>Kenneth Pope Research </a:t>
            </a:r>
            <a:endParaRPr lang="en-US" sz="2600" dirty="0"/>
          </a:p>
          <a:p>
            <a:pPr>
              <a:spcBef>
                <a:spcPts val="0"/>
              </a:spcBef>
            </a:pPr>
            <a:r>
              <a:rPr lang="en-US" sz="2600" dirty="0">
                <a:hlinkClick r:id="rId5"/>
              </a:rPr>
              <a:t>Gene Musser, M.D., Presentation to the Wisconsin Medical Examining </a:t>
            </a:r>
            <a:r>
              <a:rPr lang="en-US" sz="2600" dirty="0" smtClean="0">
                <a:hlinkClick r:id="rId5"/>
              </a:rPr>
              <a:t>Board</a:t>
            </a:r>
            <a:endParaRPr lang="en-US" sz="2600" dirty="0" smtClean="0"/>
          </a:p>
          <a:p>
            <a:r>
              <a:rPr lang="en-US" sz="2600" dirty="0"/>
              <a:t>Halter M, Brown H, Stone J. Sexual Boundary Violations by Health Professionals: An Overview of the Published Empirical Literature. United Kingdom: Council for Healthcare Regulatory Excellence; 2007.</a:t>
            </a:r>
          </a:p>
          <a:p>
            <a:r>
              <a:rPr lang="en-US" sz="2600" dirty="0" err="1"/>
              <a:t>Celenza</a:t>
            </a:r>
            <a:r>
              <a:rPr lang="en-US" sz="2600" dirty="0"/>
              <a:t> A. Sexual Boundary Violations. Lanham, Md.: Jason Aronson; 2007</a:t>
            </a:r>
          </a:p>
          <a:p>
            <a:endParaRPr lang="en-US" dirty="0"/>
          </a:p>
          <a:p>
            <a:endParaRPr lang="en-US" dirty="0"/>
          </a:p>
          <a:p>
            <a:endParaRPr lang="en-US" dirty="0"/>
          </a:p>
        </p:txBody>
      </p:sp>
    </p:spTree>
    <p:extLst>
      <p:ext uri="{BB962C8B-B14F-4D97-AF65-F5344CB8AC3E}">
        <p14:creationId xmlns:p14="http://schemas.microsoft.com/office/powerpoint/2010/main" val="2071087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lstStyle/>
          <a:p>
            <a:pPr marL="0" indent="0">
              <a:spcBef>
                <a:spcPts val="0"/>
              </a:spcBef>
              <a:buNone/>
            </a:pPr>
            <a:r>
              <a:rPr lang="en-US" dirty="0"/>
              <a:t>Karen M. Lane</a:t>
            </a:r>
          </a:p>
          <a:p>
            <a:pPr marL="0" indent="0">
              <a:spcBef>
                <a:spcPts val="0"/>
              </a:spcBef>
              <a:buNone/>
            </a:pPr>
            <a:r>
              <a:rPr lang="en-US" dirty="0"/>
              <a:t>Advocacy Specialist</a:t>
            </a:r>
          </a:p>
          <a:p>
            <a:pPr marL="0" indent="0">
              <a:spcBef>
                <a:spcPts val="0"/>
              </a:spcBef>
              <a:buNone/>
            </a:pPr>
            <a:r>
              <a:rPr lang="en-US" dirty="0"/>
              <a:t>217 West Knapp Street</a:t>
            </a:r>
          </a:p>
          <a:p>
            <a:pPr marL="0" indent="0">
              <a:spcBef>
                <a:spcPts val="0"/>
              </a:spcBef>
              <a:buNone/>
            </a:pPr>
            <a:r>
              <a:rPr lang="en-US" dirty="0"/>
              <a:t>Rice Lake, WI 54868</a:t>
            </a:r>
          </a:p>
          <a:p>
            <a:pPr marL="0" indent="0">
              <a:spcBef>
                <a:spcPts val="0"/>
              </a:spcBef>
              <a:buNone/>
            </a:pPr>
            <a:r>
              <a:rPr lang="en-US" dirty="0"/>
              <a:t>715-403-5764</a:t>
            </a:r>
          </a:p>
          <a:p>
            <a:pPr marL="0" indent="0">
              <a:spcBef>
                <a:spcPts val="0"/>
              </a:spcBef>
              <a:buNone/>
            </a:pPr>
            <a:r>
              <a:rPr lang="en-US" dirty="0"/>
              <a:t>Karen.Lane@drwi.org</a:t>
            </a:r>
          </a:p>
        </p:txBody>
      </p:sp>
    </p:spTree>
    <p:extLst>
      <p:ext uri="{BB962C8B-B14F-4D97-AF65-F5344CB8AC3E}">
        <p14:creationId xmlns:p14="http://schemas.microsoft.com/office/powerpoint/2010/main" val="3848226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Learning Objectives </a:t>
            </a:r>
            <a:endParaRPr lang="en-US" sz="3200" dirty="0"/>
          </a:p>
        </p:txBody>
      </p:sp>
      <p:sp>
        <p:nvSpPr>
          <p:cNvPr id="3" name="Content Placeholder 2"/>
          <p:cNvSpPr>
            <a:spLocks noGrp="1"/>
          </p:cNvSpPr>
          <p:nvPr>
            <p:ph idx="1"/>
          </p:nvPr>
        </p:nvSpPr>
        <p:spPr>
          <a:xfrm>
            <a:off x="609600" y="2324542"/>
            <a:ext cx="8369508" cy="4609657"/>
          </a:xfrm>
        </p:spPr>
        <p:txBody>
          <a:bodyPr>
            <a:noAutofit/>
          </a:bodyPr>
          <a:lstStyle/>
          <a:p>
            <a:r>
              <a:rPr lang="en-US" sz="2600" dirty="0"/>
              <a:t>Gain an understanding </a:t>
            </a:r>
            <a:r>
              <a:rPr lang="en-US" sz="2600" dirty="0" smtClean="0"/>
              <a:t>of:</a:t>
            </a:r>
          </a:p>
          <a:p>
            <a:pPr lvl="1"/>
            <a:r>
              <a:rPr lang="en-US" sz="2300" dirty="0" smtClean="0"/>
              <a:t>The </a:t>
            </a:r>
            <a:r>
              <a:rPr lang="en-US" sz="2300" dirty="0"/>
              <a:t>dynamics of sexual exploitation in </a:t>
            </a:r>
            <a:r>
              <a:rPr lang="en-US" sz="2300" dirty="0" smtClean="0"/>
              <a:t>treatment </a:t>
            </a:r>
            <a:r>
              <a:rPr lang="en-US" sz="2300" dirty="0" smtClean="0"/>
              <a:t>settings.</a:t>
            </a:r>
            <a:endParaRPr lang="en-US" sz="2300" dirty="0"/>
          </a:p>
          <a:p>
            <a:pPr lvl="1"/>
            <a:r>
              <a:rPr lang="en-US" sz="2300" dirty="0" smtClean="0"/>
              <a:t>The </a:t>
            </a:r>
            <a:r>
              <a:rPr lang="en-US" sz="2300" dirty="0"/>
              <a:t>lasting impact of exploitation by </a:t>
            </a:r>
            <a:r>
              <a:rPr lang="en-US" sz="2300" dirty="0" smtClean="0"/>
              <a:t>professionals. </a:t>
            </a:r>
            <a:endParaRPr lang="en-US" sz="2300" dirty="0" smtClean="0"/>
          </a:p>
          <a:p>
            <a:pPr lvl="1"/>
            <a:r>
              <a:rPr lang="en-US" sz="2300" dirty="0" smtClean="0"/>
              <a:t>Prevention strategies. </a:t>
            </a:r>
            <a:endParaRPr lang="en-US" sz="2300" dirty="0" smtClean="0"/>
          </a:p>
          <a:p>
            <a:r>
              <a:rPr lang="en-US" sz="2600" dirty="0"/>
              <a:t>Review the efforts underway in Wisconsin to address sexual </a:t>
            </a:r>
            <a:r>
              <a:rPr lang="en-US" sz="2600" dirty="0" smtClean="0"/>
              <a:t>exploitation.</a:t>
            </a:r>
          </a:p>
          <a:p>
            <a:r>
              <a:rPr lang="en-US" sz="2600" dirty="0" smtClean="0"/>
              <a:t>Solicit </a:t>
            </a:r>
            <a:r>
              <a:rPr lang="en-US" sz="2600" dirty="0"/>
              <a:t>information from others about what is occurring in their areas. </a:t>
            </a:r>
          </a:p>
        </p:txBody>
      </p:sp>
    </p:spTree>
    <p:extLst>
      <p:ext uri="{BB962C8B-B14F-4D97-AF65-F5344CB8AC3E}">
        <p14:creationId xmlns:p14="http://schemas.microsoft.com/office/powerpoint/2010/main" val="286672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What is Sexual Exploitation in the Context of </a:t>
            </a:r>
            <a:r>
              <a:rPr lang="en-US" sz="3200" dirty="0" smtClean="0"/>
              <a:t/>
            </a:r>
            <a:br>
              <a:rPr lang="en-US" sz="3200" dirty="0" smtClean="0"/>
            </a:br>
            <a:r>
              <a:rPr lang="en-US" sz="3200" dirty="0" smtClean="0"/>
              <a:t>Mental </a:t>
            </a:r>
            <a:r>
              <a:rPr lang="en-US" sz="3200" dirty="0"/>
              <a:t>Health and Substance Use Services?</a:t>
            </a:r>
          </a:p>
        </p:txBody>
      </p:sp>
      <p:sp>
        <p:nvSpPr>
          <p:cNvPr id="3" name="Content Placeholder 2"/>
          <p:cNvSpPr>
            <a:spLocks noGrp="1"/>
          </p:cNvSpPr>
          <p:nvPr>
            <p:ph idx="1"/>
          </p:nvPr>
        </p:nvSpPr>
        <p:spPr>
          <a:xfrm>
            <a:off x="381000" y="2324543"/>
            <a:ext cx="8382000" cy="3619058"/>
          </a:xfrm>
        </p:spPr>
        <p:txBody>
          <a:bodyPr>
            <a:normAutofit/>
          </a:bodyPr>
          <a:lstStyle/>
          <a:p>
            <a:pPr marL="0" indent="0">
              <a:buNone/>
            </a:pPr>
            <a:endParaRPr lang="en-US" sz="2400" dirty="0"/>
          </a:p>
          <a:p>
            <a:pPr marL="0" indent="0">
              <a:buNone/>
            </a:pPr>
            <a:r>
              <a:rPr lang="en-US" sz="2600" dirty="0" smtClean="0"/>
              <a:t>Sexual </a:t>
            </a:r>
            <a:r>
              <a:rPr lang="en-US" sz="2600" dirty="0"/>
              <a:t>exploitation by a helping professional includes sexual conduct of any kind between a professional and the person seeking or receiving a service. </a:t>
            </a:r>
          </a:p>
        </p:txBody>
      </p:sp>
    </p:spTree>
    <p:extLst>
      <p:ext uri="{BB962C8B-B14F-4D97-AF65-F5344CB8AC3E}">
        <p14:creationId xmlns:p14="http://schemas.microsoft.com/office/powerpoint/2010/main" val="2609509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12395"/>
            <a:ext cx="8734269" cy="1143000"/>
          </a:xfrm>
        </p:spPr>
        <p:txBody>
          <a:bodyPr>
            <a:normAutofit/>
          </a:bodyPr>
          <a:lstStyle/>
          <a:p>
            <a:r>
              <a:rPr lang="en-US" sz="3200" dirty="0" smtClean="0"/>
              <a:t>Facts</a:t>
            </a:r>
            <a:endParaRPr lang="en-US" sz="3200" dirty="0"/>
          </a:p>
        </p:txBody>
      </p:sp>
      <p:sp>
        <p:nvSpPr>
          <p:cNvPr id="5" name="Content Placeholder 2"/>
          <p:cNvSpPr txBox="1">
            <a:spLocks noGrp="1"/>
          </p:cNvSpPr>
          <p:nvPr>
            <p:ph idx="1"/>
          </p:nvPr>
        </p:nvSpPr>
        <p:spPr>
          <a:xfrm>
            <a:off x="152400" y="2324543"/>
            <a:ext cx="8826708" cy="361905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3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2600" dirty="0" smtClean="0"/>
              <a:t>A </a:t>
            </a:r>
            <a:r>
              <a:rPr lang="en-US" sz="2600" dirty="0"/>
              <a:t>2007 study showed between </a:t>
            </a:r>
            <a:r>
              <a:rPr lang="en-US" sz="2600" dirty="0" smtClean="0"/>
              <a:t>22-26 percent </a:t>
            </a:r>
            <a:r>
              <a:rPr lang="en-US" sz="2600" dirty="0"/>
              <a:t>of </a:t>
            </a:r>
            <a:r>
              <a:rPr lang="en-US" sz="2600" dirty="0" smtClean="0"/>
              <a:t>clients </a:t>
            </a:r>
            <a:r>
              <a:rPr lang="en-US" sz="2600" dirty="0"/>
              <a:t>reported sexual involvement with a </a:t>
            </a:r>
            <a:r>
              <a:rPr lang="en-US" sz="2600" dirty="0" smtClean="0"/>
              <a:t>clinician.</a:t>
            </a:r>
            <a:endParaRPr lang="en-US" sz="2600" dirty="0"/>
          </a:p>
          <a:p>
            <a:pPr>
              <a:spcBef>
                <a:spcPts val="0"/>
              </a:spcBef>
            </a:pPr>
            <a:r>
              <a:rPr lang="en-US" sz="2600" dirty="0" smtClean="0"/>
              <a:t>Between </a:t>
            </a:r>
            <a:r>
              <a:rPr lang="en-US" sz="2600" dirty="0"/>
              <a:t>38-52 percent of </a:t>
            </a:r>
            <a:r>
              <a:rPr lang="en-US" sz="2600" dirty="0" smtClean="0"/>
              <a:t>professionals report </a:t>
            </a:r>
            <a:r>
              <a:rPr lang="en-US" sz="2600" dirty="0"/>
              <a:t>knowing a colleague who was </a:t>
            </a:r>
            <a:r>
              <a:rPr lang="en-US" sz="2600" dirty="0" smtClean="0"/>
              <a:t>sexually </a:t>
            </a:r>
            <a:r>
              <a:rPr lang="en-US" sz="2600" dirty="0"/>
              <a:t>involved with a </a:t>
            </a:r>
            <a:r>
              <a:rPr lang="en-US" sz="2600" dirty="0" smtClean="0"/>
              <a:t>patient.</a:t>
            </a:r>
            <a:endParaRPr lang="en-US" sz="2600" dirty="0"/>
          </a:p>
          <a:p>
            <a:pPr>
              <a:spcBef>
                <a:spcPts val="0"/>
              </a:spcBef>
            </a:pPr>
            <a:r>
              <a:rPr lang="en-US" sz="2600" dirty="0" smtClean="0"/>
              <a:t>An </a:t>
            </a:r>
            <a:r>
              <a:rPr lang="en-US" sz="2600" dirty="0"/>
              <a:t>average of 10 percent of professionals self report </a:t>
            </a:r>
            <a:r>
              <a:rPr lang="en-US" sz="2600" dirty="0" smtClean="0"/>
              <a:t>having </a:t>
            </a:r>
            <a:r>
              <a:rPr lang="en-US" sz="2600" dirty="0"/>
              <a:t>been sexually involved with a </a:t>
            </a:r>
            <a:r>
              <a:rPr lang="en-US" sz="2600" dirty="0" smtClean="0"/>
              <a:t>patient </a:t>
            </a:r>
            <a:r>
              <a:rPr lang="en-US" sz="2600" dirty="0"/>
              <a:t>or </a:t>
            </a:r>
            <a:r>
              <a:rPr lang="en-US" sz="2600" dirty="0" smtClean="0"/>
              <a:t>client.</a:t>
            </a:r>
            <a:endParaRPr lang="en-US" sz="2600" dirty="0"/>
          </a:p>
          <a:p>
            <a:pPr marL="0" indent="0">
              <a:spcBef>
                <a:spcPts val="0"/>
              </a:spcBef>
              <a:buNone/>
            </a:pPr>
            <a:endParaRPr lang="en-US" sz="2800" dirty="0"/>
          </a:p>
        </p:txBody>
      </p:sp>
    </p:spTree>
    <p:extLst>
      <p:ext uri="{BB962C8B-B14F-4D97-AF65-F5344CB8AC3E}">
        <p14:creationId xmlns:p14="http://schemas.microsoft.com/office/powerpoint/2010/main" val="1728144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371600"/>
            <a:ext cx="8991600" cy="533400"/>
          </a:xfrm>
        </p:spPr>
        <p:txBody>
          <a:bodyPr>
            <a:noAutofit/>
          </a:bodyPr>
          <a:lstStyle/>
          <a:p>
            <a:r>
              <a:rPr lang="en-US" sz="3200" dirty="0"/>
              <a:t>Cyclical Experience of  Violence and Mental Health </a:t>
            </a:r>
          </a:p>
        </p:txBody>
      </p:sp>
      <p:sp>
        <p:nvSpPr>
          <p:cNvPr id="3" name="Content Placeholder 2"/>
          <p:cNvSpPr>
            <a:spLocks noGrp="1"/>
          </p:cNvSpPr>
          <p:nvPr>
            <p:ph idx="1"/>
          </p:nvPr>
        </p:nvSpPr>
        <p:spPr>
          <a:xfrm>
            <a:off x="381000" y="2324543"/>
            <a:ext cx="8598108" cy="3619058"/>
          </a:xfrm>
        </p:spPr>
        <p:txBody>
          <a:bodyPr>
            <a:normAutofit/>
          </a:bodyPr>
          <a:lstStyle/>
          <a:p>
            <a:endParaRPr lang="en-US" dirty="0"/>
          </a:p>
          <a:p>
            <a:endParaRPr lang="en-US" dirty="0"/>
          </a:p>
        </p:txBody>
      </p:sp>
      <p:graphicFrame>
        <p:nvGraphicFramePr>
          <p:cNvPr id="7" name="Diagram 6"/>
          <p:cNvGraphicFramePr/>
          <p:nvPr>
            <p:extLst>
              <p:ext uri="{D42A27DB-BD31-4B8C-83A1-F6EECF244321}">
                <p14:modId xmlns:p14="http://schemas.microsoft.com/office/powerpoint/2010/main" val="1001143920"/>
              </p:ext>
            </p:extLst>
          </p:nvPr>
        </p:nvGraphicFramePr>
        <p:xfrm>
          <a:off x="381000" y="1981200"/>
          <a:ext cx="85344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119438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0"/>
            <a:ext cx="9144000" cy="914400"/>
          </a:xfrm>
        </p:spPr>
        <p:txBody>
          <a:bodyPr>
            <a:noAutofit/>
          </a:bodyPr>
          <a:lstStyle/>
          <a:p>
            <a:r>
              <a:rPr lang="en-US" sz="3200" dirty="0"/>
              <a:t>Exploitation Often Happens within </a:t>
            </a:r>
            <a:br>
              <a:rPr lang="en-US" sz="3200" dirty="0"/>
            </a:br>
            <a:r>
              <a:rPr lang="en-US" sz="3200" dirty="0"/>
              <a:t>Helping Relationships </a:t>
            </a:r>
          </a:p>
        </p:txBody>
      </p:sp>
      <p:sp>
        <p:nvSpPr>
          <p:cNvPr id="3" name="Content Placeholder 2"/>
          <p:cNvSpPr>
            <a:spLocks noGrp="1"/>
          </p:cNvSpPr>
          <p:nvPr>
            <p:ph idx="1"/>
          </p:nvPr>
        </p:nvSpPr>
        <p:spPr>
          <a:xfrm>
            <a:off x="228600" y="2305050"/>
            <a:ext cx="8750508" cy="4114800"/>
          </a:xfrm>
        </p:spPr>
        <p:txBody>
          <a:bodyPr>
            <a:normAutofit/>
          </a:bodyPr>
          <a:lstStyle/>
          <a:p>
            <a:pPr>
              <a:spcBef>
                <a:spcPts val="0"/>
              </a:spcBef>
            </a:pPr>
            <a:r>
              <a:rPr lang="en-US" sz="2600" dirty="0"/>
              <a:t>Intimate </a:t>
            </a:r>
            <a:r>
              <a:rPr lang="en-US" sz="2600" dirty="0" smtClean="0"/>
              <a:t>partners</a:t>
            </a:r>
            <a:endParaRPr lang="en-US" sz="2600" dirty="0"/>
          </a:p>
          <a:p>
            <a:pPr>
              <a:spcBef>
                <a:spcPts val="0"/>
              </a:spcBef>
            </a:pPr>
            <a:r>
              <a:rPr lang="en-US" sz="2600" dirty="0"/>
              <a:t>Family</a:t>
            </a:r>
          </a:p>
          <a:p>
            <a:pPr>
              <a:spcBef>
                <a:spcPts val="0"/>
              </a:spcBef>
            </a:pPr>
            <a:r>
              <a:rPr lang="en-US" sz="2600" dirty="0"/>
              <a:t>Friends</a:t>
            </a:r>
          </a:p>
          <a:p>
            <a:pPr>
              <a:spcBef>
                <a:spcPts val="0"/>
              </a:spcBef>
            </a:pPr>
            <a:r>
              <a:rPr lang="en-US" sz="2600" dirty="0"/>
              <a:t>Healthcare </a:t>
            </a:r>
            <a:r>
              <a:rPr lang="en-US" sz="2600" dirty="0" smtClean="0"/>
              <a:t>providers                                         </a:t>
            </a:r>
            <a:endParaRPr lang="en-US" sz="2600" dirty="0"/>
          </a:p>
          <a:p>
            <a:pPr>
              <a:spcBef>
                <a:spcPts val="0"/>
              </a:spcBef>
            </a:pPr>
            <a:r>
              <a:rPr lang="en-US" sz="2600" dirty="0"/>
              <a:t>Stranger</a:t>
            </a:r>
          </a:p>
          <a:p>
            <a:pPr marL="0" indent="0">
              <a:spcBef>
                <a:spcPts val="0"/>
              </a:spcBef>
              <a:buNone/>
            </a:pPr>
            <a:endParaRPr lang="en-US" sz="2800" dirty="0"/>
          </a:p>
          <a:p>
            <a:pPr marL="0" indent="0">
              <a:spcBef>
                <a:spcPts val="0"/>
              </a:spcBef>
              <a:buNone/>
            </a:pPr>
            <a:r>
              <a:rPr lang="en-US" sz="2600" dirty="0"/>
              <a:t>Let’s talk about order of prevalence for sexually motivated crimes against people with mental health issues. </a:t>
            </a:r>
          </a:p>
          <a:p>
            <a:pPr>
              <a:spcBef>
                <a:spcPts val="600"/>
              </a:spcBef>
            </a:pPr>
            <a:endParaRPr lang="en-US" dirty="0"/>
          </a:p>
        </p:txBody>
      </p:sp>
      <p:pic>
        <p:nvPicPr>
          <p:cNvPr id="4107" name="Picture 11" descr="C:\Users\JarviEJ\AppData\Local\Microsoft\Windows\Temporary Internet Files\Content.IE5\ZN6APK5P\trust-factor[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3600" y="2286000"/>
            <a:ext cx="2768600"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594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90600"/>
            <a:ext cx="7934169" cy="914400"/>
          </a:xfrm>
        </p:spPr>
        <p:txBody>
          <a:bodyPr>
            <a:normAutofit/>
          </a:bodyPr>
          <a:lstStyle/>
          <a:p>
            <a:r>
              <a:rPr lang="en-US" sz="3200" dirty="0"/>
              <a:t>This is Still </a:t>
            </a:r>
            <a:r>
              <a:rPr lang="en-US" sz="3200" dirty="0" smtClean="0"/>
              <a:t>a </a:t>
            </a:r>
            <a:r>
              <a:rPr lang="en-US" sz="3200" dirty="0"/>
              <a:t>Problem? </a:t>
            </a:r>
          </a:p>
        </p:txBody>
      </p:sp>
      <p:sp>
        <p:nvSpPr>
          <p:cNvPr id="3" name="Content Placeholder 2"/>
          <p:cNvSpPr>
            <a:spLocks noGrp="1"/>
          </p:cNvSpPr>
          <p:nvPr>
            <p:ph idx="1"/>
          </p:nvPr>
        </p:nvSpPr>
        <p:spPr>
          <a:xfrm>
            <a:off x="152400" y="1752600"/>
            <a:ext cx="8839200" cy="5029200"/>
          </a:xfrm>
        </p:spPr>
        <p:txBody>
          <a:bodyPr>
            <a:noAutofit/>
          </a:bodyPr>
          <a:lstStyle/>
          <a:p>
            <a:pPr>
              <a:spcBef>
                <a:spcPts val="0"/>
              </a:spcBef>
            </a:pPr>
            <a:r>
              <a:rPr lang="en-US" sz="2600" dirty="0"/>
              <a:t>Ten percent of  therapists self report sexual contact with clients (Pope, et al) </a:t>
            </a:r>
          </a:p>
          <a:p>
            <a:pPr>
              <a:spcBef>
                <a:spcPts val="0"/>
              </a:spcBef>
            </a:pPr>
            <a:r>
              <a:rPr lang="en-US" sz="2600" dirty="0"/>
              <a:t>The Medical Examining Board of Wisconsin reports 9 percent of board actions were for sexual  violations between 2002-2006  (2012 report) </a:t>
            </a:r>
          </a:p>
          <a:p>
            <a:pPr>
              <a:spcBef>
                <a:spcPts val="0"/>
              </a:spcBef>
            </a:pPr>
            <a:r>
              <a:rPr lang="en-US" sz="2600" dirty="0"/>
              <a:t>Wisconsin was one of the first states to criminalize sexual exploitation by mental health providers, yet our law is incomplete </a:t>
            </a:r>
          </a:p>
          <a:p>
            <a:pPr>
              <a:spcBef>
                <a:spcPts val="0"/>
              </a:spcBef>
            </a:pPr>
            <a:r>
              <a:rPr lang="en-US" sz="2600" dirty="0"/>
              <a:t>Very few incidents are reported either through criminal or civil means due to the nature of the offense</a:t>
            </a:r>
          </a:p>
        </p:txBody>
      </p:sp>
    </p:spTree>
    <p:extLst>
      <p:ext uri="{BB962C8B-B14F-4D97-AF65-F5344CB8AC3E}">
        <p14:creationId xmlns:p14="http://schemas.microsoft.com/office/powerpoint/2010/main" val="105864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12395"/>
            <a:ext cx="8734269" cy="1143000"/>
          </a:xfrm>
        </p:spPr>
        <p:txBody>
          <a:bodyPr>
            <a:normAutofit/>
          </a:bodyPr>
          <a:lstStyle/>
          <a:p>
            <a:r>
              <a:rPr lang="en-US" sz="3200" dirty="0"/>
              <a:t>Gender and the Targets of Sexually Exploitive Providers</a:t>
            </a:r>
          </a:p>
        </p:txBody>
      </p:sp>
      <p:sp>
        <p:nvSpPr>
          <p:cNvPr id="3" name="Content Placeholder 2"/>
          <p:cNvSpPr>
            <a:spLocks noGrp="1"/>
          </p:cNvSpPr>
          <p:nvPr>
            <p:ph idx="1"/>
          </p:nvPr>
        </p:nvSpPr>
        <p:spPr>
          <a:xfrm>
            <a:off x="381000" y="2057400"/>
            <a:ext cx="8598108" cy="3619058"/>
          </a:xfrm>
        </p:spPr>
        <p:txBody>
          <a:bodyPr>
            <a:noAutofit/>
          </a:bodyPr>
          <a:lstStyle/>
          <a:p>
            <a:r>
              <a:rPr lang="en-US" sz="2600" dirty="0"/>
              <a:t>M</a:t>
            </a:r>
            <a:r>
              <a:rPr lang="en-US" sz="2600" dirty="0" smtClean="0"/>
              <a:t>ajority </a:t>
            </a:r>
            <a:r>
              <a:rPr lang="en-US" sz="2600" dirty="0"/>
              <a:t>are women</a:t>
            </a:r>
          </a:p>
          <a:p>
            <a:r>
              <a:rPr lang="en-US" sz="2600" dirty="0" smtClean="0"/>
              <a:t>History </a:t>
            </a:r>
            <a:r>
              <a:rPr lang="en-US" sz="2600" dirty="0"/>
              <a:t>of childhood sexual abuse and/or have experienced sexual violence as adults</a:t>
            </a:r>
          </a:p>
          <a:p>
            <a:r>
              <a:rPr lang="en-US" sz="2600" dirty="0"/>
              <a:t>An Australian study found a third of adult victims were in other helping </a:t>
            </a:r>
            <a:r>
              <a:rPr lang="en-US" sz="2600" dirty="0" smtClean="0"/>
              <a:t>professions: Susan </a:t>
            </a:r>
            <a:r>
              <a:rPr lang="en-US" sz="2600" dirty="0" err="1"/>
              <a:t>Penfold’s</a:t>
            </a:r>
            <a:r>
              <a:rPr lang="en-US" sz="2600" dirty="0"/>
              <a:t> story is not uncommon (a psychiatrist exploited by her analyst)</a:t>
            </a:r>
          </a:p>
          <a:p>
            <a:r>
              <a:rPr lang="en-US" sz="2600" dirty="0"/>
              <a:t>CPTSD/personality </a:t>
            </a:r>
            <a:r>
              <a:rPr lang="en-US" sz="2600" dirty="0" smtClean="0"/>
              <a:t>disorder: some </a:t>
            </a:r>
            <a:r>
              <a:rPr lang="en-US" sz="2600" dirty="0"/>
              <a:t>feminist researchers have suggested “borderline personality disorder” is manipulated in order to blame the victim</a:t>
            </a:r>
          </a:p>
          <a:p>
            <a:r>
              <a:rPr lang="en-US" sz="2600" dirty="0"/>
              <a:t>Ten percent are children </a:t>
            </a:r>
          </a:p>
        </p:txBody>
      </p:sp>
    </p:spTree>
    <p:extLst>
      <p:ext uri="{BB962C8B-B14F-4D97-AF65-F5344CB8AC3E}">
        <p14:creationId xmlns:p14="http://schemas.microsoft.com/office/powerpoint/2010/main" val="237407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683677" cy="1143000"/>
          </a:xfrm>
        </p:spPr>
        <p:txBody>
          <a:bodyPr>
            <a:normAutofit/>
          </a:bodyPr>
          <a:lstStyle/>
          <a:p>
            <a:r>
              <a:rPr lang="en-US" sz="3200" dirty="0"/>
              <a:t>Why Does </a:t>
            </a:r>
            <a:r>
              <a:rPr lang="en-US" sz="3200" dirty="0" smtClean="0"/>
              <a:t>it </a:t>
            </a:r>
            <a:r>
              <a:rPr lang="en-US" sz="3200" dirty="0"/>
              <a:t>Matter?</a:t>
            </a:r>
            <a:br>
              <a:rPr lang="en-US" sz="3200" dirty="0"/>
            </a:br>
            <a:r>
              <a:rPr lang="en-US" sz="3200" dirty="0" smtClean="0"/>
              <a:t>The </a:t>
            </a:r>
            <a:r>
              <a:rPr lang="en-US" sz="3200" dirty="0"/>
              <a:t>Aftermath of Sexual Assault</a:t>
            </a:r>
          </a:p>
        </p:txBody>
      </p:sp>
      <p:sp>
        <p:nvSpPr>
          <p:cNvPr id="3" name="Content Placeholder 2"/>
          <p:cNvSpPr>
            <a:spLocks noGrp="1"/>
          </p:cNvSpPr>
          <p:nvPr>
            <p:ph idx="1"/>
          </p:nvPr>
        </p:nvSpPr>
        <p:spPr>
          <a:xfrm>
            <a:off x="228600" y="2324543"/>
            <a:ext cx="8750508" cy="3619058"/>
          </a:xfrm>
        </p:spPr>
        <p:txBody>
          <a:bodyPr>
            <a:normAutofit/>
          </a:bodyPr>
          <a:lstStyle/>
          <a:p>
            <a:r>
              <a:rPr lang="en-US" sz="2600" dirty="0"/>
              <a:t>P</a:t>
            </a:r>
            <a:r>
              <a:rPr lang="en-US" sz="2600" dirty="0" smtClean="0"/>
              <a:t>rince </a:t>
            </a:r>
            <a:r>
              <a:rPr lang="en-US" sz="2600" dirty="0"/>
              <a:t>of </a:t>
            </a:r>
            <a:r>
              <a:rPr lang="en-US" sz="2600" dirty="0" smtClean="0"/>
              <a:t>tides myth</a:t>
            </a:r>
          </a:p>
          <a:p>
            <a:r>
              <a:rPr lang="en-US" sz="2600" dirty="0"/>
              <a:t>S</a:t>
            </a:r>
            <a:r>
              <a:rPr lang="en-US" sz="2600" dirty="0" smtClean="0"/>
              <a:t>tatistics </a:t>
            </a:r>
            <a:r>
              <a:rPr lang="en-US" sz="2600" dirty="0"/>
              <a:t>show that the consequences of sexual involvement with clients/patients is always </a:t>
            </a:r>
            <a:r>
              <a:rPr lang="en-US" sz="2600" dirty="0" smtClean="0"/>
              <a:t>detrimental: Arguing </a:t>
            </a:r>
            <a:r>
              <a:rPr lang="en-US" sz="2600" dirty="0"/>
              <a:t>that it is not that bad or harmful is like saying some rapes are </a:t>
            </a:r>
            <a:r>
              <a:rPr lang="en-US" sz="2600" dirty="0" smtClean="0"/>
              <a:t>beneficial </a:t>
            </a:r>
            <a:endParaRPr lang="en-US" sz="2600" dirty="0"/>
          </a:p>
          <a:p>
            <a:r>
              <a:rPr lang="en-US" sz="2600" dirty="0"/>
              <a:t>It is life changing for the </a:t>
            </a:r>
            <a:r>
              <a:rPr lang="en-US" sz="2600" dirty="0" smtClean="0"/>
              <a:t>survivor: </a:t>
            </a:r>
            <a:r>
              <a:rPr lang="en-US" sz="2600" dirty="0"/>
              <a:t>O</a:t>
            </a:r>
            <a:r>
              <a:rPr lang="en-US" sz="2600" dirty="0" smtClean="0"/>
              <a:t>nly </a:t>
            </a:r>
            <a:r>
              <a:rPr lang="en-US" sz="2600" dirty="0"/>
              <a:t>17 percent say they ever feel fully </a:t>
            </a:r>
            <a:r>
              <a:rPr lang="en-US" sz="2600" dirty="0" smtClean="0"/>
              <a:t>recovered</a:t>
            </a:r>
            <a:endParaRPr lang="en-US" sz="2600" dirty="0"/>
          </a:p>
        </p:txBody>
      </p:sp>
    </p:spTree>
    <p:extLst>
      <p:ext uri="{BB962C8B-B14F-4D97-AF65-F5344CB8AC3E}">
        <p14:creationId xmlns:p14="http://schemas.microsoft.com/office/powerpoint/2010/main" val="3137987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1371</TotalTime>
  <Words>1701</Words>
  <Application>Microsoft Office PowerPoint</Application>
  <PresentationFormat>On-screen Show (4:3)</PresentationFormat>
  <Paragraphs>187</Paragraphs>
  <Slides>19</Slides>
  <Notes>13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Sexual Abuse By Professionals:  A Focus on Prevention and Support </vt:lpstr>
      <vt:lpstr>Learning Objectives </vt:lpstr>
      <vt:lpstr>What is Sexual Exploitation in the Context of  Mental Health and Substance Use Services?</vt:lpstr>
      <vt:lpstr>Facts</vt:lpstr>
      <vt:lpstr>Cyclical Experience of  Violence and Mental Health </vt:lpstr>
      <vt:lpstr>Exploitation Often Happens within  Helping Relationships </vt:lpstr>
      <vt:lpstr>This is Still a Problem? </vt:lpstr>
      <vt:lpstr>Gender and the Targets of Sexually Exploitive Providers</vt:lpstr>
      <vt:lpstr>Why Does it Matter? The Aftermath of Sexual Assault</vt:lpstr>
      <vt:lpstr>Common Experiences after Sexual Abuse  </vt:lpstr>
      <vt:lpstr>Efforts in Wisconsin to Address Therapist  Sexual Exploitation</vt:lpstr>
      <vt:lpstr> Examples of Outreach in Wisconsin </vt:lpstr>
      <vt:lpstr>How to Directly Support Survivors</vt:lpstr>
      <vt:lpstr>PowerPoint Presentation</vt:lpstr>
      <vt:lpstr>Recommended Structural Oversight </vt:lpstr>
      <vt:lpstr>Online Resources for Survivors</vt:lpstr>
      <vt:lpstr>Questions?</vt:lpstr>
      <vt:lpstr>References </vt:lpstr>
      <vt:lpstr>Thank You!</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Self Advocacy: Where Do We Begin?</dc:title>
  <dc:creator>Jarvie, Elizabeth J</dc:creator>
  <cp:lastModifiedBy>Fischer, Jason V</cp:lastModifiedBy>
  <cp:revision>96</cp:revision>
  <dcterms:created xsi:type="dcterms:W3CDTF">2016-08-25T14:53:38Z</dcterms:created>
  <dcterms:modified xsi:type="dcterms:W3CDTF">2017-05-10T04:01:26Z</dcterms:modified>
</cp:coreProperties>
</file>