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80" r:id="rId3"/>
    <p:sldId id="281" r:id="rId4"/>
    <p:sldId id="276" r:id="rId5"/>
    <p:sldId id="285" r:id="rId6"/>
    <p:sldId id="257" r:id="rId7"/>
    <p:sldId id="258" r:id="rId8"/>
    <p:sldId id="260" r:id="rId9"/>
    <p:sldId id="259" r:id="rId10"/>
    <p:sldId id="261" r:id="rId11"/>
    <p:sldId id="262" r:id="rId12"/>
    <p:sldId id="263" r:id="rId13"/>
    <p:sldId id="264" r:id="rId14"/>
    <p:sldId id="265" r:id="rId15"/>
    <p:sldId id="277" r:id="rId16"/>
    <p:sldId id="267" r:id="rId17"/>
    <p:sldId id="268" r:id="rId18"/>
    <p:sldId id="269" r:id="rId19"/>
    <p:sldId id="270" r:id="rId20"/>
    <p:sldId id="271" r:id="rId21"/>
    <p:sldId id="273" r:id="rId22"/>
    <p:sldId id="274" r:id="rId23"/>
    <p:sldId id="282" r:id="rId24"/>
    <p:sldId id="279" r:id="rId25"/>
    <p:sldId id="275" r:id="rId26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1144" autoAdjust="0"/>
  </p:normalViewPr>
  <p:slideViewPr>
    <p:cSldViewPr snapToGrid="0">
      <p:cViewPr varScale="1">
        <p:scale>
          <a:sx n="76" d="100"/>
          <a:sy n="76" d="100"/>
        </p:scale>
        <p:origin x="120" y="6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83E854E-8439-488F-82B8-3D4AEAE221EC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8769BCD-520B-419B-9DD5-0F588A246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2696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3E7BA6A-81C7-4E7A-BDEA-B2CD88A63B22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02C07AB-5C6D-410E-B11D-337EF00ED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257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Z1o3mBbhws&amp;sns=em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C07AB-5C6D-410E-B11D-337EF00ED87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4760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C07AB-5C6D-410E-B11D-337EF00ED87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8559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C07AB-5C6D-410E-B11D-337EF00ED87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6900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C07AB-5C6D-410E-B11D-337EF00ED87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9559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C07AB-5C6D-410E-B11D-337EF00ED87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880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Reference</a:t>
            </a:r>
          </a:p>
          <a:p>
            <a:endParaRPr lang="en-US" dirty="0"/>
          </a:p>
          <a:p>
            <a:r>
              <a:rPr lang="en-US" dirty="0"/>
              <a:t>University of </a:t>
            </a:r>
            <a:r>
              <a:rPr lang="en-US" dirty="0" err="1"/>
              <a:t>Utach</a:t>
            </a:r>
            <a:r>
              <a:rPr lang="en-US" dirty="0"/>
              <a:t>. Center</a:t>
            </a:r>
            <a:r>
              <a:rPr lang="en-US" baseline="0" dirty="0"/>
              <a:t> for student wellness</a:t>
            </a:r>
          </a:p>
          <a:p>
            <a:r>
              <a:rPr lang="en-US" dirty="0"/>
              <a:t>http://wellness.utah.edu/wellness-wheel.php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C4E36-4C8E-4AD5-9AED-D25CBD8129C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6611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Ingrid Story and going to school as an</a:t>
            </a:r>
            <a:r>
              <a:rPr lang="en-US" baseline="0" dirty="0"/>
              <a:t> outcome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80CFF-1193-4D73-B5CC-6F9A4F01F0B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1627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cooking</a:t>
            </a:r>
            <a:r>
              <a:rPr lang="en-US" baseline="0" dirty="0"/>
              <a:t> class for TAY, teach families about healthy food choices, art festival for entire agency, homeless cart.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80CFF-1193-4D73-B5CC-6F9A4F01F0B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9255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Fabian story about gym and horse therapy (Equine Therapy)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80CFF-1193-4D73-B5CC-6F9A4F01F0B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8859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Community Participation-</a:t>
            </a:r>
            <a:r>
              <a:rPr lang="en-US" baseline="0" dirty="0"/>
              <a:t> Community Fair Competition, ribbon, flyer, newsletter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80CFF-1193-4D73-B5CC-6F9A4F01F0B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1829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Gregory story about recycling cans to pay phone bill.</a:t>
            </a:r>
          </a:p>
          <a:p>
            <a:r>
              <a:rPr lang="en-US" dirty="0"/>
              <a:t>Member taught</a:t>
            </a:r>
            <a:r>
              <a:rPr lang="en-US" baseline="0" dirty="0"/>
              <a:t> us and peers a new life skill for recovery.</a:t>
            </a:r>
          </a:p>
          <a:p>
            <a:r>
              <a:rPr lang="en-US" baseline="0" dirty="0"/>
              <a:t>Office decorations.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80CFF-1193-4D73-B5CC-6F9A4F01F0B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71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C07AB-5C6D-410E-B11D-337EF00ED87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5672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Bring in homeless housing.</a:t>
            </a:r>
          </a:p>
          <a:p>
            <a:r>
              <a:rPr lang="en-US" dirty="0"/>
              <a:t>Shop</a:t>
            </a:r>
            <a:r>
              <a:rPr lang="en-US" baseline="0" dirty="0"/>
              <a:t> at 99 cent store.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80CFF-1193-4D73-B5CC-6F9A4F01F0B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9623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>
                <a:hlinkClick r:id="rId3"/>
              </a:rPr>
              <a:t>https://www.youtube.com/watch?v=NZ1o3mBbhws&amp;sns=em</a:t>
            </a:r>
            <a:r>
              <a:rPr lang="en-US" dirty="0"/>
              <a:t> 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80CFF-1193-4D73-B5CC-6F9A4F01F0B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2070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 people from audience to spin the wheel and share a story</a:t>
            </a:r>
          </a:p>
          <a:p>
            <a:endParaRPr lang="en-US" dirty="0"/>
          </a:p>
          <a:p>
            <a:r>
              <a:rPr lang="en-US" dirty="0"/>
              <a:t>Reference:</a:t>
            </a:r>
          </a:p>
          <a:p>
            <a:endParaRPr lang="en-US" dirty="0"/>
          </a:p>
          <a:p>
            <a:r>
              <a:rPr lang="en-US" dirty="0"/>
              <a:t>University of </a:t>
            </a:r>
            <a:r>
              <a:rPr lang="en-US" dirty="0" err="1"/>
              <a:t>Utach</a:t>
            </a:r>
            <a:r>
              <a:rPr lang="en-US" dirty="0"/>
              <a:t>. Center</a:t>
            </a:r>
            <a:r>
              <a:rPr lang="en-US" baseline="0" dirty="0"/>
              <a:t> for student wellness</a:t>
            </a:r>
          </a:p>
          <a:p>
            <a:r>
              <a:rPr lang="en-US" dirty="0"/>
              <a:t>http://wellness.utah.edu/wellness-wheel.php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C07AB-5C6D-410E-B11D-337EF00ED87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0330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C07AB-5C6D-410E-B11D-337EF00ED87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5168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C07AB-5C6D-410E-B11D-337EF00ED87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011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Psychiatric rehabilitation- is the process of restoration of community functioning and well-being</a:t>
            </a:r>
            <a:r>
              <a:rPr lang="en-US" baseline="0" dirty="0"/>
              <a:t> of an individual diagnosed in mental health, whether its mental or emotional disorders and who may be considered to have a psychiatric disability.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C07AB-5C6D-410E-B11D-337EF00ED87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54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C07AB-5C6D-410E-B11D-337EF00ED87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6894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Reference</a:t>
            </a:r>
          </a:p>
          <a:p>
            <a:endParaRPr lang="en-US" dirty="0"/>
          </a:p>
          <a:p>
            <a:r>
              <a:rPr lang="en-US" dirty="0"/>
              <a:t>Premier Rapport.</a:t>
            </a:r>
            <a:r>
              <a:rPr lang="en-US" baseline="0" dirty="0"/>
              <a:t> 2015. Be well and stay connected. Retrieved on November 6, 2016 from http://premierrapport.com/what-is-the-difference-between-health-and-wellness/ </a:t>
            </a:r>
          </a:p>
          <a:p>
            <a:endParaRPr lang="en-US" baseline="0" dirty="0"/>
          </a:p>
          <a:p>
            <a:pPr defTabSz="931774">
              <a:defRPr/>
            </a:pPr>
            <a:r>
              <a:rPr lang="en-US" dirty="0"/>
              <a:t>http://wellness.utah.edu/wellness-wheel.php)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C4E36-4C8E-4AD5-9AED-D25CBD8129C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359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/>
              <a:t>https://www.facebook.com/BeConstantlyCurious/videos/124743974858320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C07AB-5C6D-410E-B11D-337EF00ED87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8827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C07AB-5C6D-410E-B11D-337EF00ED87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4180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C07AB-5C6D-410E-B11D-337EF00ED87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5775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C07AB-5C6D-410E-B11D-337EF00ED87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799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javascript:void(0)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0ahUKEwj87uGZsPPVAhVhxlQKHSyHA3gQjRwIBw&amp;url=https://alivenationacademy.wordpress.com/2014/11/04/brain-juices-that-keep-you-feeling-fucking-awesome-serotonin/&amp;psig=AFQjCNGZD00FEM38QOI6KjYOlFU8pqlX2g&amp;ust=1503784528939809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hyperlink" Target="mailto:acontreras@mhala.org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Relationship Id="rId6" Type="http://schemas.openxmlformats.org/officeDocument/2006/relationships/hyperlink" Target="mailto:pjones@mhala.org" TargetMode="External"/><Relationship Id="rId5" Type="http://schemas.openxmlformats.org/officeDocument/2006/relationships/image" Target="../media/image24.jp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BeConstantlyCurious/videos/12474397485832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power of wellness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Pamela Jones &amp; ana contreras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459" y="5580642"/>
            <a:ext cx="1487553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225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104221" y="206478"/>
            <a:ext cx="5983555" cy="975829"/>
          </a:xfrm>
        </p:spPr>
        <p:txBody>
          <a:bodyPr/>
          <a:lstStyle/>
          <a:p>
            <a:r>
              <a:rPr lang="en-US" dirty="0"/>
              <a:t>The happiness effect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1767086" y="958646"/>
            <a:ext cx="8182071" cy="5486400"/>
          </a:xfrm>
        </p:spPr>
      </p:pic>
    </p:spTree>
    <p:extLst>
      <p:ext uri="{BB962C8B-B14F-4D97-AF65-F5344CB8AC3E}">
        <p14:creationId xmlns:p14="http://schemas.microsoft.com/office/powerpoint/2010/main" val="666058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239" y="103239"/>
            <a:ext cx="7694368" cy="887339"/>
          </a:xfrm>
        </p:spPr>
        <p:txBody>
          <a:bodyPr>
            <a:normAutofit fontScale="90000"/>
          </a:bodyPr>
          <a:lstStyle/>
          <a:p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cs typeface="Arial" panose="020B0604020202020204" pitchFamily="34" charset="0"/>
              </a:rPr>
              <a:t>neurochemicals and hormones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5" descr="The Happiness Effect: How Exercise Makes You Happy Infographic">
            <a:hlinkClick r:id="rId3"/>
          </p:cNvPr>
          <p:cNvPicPr>
            <a:picLocks noGrp="1"/>
          </p:cNvPicPr>
          <p:nvPr>
            <p:ph sz="quarter" idx="13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7" b="41916"/>
          <a:stretch/>
        </p:blipFill>
        <p:spPr bwMode="auto">
          <a:xfrm>
            <a:off x="2726307" y="990578"/>
            <a:ext cx="7020232" cy="51594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65925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happiness effect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BDNF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pPr algn="l"/>
            <a:r>
              <a:rPr lang="en-US" dirty="0"/>
              <a:t>Neurotropic factor that protects the brain from emotional disorders and repairs damage form stress and depression.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GABA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pPr algn="l"/>
            <a:r>
              <a:rPr lang="en-US" dirty="0"/>
              <a:t>Calming neurotransmitter that builds immunity to stress.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Endocannabinoids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pPr algn="l"/>
            <a:r>
              <a:rPr lang="en-US" dirty="0"/>
              <a:t>Closely related to the cannabis plant. </a:t>
            </a:r>
          </a:p>
          <a:p>
            <a:pPr algn="l"/>
            <a:r>
              <a:rPr lang="en-US" dirty="0"/>
              <a:t>Natural chemical compounds that play a role in processing appetite, pain sensation, mood, and memory.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4081462"/>
            <a:ext cx="558491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36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happiness effect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endorphins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pPr algn="l"/>
            <a:r>
              <a:rPr lang="en-US" dirty="0"/>
              <a:t>Pain fighting peptides that increase within the first 20 minutes of exercise that are the building blocks of protein.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Norepinephrine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r>
              <a:rPr lang="en-US" dirty="0"/>
              <a:t>(no-re-pen-</a:t>
            </a:r>
            <a:r>
              <a:rPr lang="en-US" dirty="0" err="1"/>
              <a:t>eferin</a:t>
            </a:r>
            <a:r>
              <a:rPr lang="en-US" dirty="0"/>
              <a:t>)</a:t>
            </a:r>
          </a:p>
          <a:p>
            <a:pPr algn="l"/>
            <a:r>
              <a:rPr lang="en-US" dirty="0"/>
              <a:t>Is a stress hormone. this neurotransmitter is responsible for the fight-or-flight response when there is too much stress in your body.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Antibodies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pPr algn="l"/>
            <a:r>
              <a:rPr lang="en-US" dirty="0"/>
              <a:t>Are special proteins produced by the immune system that help fight viruses.</a:t>
            </a:r>
          </a:p>
          <a:p>
            <a:pPr algn="l"/>
            <a:r>
              <a:rPr lang="en-US" dirty="0"/>
              <a:t>Exercise and happiness increases the antibody production.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74" y="4221671"/>
            <a:ext cx="3474831" cy="1955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86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happiness effect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dopamine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pPr algn="l"/>
            <a:r>
              <a:rPr lang="en-US" dirty="0"/>
              <a:t>Neurotransmitter that is a “feel good” mood boosting chemical. </a:t>
            </a:r>
          </a:p>
          <a:p>
            <a:pPr algn="l"/>
            <a:r>
              <a:rPr lang="en-US" dirty="0"/>
              <a:t>Responsible for relaxation, euphoria feelings, pleasure.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serotonin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pPr algn="l"/>
            <a:r>
              <a:rPr lang="en-US" dirty="0"/>
              <a:t>Neurotransmitter that is responsible for feelings of serenity and hopefulness.</a:t>
            </a:r>
          </a:p>
          <a:p>
            <a:pPr algn="l"/>
            <a:r>
              <a:rPr lang="en-US" dirty="0"/>
              <a:t>Low levels are linked to depression.</a:t>
            </a:r>
          </a:p>
          <a:p>
            <a:pPr algn="l"/>
            <a:r>
              <a:rPr lang="en-US" dirty="0"/>
              <a:t>Antidepressants increase these levels and so does exercise.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7"/>
          </p:nvPr>
        </p:nvSpPr>
        <p:spPr>
          <a:xfrm>
            <a:off x="14407732" y="7305839"/>
            <a:ext cx="1775429" cy="193381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Image result for brain chemical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759" y="2367094"/>
            <a:ext cx="3876641" cy="3563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46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Wellness wheels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Provider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staff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member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quarter" idx="4294967295"/>
          </p:nvPr>
        </p:nvPicPr>
        <p:blipFill>
          <a:blip r:embed="rId3"/>
          <a:stretch>
            <a:fillRect/>
          </a:stretch>
        </p:blipFill>
        <p:spPr>
          <a:xfrm>
            <a:off x="8194249" y="2921397"/>
            <a:ext cx="2892851" cy="2892850"/>
          </a:xfrm>
          <a:prstGeom prst="rect">
            <a:avLst/>
          </a:prstGeom>
        </p:spPr>
      </p:pic>
      <p:pic>
        <p:nvPicPr>
          <p:cNvPr id="11" name="Content Placeholder 11"/>
          <p:cNvPicPr>
            <a:picLocks noGrp="1" noChangeAspect="1"/>
          </p:cNvPicPr>
          <p:nvPr>
            <p:ph sz="quarter" idx="4294967295"/>
          </p:nvPr>
        </p:nvPicPr>
        <p:blipFill>
          <a:blip r:embed="rId3"/>
          <a:stretch>
            <a:fillRect/>
          </a:stretch>
        </p:blipFill>
        <p:spPr>
          <a:xfrm>
            <a:off x="4658084" y="2943355"/>
            <a:ext cx="2869804" cy="2869803"/>
          </a:xfrm>
          <a:prstGeom prst="rect">
            <a:avLst/>
          </a:prstGeom>
        </p:spPr>
      </p:pic>
      <p:pic>
        <p:nvPicPr>
          <p:cNvPr id="13" name="Content Placeholder 11"/>
          <p:cNvPicPr>
            <a:picLocks noGrp="1" noChangeAspect="1"/>
          </p:cNvPicPr>
          <p:nvPr>
            <p:ph sz="quarter" idx="4294967295"/>
          </p:nvPr>
        </p:nvPicPr>
        <p:blipFill>
          <a:blip r:embed="rId3"/>
          <a:stretch>
            <a:fillRect/>
          </a:stretch>
        </p:blipFill>
        <p:spPr>
          <a:xfrm>
            <a:off x="1128360" y="2921397"/>
            <a:ext cx="2869804" cy="2869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5026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Content Placeholder 7"/>
          <p:cNvPicPr>
            <a:picLocks noChangeAspect="1"/>
          </p:cNvPicPr>
          <p:nvPr/>
        </p:nvPicPr>
        <p:blipFill rotWithShape="1">
          <a:blip r:embed="rId4"/>
          <a:srcRect t="7248" r="-1" b="11940"/>
          <a:stretch/>
        </p:blipFill>
        <p:spPr>
          <a:xfrm>
            <a:off x="1" y="10"/>
            <a:ext cx="7552944" cy="6857990"/>
          </a:xfrm>
          <a:prstGeom prst="rect">
            <a:avLst/>
          </a:prstGeom>
        </p:spPr>
      </p:pic>
      <p:cxnSp>
        <p:nvCxnSpPr>
          <p:cNvPr id="20" name="Straight Connector 19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08202" y="0"/>
            <a:ext cx="0" cy="6858000"/>
          </a:xfrm>
          <a:prstGeom prst="line">
            <a:avLst/>
          </a:prstGeom>
          <a:ln w="82550" cap="sq">
            <a:solidFill>
              <a:srgbClr val="D9D9D9"/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BFBFB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196408" y="640831"/>
            <a:ext cx="3352128" cy="1573863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Emotional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8196408" y="2367092"/>
            <a:ext cx="3352128" cy="388130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Based on how you feel.</a:t>
            </a:r>
          </a:p>
        </p:txBody>
      </p:sp>
    </p:spTree>
    <p:extLst>
      <p:ext uri="{BB962C8B-B14F-4D97-AF65-F5344CB8AC3E}">
        <p14:creationId xmlns:p14="http://schemas.microsoft.com/office/powerpoint/2010/main" val="41750273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4"/>
          <a:srcRect b="10564"/>
          <a:stretch/>
        </p:blipFill>
        <p:spPr>
          <a:xfrm>
            <a:off x="1" y="10"/>
            <a:ext cx="7552944" cy="6857990"/>
          </a:xfrm>
          <a:prstGeom prst="rect">
            <a:avLst/>
          </a:prstGeom>
        </p:spPr>
      </p:pic>
      <p:cxnSp>
        <p:nvCxnSpPr>
          <p:cNvPr id="16" name="Straight Connector 15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08202" y="0"/>
            <a:ext cx="0" cy="6858000"/>
          </a:xfrm>
          <a:prstGeom prst="line">
            <a:avLst/>
          </a:prstGeom>
          <a:ln w="82550" cap="sq">
            <a:solidFill>
              <a:srgbClr val="D9D9D9"/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BFBFB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6408" y="640831"/>
            <a:ext cx="3352128" cy="1573863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intellectual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8196408" y="2367092"/>
            <a:ext cx="3352128" cy="388130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Is the ability to be open to new experiences and ideas to continue to grow.</a:t>
            </a:r>
          </a:p>
        </p:txBody>
      </p:sp>
    </p:spTree>
    <p:extLst>
      <p:ext uri="{BB962C8B-B14F-4D97-AF65-F5344CB8AC3E}">
        <p14:creationId xmlns:p14="http://schemas.microsoft.com/office/powerpoint/2010/main" val="31940947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4"/>
          <a:srcRect l="15448" r="11037" b="-1"/>
          <a:stretch/>
        </p:blipFill>
        <p:spPr>
          <a:xfrm>
            <a:off x="1" y="10"/>
            <a:ext cx="7552944" cy="6857990"/>
          </a:xfrm>
          <a:prstGeom prst="rect">
            <a:avLst/>
          </a:prstGeom>
        </p:spPr>
      </p:pic>
      <p:cxnSp>
        <p:nvCxnSpPr>
          <p:cNvPr id="16" name="Straight Connector 15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08202" y="0"/>
            <a:ext cx="0" cy="6858000"/>
          </a:xfrm>
          <a:prstGeom prst="line">
            <a:avLst/>
          </a:prstGeom>
          <a:ln w="82550" cap="sq">
            <a:solidFill>
              <a:srgbClr val="D9D9D9"/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BFBFB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6408" y="640831"/>
            <a:ext cx="3352128" cy="1573863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physical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8196408" y="2367092"/>
            <a:ext cx="3352128" cy="388130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Maintaining a healthy body through exercise and nutrition.</a:t>
            </a:r>
          </a:p>
        </p:txBody>
      </p:sp>
    </p:spTree>
    <p:extLst>
      <p:ext uri="{BB962C8B-B14F-4D97-AF65-F5344CB8AC3E}">
        <p14:creationId xmlns:p14="http://schemas.microsoft.com/office/powerpoint/2010/main" val="20039086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4"/>
          <a:srcRect l="16426" r="28508"/>
          <a:stretch/>
        </p:blipFill>
        <p:spPr>
          <a:xfrm>
            <a:off x="1" y="10"/>
            <a:ext cx="7552944" cy="6857990"/>
          </a:xfrm>
          <a:prstGeom prst="rect">
            <a:avLst/>
          </a:prstGeom>
        </p:spPr>
      </p:pic>
      <p:cxnSp>
        <p:nvCxnSpPr>
          <p:cNvPr id="16" name="Straight Connector 15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08202" y="0"/>
            <a:ext cx="0" cy="6858000"/>
          </a:xfrm>
          <a:prstGeom prst="line">
            <a:avLst/>
          </a:prstGeom>
          <a:ln w="82550" cap="sq">
            <a:solidFill>
              <a:srgbClr val="D9D9D9"/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BFBFB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6408" y="640831"/>
            <a:ext cx="3352128" cy="1573863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social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8196408" y="2367092"/>
            <a:ext cx="3352128" cy="388130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Involves participation in your community.</a:t>
            </a:r>
          </a:p>
        </p:txBody>
      </p:sp>
    </p:spTree>
    <p:extLst>
      <p:ext uri="{BB962C8B-B14F-4D97-AF65-F5344CB8AC3E}">
        <p14:creationId xmlns:p14="http://schemas.microsoft.com/office/powerpoint/2010/main" val="2109977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Identify the main neurochemicals and hormones that are key to physical and mental health.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Articulate the seven components of the wellness wheel as a tool in recovery.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Utilize the wellness wheel as a strategy for engaging members in recovery.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Utilize the wellness wheel as a team-building tool.</a:t>
            </a:r>
          </a:p>
        </p:txBody>
      </p:sp>
    </p:spTree>
    <p:extLst>
      <p:ext uri="{BB962C8B-B14F-4D97-AF65-F5344CB8AC3E}">
        <p14:creationId xmlns:p14="http://schemas.microsoft.com/office/powerpoint/2010/main" val="29033260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4"/>
          <a:srcRect l="25640" r="13787" b="1"/>
          <a:stretch/>
        </p:blipFill>
        <p:spPr>
          <a:xfrm>
            <a:off x="1" y="10"/>
            <a:ext cx="7552944" cy="6857990"/>
          </a:xfrm>
          <a:prstGeom prst="rect">
            <a:avLst/>
          </a:prstGeom>
        </p:spPr>
      </p:pic>
      <p:cxnSp>
        <p:nvCxnSpPr>
          <p:cNvPr id="16" name="Straight Connector 15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08202" y="0"/>
            <a:ext cx="0" cy="6858000"/>
          </a:xfrm>
          <a:prstGeom prst="line">
            <a:avLst/>
          </a:prstGeom>
          <a:ln w="82550" cap="sq">
            <a:solidFill>
              <a:srgbClr val="D9D9D9"/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BFBFB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6408" y="640831"/>
            <a:ext cx="3352128" cy="1573863"/>
          </a:xfrm>
        </p:spPr>
        <p:txBody>
          <a:bodyPr>
            <a:normAutofit/>
          </a:bodyPr>
          <a:lstStyle/>
          <a:p>
            <a:pPr algn="l"/>
            <a:r>
              <a:rPr lang="en-US" sz="3300"/>
              <a:t>Environmental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8196408" y="2367092"/>
            <a:ext cx="3352128" cy="388130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Taking care of your global environment and your personal surroundings.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The Adaptation Model of Nursing was developed by Sister </a:t>
            </a:r>
            <a:r>
              <a:rPr lang="en-US" sz="1800" dirty="0" err="1"/>
              <a:t>Callista</a:t>
            </a:r>
            <a:r>
              <a:rPr lang="en-US" sz="1800" dirty="0"/>
              <a:t> Roy in 1976</a:t>
            </a:r>
          </a:p>
        </p:txBody>
      </p:sp>
    </p:spTree>
    <p:extLst>
      <p:ext uri="{BB962C8B-B14F-4D97-AF65-F5344CB8AC3E}">
        <p14:creationId xmlns:p14="http://schemas.microsoft.com/office/powerpoint/2010/main" val="10250948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4"/>
          <a:srcRect l="23514" r="2971" b="-1"/>
          <a:stretch/>
        </p:blipFill>
        <p:spPr>
          <a:xfrm>
            <a:off x="1" y="10"/>
            <a:ext cx="7552944" cy="6857990"/>
          </a:xfrm>
          <a:prstGeom prst="rect">
            <a:avLst/>
          </a:prstGeom>
        </p:spPr>
      </p:pic>
      <p:cxnSp>
        <p:nvCxnSpPr>
          <p:cNvPr id="16" name="Straight Connector 15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08202" y="0"/>
            <a:ext cx="0" cy="6858000"/>
          </a:xfrm>
          <a:prstGeom prst="line">
            <a:avLst/>
          </a:prstGeom>
          <a:ln w="82550" cap="sq">
            <a:solidFill>
              <a:srgbClr val="D9D9D9"/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BFBFB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6408" y="640831"/>
            <a:ext cx="3352128" cy="1573863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financial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8196408" y="2367092"/>
            <a:ext cx="3352128" cy="388130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The ability to establish balance between work and fun time.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Able to make choices that allow you to enjoy life.</a:t>
            </a:r>
          </a:p>
        </p:txBody>
      </p:sp>
    </p:spTree>
    <p:extLst>
      <p:ext uri="{BB962C8B-B14F-4D97-AF65-F5344CB8AC3E}">
        <p14:creationId xmlns:p14="http://schemas.microsoft.com/office/powerpoint/2010/main" val="16337108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4"/>
          <a:srcRect l="9822" r="7578"/>
          <a:stretch/>
        </p:blipFill>
        <p:spPr>
          <a:xfrm>
            <a:off x="1" y="10"/>
            <a:ext cx="7552944" cy="6857990"/>
          </a:xfrm>
          <a:prstGeom prst="rect">
            <a:avLst/>
          </a:prstGeom>
        </p:spPr>
      </p:pic>
      <p:cxnSp>
        <p:nvCxnSpPr>
          <p:cNvPr id="16" name="Straight Connector 15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08202" y="0"/>
            <a:ext cx="0" cy="6858000"/>
          </a:xfrm>
          <a:prstGeom prst="line">
            <a:avLst/>
          </a:prstGeom>
          <a:ln w="82550" cap="sq">
            <a:solidFill>
              <a:srgbClr val="D9D9D9"/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BFBFB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6408" y="640831"/>
            <a:ext cx="3352128" cy="1573863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spiritual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8196408" y="2367092"/>
            <a:ext cx="3352128" cy="388130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The ability to discover meaning and purpose in life.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Helps to establish peace and harmony in our lives</a:t>
            </a:r>
          </a:p>
        </p:txBody>
      </p:sp>
    </p:spTree>
    <p:extLst>
      <p:ext uri="{BB962C8B-B14F-4D97-AF65-F5344CB8AC3E}">
        <p14:creationId xmlns:p14="http://schemas.microsoft.com/office/powerpoint/2010/main" val="7459014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Story telling Wellness wheel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3947501" y="1909398"/>
            <a:ext cx="4296998" cy="429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3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gradFill rotWithShape="1">
            <a:gsLst>
              <a:gs pos="0">
                <a:schemeClr val="bg2">
                  <a:tint val="84000"/>
                  <a:shade val="100000"/>
                  <a:hueMod val="92000"/>
                  <a:satMod val="180000"/>
                  <a:lumMod val="114000"/>
                </a:schemeClr>
              </a:gs>
              <a:gs pos="100000">
                <a:schemeClr val="bg2">
                  <a:shade val="92000"/>
                  <a:satMod val="170000"/>
                  <a:lumMod val="96000"/>
                </a:schemeClr>
              </a:gs>
            </a:gsLst>
            <a:lin ang="5400000" scaled="0"/>
          </a:gradFill>
          <a:ln>
            <a:noFill/>
          </a:ln>
          <a:effectLst/>
        </p:spPr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06403CAC-6103-44C9-B687-A2C18173F26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FE846C3-878B-4A61-87F4-2A5656E9860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4B690EE-E995-4D13-9D5F-A72EA9CAC6B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A0E633B9-FE4A-4F0D-B7F5-EA63CD6F8F0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5"/>
          <a:srcRect l="5561" r="-1" b="-1"/>
          <a:stretch/>
        </p:blipFill>
        <p:spPr>
          <a:xfrm>
            <a:off x="1" y="10"/>
            <a:ext cx="7552944" cy="685799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82D2E27-E3C1-4F29-BC6A-7C7C3B07BFE7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08202" y="0"/>
            <a:ext cx="0" cy="6858000"/>
          </a:xfrm>
          <a:prstGeom prst="line">
            <a:avLst/>
          </a:prstGeom>
          <a:ln w="82550" cap="sq">
            <a:solidFill>
              <a:srgbClr val="D9D9D9"/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BFBFB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10306955-0FC8-4AB2-8488-8825A0F51BC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6408" y="640831"/>
            <a:ext cx="3352128" cy="15738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/>
              <a:t>Contact information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96408" y="2367092"/>
            <a:ext cx="3352128" cy="3881309"/>
          </a:xfrm>
        </p:spPr>
        <p:txBody>
          <a:bodyPr vert="horz" lIns="91440" tIns="45720" rIns="91440" bIns="45720" rtlCol="0">
            <a:normAutofit/>
          </a:bodyPr>
          <a:lstStyle/>
          <a:p>
            <a:pPr marL="57150" indent="-285750" algn="l">
              <a:buFont typeface="Wingdings" panose="05000000000000000000" pitchFamily="2" charset="2"/>
              <a:buChar char="Ø"/>
            </a:pPr>
            <a:r>
              <a:rPr lang="en-US" sz="1800" dirty="0"/>
              <a:t>Pamela jones</a:t>
            </a:r>
          </a:p>
          <a:p>
            <a:r>
              <a:rPr lang="en-US" sz="1800" dirty="0">
                <a:hlinkClick r:id="rId6"/>
              </a:rPr>
              <a:t>pjones@mhala.org</a:t>
            </a:r>
            <a:endParaRPr lang="en-US" sz="1800" dirty="0"/>
          </a:p>
          <a:p>
            <a:pPr marL="57150" indent="-285750" algn="l">
              <a:buFont typeface="Wingdings" panose="05000000000000000000" pitchFamily="2" charset="2"/>
              <a:buChar char="Ø"/>
            </a:pPr>
            <a:r>
              <a:rPr lang="en-US" sz="1800" dirty="0"/>
              <a:t>Ana Contreras</a:t>
            </a:r>
          </a:p>
          <a:p>
            <a:r>
              <a:rPr lang="en-US" sz="1800" dirty="0">
                <a:hlinkClick r:id="rId7"/>
              </a:rPr>
              <a:t>acontreras@mhala.org</a:t>
            </a:r>
            <a:endParaRPr lang="en-US" sz="18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06325" y="4634712"/>
            <a:ext cx="1487553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24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Quote of the Day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6635087" y="609600"/>
            <a:ext cx="4183333" cy="5388947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“today you are you, that is truer than true. There is no one alive who is youer than you.”</a:t>
            </a:r>
          </a:p>
          <a:p>
            <a:r>
              <a:rPr lang="en-US" sz="2400" i="1" dirty="0"/>
              <a:t>~Dr.seuss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47499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MHA-Antelope valley core values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Core value (Hope):</a:t>
            </a:r>
            <a:r>
              <a:rPr lang="en-US" dirty="0"/>
              <a:t> ….consistent practices that inspire members, staff and the community, to believe in their dreams… and that everyone is worthy of living a happy, productive and meaningful life. </a:t>
            </a:r>
          </a:p>
          <a:p>
            <a:pPr marL="0" indent="0" algn="ctr">
              <a:buNone/>
            </a:pPr>
            <a:r>
              <a:rPr lang="en-US" sz="1600" dirty="0"/>
              <a:t>(Spiritual, Emotional and Social component)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70885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Core value (innovation):</a:t>
            </a:r>
            <a:r>
              <a:rPr lang="en-US" dirty="0"/>
              <a:t> A new way of doing something…[that changes] the value of services. The goal of innovation is a positive change, to make someone or something better [by] promoting knowledge, networking and independence for individuals. </a:t>
            </a:r>
          </a:p>
          <a:p>
            <a:pPr marL="0" indent="0" algn="ctr">
              <a:buNone/>
            </a:pPr>
            <a:r>
              <a:rPr lang="en-US" sz="1600" dirty="0"/>
              <a:t>(Intellectual and environmental Component)</a:t>
            </a:r>
          </a:p>
        </p:txBody>
      </p:sp>
    </p:spTree>
    <p:extLst>
      <p:ext uri="{BB962C8B-B14F-4D97-AF65-F5344CB8AC3E}">
        <p14:creationId xmlns:p14="http://schemas.microsoft.com/office/powerpoint/2010/main" val="2451930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49287" y="464447"/>
            <a:ext cx="8479666" cy="1430569"/>
          </a:xfrm>
        </p:spPr>
        <p:txBody>
          <a:bodyPr/>
          <a:lstStyle/>
          <a:p>
            <a:r>
              <a:rPr lang="en-US" dirty="0"/>
              <a:t>The royal pearls of fitness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9687" y="5062331"/>
            <a:ext cx="8070574" cy="161676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“redefined by the oceans waves, </a:t>
            </a:r>
          </a:p>
          <a:p>
            <a:r>
              <a:rPr lang="en-US" dirty="0">
                <a:solidFill>
                  <a:schemeClr val="tx1"/>
                </a:solidFill>
              </a:rPr>
              <a:t>I now become the pearl.”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1033" y="1954605"/>
            <a:ext cx="4196173" cy="279744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66644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4607860"/>
          </a:xfrm>
        </p:spPr>
        <p:txBody>
          <a:bodyPr>
            <a:normAutofit/>
          </a:bodyPr>
          <a:lstStyle/>
          <a:p>
            <a:br>
              <a:rPr lang="en-US" sz="6000" dirty="0"/>
            </a:b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Does anyone know the difference between health and wellness?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996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Vs. wellness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Health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Health refers simply to a physical body being free from diseases.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Wellness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wellness is an overall balance of your physical, social, spiritual, emotional, intellectual, environmental, and occupational well-being.</a:t>
            </a:r>
          </a:p>
          <a:p>
            <a:pPr marL="457200" lvl="1" indent="0">
              <a:buNone/>
            </a:pPr>
            <a:r>
              <a:rPr lang="en-US" sz="1200" dirty="0"/>
              <a:t>		             ~University of Utah </a:t>
            </a:r>
          </a:p>
          <a:p>
            <a:pPr marL="457200" lvl="1" indent="0" algn="r">
              <a:buNone/>
            </a:pPr>
            <a:r>
              <a:rPr lang="en-US" sz="1200" dirty="0"/>
              <a:t>~The adaptation Model of Nursing</a:t>
            </a:r>
          </a:p>
          <a:p>
            <a:pPr marL="457200" lvl="1" indent="0" algn="r">
              <a:buNone/>
            </a:pPr>
            <a:endParaRPr lang="en-US" sz="1200" dirty="0"/>
          </a:p>
          <a:p>
            <a:pPr marL="457200" lvl="1" indent="0" algn="r">
              <a:buNone/>
            </a:pPr>
            <a:endParaRPr lang="en-US" sz="1200" dirty="0"/>
          </a:p>
          <a:p>
            <a:pPr marL="457200" lvl="1" indent="0" algn="r">
              <a:buNone/>
            </a:pPr>
            <a:endParaRPr lang="en-US" sz="1200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7" name="AutoShape 2" descr="Image result for health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6843" y="3594246"/>
            <a:ext cx="2536951" cy="17511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64635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			Diet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1985212"/>
            <a:ext cx="5105400" cy="4440988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Eat the first meal of the day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Proper portion size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Vary your meals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Don’t skip meals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hlinkClick r:id="rId3"/>
              </a:rPr>
              <a:t>https://www.facebook.com/BeConstantlyCurious/videos/124743974858320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“an ounce of prevention is worth a pound of cure.”  </a:t>
            </a:r>
          </a:p>
          <a:p>
            <a:pPr marL="0" indent="0" algn="ctr">
              <a:buNone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		 -Benjamin Franklin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>
            <a:off x="596900" y="723430"/>
            <a:ext cx="5499100" cy="570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37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		Exercise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1116975" y="618517"/>
            <a:ext cx="4166225" cy="552554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672761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Stretch first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Ride your bike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Head to the gym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Walk to places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Bring a friend 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“if I have believe that I can do it, I shall surely acquire the capacity to do.”  </a:t>
            </a:r>
          </a:p>
          <a:p>
            <a:pPr marL="0" indent="0" algn="ctr">
              <a:buNone/>
            </a:pP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- Mahatma Gandhi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1524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		sleep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282178" y="1416605"/>
            <a:ext cx="5813822" cy="4206081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88932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Don’t work in bed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Stick to a schedule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Avoid caffeine, eating, and drinking right before bed.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“with the new day comes new strength and new thoughts.” –Eleanor Roosevelt</a:t>
            </a:r>
          </a:p>
        </p:txBody>
      </p:sp>
    </p:spTree>
    <p:extLst>
      <p:ext uri="{BB962C8B-B14F-4D97-AF65-F5344CB8AC3E}">
        <p14:creationId xmlns:p14="http://schemas.microsoft.com/office/powerpoint/2010/main" val="411109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1987</TotalTime>
  <Words>870</Words>
  <Application>Microsoft Office PowerPoint</Application>
  <PresentationFormat>Widescreen</PresentationFormat>
  <Paragraphs>158</Paragraphs>
  <Slides>25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Tw Cen MT</vt:lpstr>
      <vt:lpstr>Wingdings</vt:lpstr>
      <vt:lpstr>Droplet</vt:lpstr>
      <vt:lpstr>The power of wellness</vt:lpstr>
      <vt:lpstr>objectives</vt:lpstr>
      <vt:lpstr>MHA-Antelope valley core values</vt:lpstr>
      <vt:lpstr>The royal pearls of fitness</vt:lpstr>
      <vt:lpstr> Does anyone know the difference between health and wellness?</vt:lpstr>
      <vt:lpstr>Health Vs. wellness</vt:lpstr>
      <vt:lpstr>    Diet</vt:lpstr>
      <vt:lpstr>   Exercise</vt:lpstr>
      <vt:lpstr>   sleep</vt:lpstr>
      <vt:lpstr>The happiness effect</vt:lpstr>
      <vt:lpstr> neurochemicals and hormones </vt:lpstr>
      <vt:lpstr>The happiness effect</vt:lpstr>
      <vt:lpstr>The happiness effect</vt:lpstr>
      <vt:lpstr>The happiness effect</vt:lpstr>
      <vt:lpstr>Wellness wheels</vt:lpstr>
      <vt:lpstr>Emotional</vt:lpstr>
      <vt:lpstr>intellectual</vt:lpstr>
      <vt:lpstr>physical</vt:lpstr>
      <vt:lpstr>social</vt:lpstr>
      <vt:lpstr>Environmental </vt:lpstr>
      <vt:lpstr>financial</vt:lpstr>
      <vt:lpstr>spiritual</vt:lpstr>
      <vt:lpstr>Story telling Wellness wheel</vt:lpstr>
      <vt:lpstr>Contact information</vt:lpstr>
      <vt:lpstr>Quote of the Day</vt:lpstr>
    </vt:vector>
  </TitlesOfParts>
  <Company>Preferred Customer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Contreras, Ana</dc:creator>
  <cp:lastModifiedBy>Taylor Adams</cp:lastModifiedBy>
  <cp:revision>56</cp:revision>
  <cp:lastPrinted>2017-10-31T19:00:58Z</cp:lastPrinted>
  <dcterms:created xsi:type="dcterms:W3CDTF">2017-08-25T20:46:28Z</dcterms:created>
  <dcterms:modified xsi:type="dcterms:W3CDTF">2018-05-21T15:18:07Z</dcterms:modified>
</cp:coreProperties>
</file>